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85"/>
  </p:notesMasterIdLst>
  <p:sldIdLst>
    <p:sldId id="256" r:id="rId2"/>
    <p:sldId id="2033" r:id="rId3"/>
    <p:sldId id="1924" r:id="rId4"/>
    <p:sldId id="2039" r:id="rId5"/>
    <p:sldId id="2051" r:id="rId6"/>
    <p:sldId id="2040" r:id="rId7"/>
    <p:sldId id="2049" r:id="rId8"/>
    <p:sldId id="2041" r:id="rId9"/>
    <p:sldId id="2042" r:id="rId10"/>
    <p:sldId id="2044" r:id="rId11"/>
    <p:sldId id="2043" r:id="rId12"/>
    <p:sldId id="2046" r:id="rId13"/>
    <p:sldId id="2047" r:id="rId14"/>
    <p:sldId id="1542" r:id="rId15"/>
    <p:sldId id="2038" r:id="rId16"/>
    <p:sldId id="1928" r:id="rId17"/>
    <p:sldId id="1546" r:id="rId18"/>
    <p:sldId id="1934" r:id="rId19"/>
    <p:sldId id="1932" r:id="rId20"/>
    <p:sldId id="1974" r:id="rId21"/>
    <p:sldId id="1943" r:id="rId22"/>
    <p:sldId id="1970" r:id="rId23"/>
    <p:sldId id="1971" r:id="rId24"/>
    <p:sldId id="1972" r:id="rId25"/>
    <p:sldId id="2050" r:id="rId26"/>
    <p:sldId id="1957" r:id="rId27"/>
    <p:sldId id="2048" r:id="rId28"/>
    <p:sldId id="2002" r:id="rId29"/>
    <p:sldId id="1985" r:id="rId30"/>
    <p:sldId id="1986" r:id="rId31"/>
    <p:sldId id="1697" r:id="rId32"/>
    <p:sldId id="1987" r:id="rId33"/>
    <p:sldId id="1988" r:id="rId34"/>
    <p:sldId id="1989" r:id="rId35"/>
    <p:sldId id="1997" r:id="rId36"/>
    <p:sldId id="1990" r:id="rId37"/>
    <p:sldId id="1991" r:id="rId38"/>
    <p:sldId id="1992" r:id="rId39"/>
    <p:sldId id="1993" r:id="rId40"/>
    <p:sldId id="1994" r:id="rId41"/>
    <p:sldId id="1995" r:id="rId42"/>
    <p:sldId id="1996" r:id="rId43"/>
    <p:sldId id="1998" r:id="rId44"/>
    <p:sldId id="1999" r:id="rId45"/>
    <p:sldId id="2000" r:id="rId46"/>
    <p:sldId id="1978" r:id="rId47"/>
    <p:sldId id="2001" r:id="rId48"/>
    <p:sldId id="2022" r:id="rId49"/>
    <p:sldId id="2003" r:id="rId50"/>
    <p:sldId id="2004" r:id="rId51"/>
    <p:sldId id="1778" r:id="rId52"/>
    <p:sldId id="1777" r:id="rId53"/>
    <p:sldId id="1775" r:id="rId54"/>
    <p:sldId id="1779" r:id="rId55"/>
    <p:sldId id="1780" r:id="rId56"/>
    <p:sldId id="2005" r:id="rId57"/>
    <p:sldId id="2006" r:id="rId58"/>
    <p:sldId id="2007" r:id="rId59"/>
    <p:sldId id="2009" r:id="rId60"/>
    <p:sldId id="2008" r:id="rId61"/>
    <p:sldId id="2010" r:id="rId62"/>
    <p:sldId id="2011" r:id="rId63"/>
    <p:sldId id="2012" r:id="rId64"/>
    <p:sldId id="2013" r:id="rId65"/>
    <p:sldId id="2014" r:id="rId66"/>
    <p:sldId id="2016" r:id="rId67"/>
    <p:sldId id="2017" r:id="rId68"/>
    <p:sldId id="2018" r:id="rId69"/>
    <p:sldId id="2015" r:id="rId70"/>
    <p:sldId id="2019" r:id="rId71"/>
    <p:sldId id="2020" r:id="rId72"/>
    <p:sldId id="2023" r:id="rId73"/>
    <p:sldId id="2021" r:id="rId74"/>
    <p:sldId id="2029" r:id="rId75"/>
    <p:sldId id="1842" r:id="rId76"/>
    <p:sldId id="2025" r:id="rId77"/>
    <p:sldId id="2024" r:id="rId78"/>
    <p:sldId id="2026" r:id="rId79"/>
    <p:sldId id="2027" r:id="rId80"/>
    <p:sldId id="2028" r:id="rId81"/>
    <p:sldId id="2036" r:id="rId82"/>
    <p:sldId id="2037" r:id="rId83"/>
    <p:sldId id="394"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3F09"/>
    <a:srgbClr val="40A940"/>
    <a:srgbClr val="008000"/>
    <a:srgbClr val="FFB7B7"/>
    <a:srgbClr val="2881E5"/>
    <a:srgbClr val="FFFFFF"/>
    <a:srgbClr val="000000"/>
    <a:srgbClr val="92D050"/>
    <a:srgbClr val="F4CCCC"/>
    <a:srgbClr val="D9EA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0" autoAdjust="0"/>
    <p:restoredTop sz="92907" autoAdjust="0"/>
  </p:normalViewPr>
  <p:slideViewPr>
    <p:cSldViewPr snapToGrid="0">
      <p:cViewPr varScale="1">
        <p:scale>
          <a:sx n="89" d="100"/>
          <a:sy n="89" d="100"/>
        </p:scale>
        <p:origin x="192" y="624"/>
      </p:cViewPr>
      <p:guideLst/>
    </p:cSldViewPr>
  </p:slideViewPr>
  <p:outlineViewPr>
    <p:cViewPr>
      <p:scale>
        <a:sx n="33" d="100"/>
        <a:sy n="33" d="100"/>
      </p:scale>
      <p:origin x="0" y="-1306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2F9D4-9DC5-4F69-96EE-C0085E48CA19}" type="datetimeFigureOut">
              <a:rPr lang="en-US" smtClean="0"/>
              <a:t>10/30/23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89C55F-6F3E-4A53-8EA6-E6648FC976C8}" type="slidenum">
              <a:rPr lang="en-US" smtClean="0"/>
              <a:t>‹#›</a:t>
            </a:fld>
            <a:endParaRPr lang="en-US"/>
          </a:p>
        </p:txBody>
      </p:sp>
    </p:spTree>
    <p:extLst>
      <p:ext uri="{BB962C8B-B14F-4D97-AF65-F5344CB8AC3E}">
        <p14:creationId xmlns:p14="http://schemas.microsoft.com/office/powerpoint/2010/main" val="358771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89C55F-6F3E-4A53-8EA6-E6648FC976C8}" type="slidenum">
              <a:rPr lang="en-US" smtClean="0"/>
              <a:t>2</a:t>
            </a:fld>
            <a:endParaRPr lang="en-US"/>
          </a:p>
        </p:txBody>
      </p:sp>
    </p:spTree>
    <p:extLst>
      <p:ext uri="{BB962C8B-B14F-4D97-AF65-F5344CB8AC3E}">
        <p14:creationId xmlns:p14="http://schemas.microsoft.com/office/powerpoint/2010/main" val="1119651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89C55F-6F3E-4A53-8EA6-E6648FC976C8}" type="slidenum">
              <a:rPr lang="en-US" smtClean="0"/>
              <a:t>31</a:t>
            </a:fld>
            <a:endParaRPr lang="en-US"/>
          </a:p>
        </p:txBody>
      </p:sp>
    </p:spTree>
    <p:extLst>
      <p:ext uri="{BB962C8B-B14F-4D97-AF65-F5344CB8AC3E}">
        <p14:creationId xmlns:p14="http://schemas.microsoft.com/office/powerpoint/2010/main" val="3766798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89C55F-6F3E-4A53-8EA6-E6648FC976C8}" type="slidenum">
              <a:rPr lang="en-US" smtClean="0"/>
              <a:t>47</a:t>
            </a:fld>
            <a:endParaRPr lang="en-US"/>
          </a:p>
        </p:txBody>
      </p:sp>
    </p:spTree>
    <p:extLst>
      <p:ext uri="{BB962C8B-B14F-4D97-AF65-F5344CB8AC3E}">
        <p14:creationId xmlns:p14="http://schemas.microsoft.com/office/powerpoint/2010/main" val="2326922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89C55F-6F3E-4A53-8EA6-E6648FC976C8}" type="slidenum">
              <a:rPr lang="en-US" smtClean="0"/>
              <a:t>72</a:t>
            </a:fld>
            <a:endParaRPr lang="en-US"/>
          </a:p>
        </p:txBody>
      </p:sp>
    </p:spTree>
    <p:extLst>
      <p:ext uri="{BB962C8B-B14F-4D97-AF65-F5344CB8AC3E}">
        <p14:creationId xmlns:p14="http://schemas.microsoft.com/office/powerpoint/2010/main" val="1231484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279575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extTim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8EC17E-4ED7-46CE-8966-8ED2F54592E2}"/>
              </a:ext>
            </a:extLst>
          </p:cNvPr>
          <p:cNvSpPr>
            <a:spLocks noGrp="1"/>
          </p:cNvSpPr>
          <p:nvPr>
            <p:ph type="sldNum" sz="quarter" idx="10"/>
          </p:nvPr>
        </p:nvSpPr>
        <p:spPr/>
        <p:txBody>
          <a:bodyPr/>
          <a:lstStyle/>
          <a:p>
            <a:fld id="{02C8B7B2-9496-47E5-990F-169BD0B1DE6A}" type="slidenum">
              <a:rPr lang="en-US" smtClean="0"/>
              <a:t>‹#›</a:t>
            </a:fld>
            <a:endParaRPr lang="en-US"/>
          </a:p>
        </p:txBody>
      </p:sp>
      <p:sp>
        <p:nvSpPr>
          <p:cNvPr id="4" name="Title 1">
            <a:extLst>
              <a:ext uri="{FF2B5EF4-FFF2-40B4-BE49-F238E27FC236}">
                <a16:creationId xmlns:a16="http://schemas.microsoft.com/office/drawing/2014/main" id="{AC4B989E-E032-483C-A04A-5E5CA8153020}"/>
              </a:ext>
            </a:extLst>
          </p:cNvPr>
          <p:cNvSpPr txBox="1">
            <a:spLocks/>
          </p:cNvSpPr>
          <p:nvPr userDrawn="1"/>
        </p:nvSpPr>
        <p:spPr>
          <a:xfrm>
            <a:off x="0" y="9192"/>
            <a:ext cx="10353137" cy="358604"/>
          </a:xfrm>
          <a:prstGeom prst="rect">
            <a:avLst/>
          </a:prstGeom>
          <a:noFill/>
          <a:ln>
            <a:noFill/>
          </a:ln>
        </p:spPr>
        <p:txBody>
          <a:bodyPr vert="horz" lIns="548640" tIns="45720" rIns="45720" bIns="45720" rtlCol="0" anchor="ctr">
            <a:noAutofit/>
          </a:bodyPr>
          <a:lstStyle>
            <a:lvl1pPr algn="l" defTabSz="914400" rtl="0" eaLnBrk="1" latinLnBrk="0" hangingPunct="1">
              <a:lnSpc>
                <a:spcPct val="90000"/>
              </a:lnSpc>
              <a:spcBef>
                <a:spcPct val="0"/>
              </a:spcBef>
              <a:buNone/>
              <a:defRPr sz="2400" kern="1200">
                <a:solidFill>
                  <a:schemeClr val="tx1"/>
                </a:solidFill>
                <a:latin typeface="Avenir Next LT Pro" panose="020B0504020202020204" pitchFamily="34" charset="0"/>
                <a:ea typeface="Avenir Next LT Pro" panose="020B0504020202020204" pitchFamily="34" charset="0"/>
                <a:cs typeface="Avenir Next LT Pro" panose="020B0504020202020204" pitchFamily="34" charset="0"/>
              </a:defRPr>
            </a:lvl1pPr>
          </a:lstStyle>
          <a:p>
            <a:r>
              <a:rPr lang="en-US" dirty="0"/>
              <a:t>Next time</a:t>
            </a:r>
          </a:p>
        </p:txBody>
      </p:sp>
      <p:grpSp>
        <p:nvGrpSpPr>
          <p:cNvPr id="5" name="Group 4">
            <a:extLst>
              <a:ext uri="{FF2B5EF4-FFF2-40B4-BE49-F238E27FC236}">
                <a16:creationId xmlns:a16="http://schemas.microsoft.com/office/drawing/2014/main" id="{CEB55A0D-CB56-437C-8654-B4D7670CA199}"/>
              </a:ext>
            </a:extLst>
          </p:cNvPr>
          <p:cNvGrpSpPr/>
          <p:nvPr userDrawn="1"/>
        </p:nvGrpSpPr>
        <p:grpSpPr>
          <a:xfrm>
            <a:off x="1212714" y="2895600"/>
            <a:ext cx="1279795" cy="1279795"/>
            <a:chOff x="5746615" y="274184"/>
            <a:chExt cx="698770" cy="698770"/>
          </a:xfrm>
        </p:grpSpPr>
        <p:pic>
          <p:nvPicPr>
            <p:cNvPr id="6" name="Picture 5" descr="A picture containing text&#10;&#10;Description automatically generated">
              <a:extLst>
                <a:ext uri="{FF2B5EF4-FFF2-40B4-BE49-F238E27FC236}">
                  <a16:creationId xmlns:a16="http://schemas.microsoft.com/office/drawing/2014/main" id="{87F28812-8EFB-41F3-87AD-40953B355DA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427"/>
            <a:stretch/>
          </p:blipFill>
          <p:spPr>
            <a:xfrm>
              <a:off x="5800128" y="289200"/>
              <a:ext cx="626648" cy="629896"/>
            </a:xfrm>
            <a:prstGeom prst="ellipse">
              <a:avLst/>
            </a:prstGeom>
          </p:spPr>
        </p:pic>
        <p:sp>
          <p:nvSpPr>
            <p:cNvPr id="7" name="Oval 6">
              <a:extLst>
                <a:ext uri="{FF2B5EF4-FFF2-40B4-BE49-F238E27FC236}">
                  <a16:creationId xmlns:a16="http://schemas.microsoft.com/office/drawing/2014/main" id="{90F903A2-6CB3-4596-BADC-10AC3DD3FEC4}"/>
                </a:ext>
              </a:extLst>
            </p:cNvPr>
            <p:cNvSpPr/>
            <p:nvPr userDrawn="1"/>
          </p:nvSpPr>
          <p:spPr>
            <a:xfrm>
              <a:off x="5746615" y="274184"/>
              <a:ext cx="698770" cy="698770"/>
            </a:xfrm>
            <a:prstGeom prst="ellipse">
              <a:avLst/>
            </a:prstGeom>
            <a:solidFill>
              <a:schemeClr val="bg1"/>
            </a:solidFill>
            <a:ln w="1270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descr="A picture containing text&#10;&#10;Description automatically generated">
              <a:extLst>
                <a:ext uri="{FF2B5EF4-FFF2-40B4-BE49-F238E27FC236}">
                  <a16:creationId xmlns:a16="http://schemas.microsoft.com/office/drawing/2014/main" id="{4C3EE1B5-0DEF-445B-874D-8971C350C9C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0427"/>
            <a:stretch/>
          </p:blipFill>
          <p:spPr>
            <a:xfrm>
              <a:off x="5783076" y="313421"/>
              <a:ext cx="626648" cy="629896"/>
            </a:xfrm>
            <a:prstGeom prst="ellipse">
              <a:avLst/>
            </a:prstGeom>
          </p:spPr>
        </p:pic>
      </p:grpSp>
      <p:sp>
        <p:nvSpPr>
          <p:cNvPr id="11" name="Text Placeholder 10">
            <a:extLst>
              <a:ext uri="{FF2B5EF4-FFF2-40B4-BE49-F238E27FC236}">
                <a16:creationId xmlns:a16="http://schemas.microsoft.com/office/drawing/2014/main" id="{66DD3997-FE72-40CB-B02A-01FE3B479663}"/>
              </a:ext>
            </a:extLst>
          </p:cNvPr>
          <p:cNvSpPr>
            <a:spLocks noGrp="1"/>
          </p:cNvSpPr>
          <p:nvPr>
            <p:ph type="body" sz="quarter" idx="11"/>
          </p:nvPr>
        </p:nvSpPr>
        <p:spPr>
          <a:xfrm>
            <a:off x="2828925" y="2895600"/>
            <a:ext cx="8315325" cy="14192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855AD8DB-2D7B-462B-9126-9F0816BDB5AD}"/>
              </a:ext>
            </a:extLst>
          </p:cNvPr>
          <p:cNvSpPr txBox="1"/>
          <p:nvPr userDrawn="1"/>
        </p:nvSpPr>
        <p:spPr>
          <a:xfrm>
            <a:off x="1200953" y="3446584"/>
            <a:ext cx="1280160" cy="914400"/>
          </a:xfrm>
          <a:prstGeom prst="rect">
            <a:avLst/>
          </a:prstGeom>
          <a:noFill/>
        </p:spPr>
        <p:txBody>
          <a:bodyPr wrap="square" rtlCol="0">
            <a:prstTxWarp prst="textArchDown">
              <a:avLst>
                <a:gd name="adj" fmla="val 913392"/>
              </a:avLst>
            </a:prstTxWarp>
            <a:spAutoFit/>
          </a:bodyPr>
          <a:lstStyle/>
          <a:p>
            <a:pPr algn="ctr"/>
            <a:r>
              <a:rPr lang="en-US" b="1" spc="300" dirty="0"/>
              <a:t>That’s All Folks</a:t>
            </a:r>
          </a:p>
        </p:txBody>
      </p:sp>
    </p:spTree>
    <p:extLst>
      <p:ext uri="{BB962C8B-B14F-4D97-AF65-F5344CB8AC3E}">
        <p14:creationId xmlns:p14="http://schemas.microsoft.com/office/powerpoint/2010/main" val="1822332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0" y="9192"/>
            <a:ext cx="10353137" cy="358604"/>
          </a:xfrm>
          <a:prstGeom prst="rect">
            <a:avLst/>
          </a:prstGeom>
          <a:noFill/>
          <a:ln>
            <a:noFill/>
          </a:ln>
        </p:spPr>
        <p:txBody>
          <a:bodyPr vert="horz" lIns="548640" tIns="45720" rIns="45720" bIns="45720" rtlCol="0" anchor="ctr">
            <a:noAutofit/>
          </a:bodyPr>
          <a:lstStyle/>
          <a:p>
            <a:r>
              <a:rPr lang="en-US"/>
              <a:t>Click to edit Master title style</a:t>
            </a:r>
            <a:endParaRPr lang="en-US" dirty="0"/>
          </a:p>
        </p:txBody>
      </p:sp>
      <p:sp>
        <p:nvSpPr>
          <p:cNvPr id="13" name="Slide Number Placeholder 5"/>
          <p:cNvSpPr>
            <a:spLocks noGrp="1"/>
          </p:cNvSpPr>
          <p:nvPr>
            <p:ph type="sldNum" sz="quarter" idx="4"/>
          </p:nvPr>
        </p:nvSpPr>
        <p:spPr>
          <a:xfrm>
            <a:off x="11786616" y="6534181"/>
            <a:ext cx="368808" cy="282512"/>
          </a:xfrm>
          <a:prstGeom prst="rect">
            <a:avLst/>
          </a:prstGeom>
          <a:noFill/>
          <a:ln>
            <a:noFill/>
          </a:ln>
        </p:spPr>
        <p:txBody>
          <a:bodyPr vert="horz" lIns="0" tIns="0" rIns="0" bIns="0" rtlCol="0" anchor="ctr"/>
          <a:lstStyle>
            <a:lvl1pPr algn="ctr">
              <a:defRPr sz="1200">
                <a:solidFill>
                  <a:schemeClr val="bg1"/>
                </a:solidFill>
                <a:latin typeface="Avenir Book" charset="0"/>
                <a:ea typeface="Avenir Book" charset="0"/>
                <a:cs typeface="Avenir Book" charset="0"/>
              </a:defRPr>
            </a:lvl1pPr>
          </a:lstStyle>
          <a:p>
            <a:fld id="{02C8B7B2-9496-47E5-990F-169BD0B1DE6A}" type="slidenum">
              <a:rPr lang="en-US" smtClean="0"/>
              <a:t>‹#›</a:t>
            </a:fld>
            <a:endParaRPr lang="en-US"/>
          </a:p>
        </p:txBody>
      </p:sp>
    </p:spTree>
    <p:extLst>
      <p:ext uri="{BB962C8B-B14F-4D97-AF65-F5344CB8AC3E}">
        <p14:creationId xmlns:p14="http://schemas.microsoft.com/office/powerpoint/2010/main" val="10086940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solidFill>
                  <a:schemeClr val="bg1">
                    <a:lumMod val="85000"/>
                  </a:schemeClr>
                </a:solidFill>
              </a:defRPr>
            </a:lvl1pPr>
          </a:lstStyle>
          <a:p>
            <a:pPr>
              <a:defRPr/>
            </a:pPr>
            <a:r>
              <a:rPr lang="en-US" dirty="0"/>
              <a:t>Research at TTI</a:t>
            </a:r>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a:t>(C) Dhruv Batra </a:t>
            </a:r>
          </a:p>
        </p:txBody>
      </p:sp>
      <p:sp>
        <p:nvSpPr>
          <p:cNvPr id="6" name="Rectangle 6"/>
          <p:cNvSpPr>
            <a:spLocks noGrp="1" noChangeArrowheads="1"/>
          </p:cNvSpPr>
          <p:nvPr>
            <p:ph type="sldNum" sz="quarter" idx="12"/>
          </p:nvPr>
        </p:nvSpPr>
        <p:spPr>
          <a:ln/>
        </p:spPr>
        <p:txBody>
          <a:bodyPr/>
          <a:lstStyle>
            <a:lvl1pPr>
              <a:defRPr/>
            </a:lvl1pPr>
          </a:lstStyle>
          <a:p>
            <a:pPr>
              <a:defRPr/>
            </a:pPr>
            <a:fld id="{7134A590-6033-DE48-865B-A0558AEFCBD1}" type="slidenum">
              <a:rPr lang="en-US"/>
              <a:pPr>
                <a:defRPr/>
              </a:pPr>
              <a:t>‹#›</a:t>
            </a:fld>
            <a:endParaRPr lang="en-US"/>
          </a:p>
        </p:txBody>
      </p:sp>
    </p:spTree>
    <p:extLst>
      <p:ext uri="{BB962C8B-B14F-4D97-AF65-F5344CB8AC3E}">
        <p14:creationId xmlns:p14="http://schemas.microsoft.com/office/powerpoint/2010/main" val="2374177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ecap">
    <p:bg>
      <p:bgPr>
        <a:solidFill>
          <a:srgbClr val="D73F09"/>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A005FCB-D897-4BA5-AF8F-8BBB1B48C3F3}"/>
              </a:ext>
            </a:extLst>
          </p:cNvPr>
          <p:cNvSpPr>
            <a:spLocks noGrp="1"/>
          </p:cNvSpPr>
          <p:nvPr>
            <p:ph type="sldNum" sz="quarter" idx="10"/>
          </p:nvPr>
        </p:nvSpPr>
        <p:spPr/>
        <p:txBody>
          <a:bodyPr/>
          <a:lstStyle/>
          <a:p>
            <a:fld id="{02C8B7B2-9496-47E5-990F-169BD0B1DE6A}" type="slidenum">
              <a:rPr lang="en-US" smtClean="0"/>
              <a:t>‹#›</a:t>
            </a:fld>
            <a:endParaRPr lang="en-US"/>
          </a:p>
        </p:txBody>
      </p:sp>
      <p:sp>
        <p:nvSpPr>
          <p:cNvPr id="4" name="TextBox 3">
            <a:extLst>
              <a:ext uri="{FF2B5EF4-FFF2-40B4-BE49-F238E27FC236}">
                <a16:creationId xmlns:a16="http://schemas.microsoft.com/office/drawing/2014/main" id="{D8B73930-84D6-47D2-B40F-F75998C00EBC}"/>
              </a:ext>
            </a:extLst>
          </p:cNvPr>
          <p:cNvSpPr txBox="1"/>
          <p:nvPr/>
        </p:nvSpPr>
        <p:spPr>
          <a:xfrm>
            <a:off x="2724150" y="2515897"/>
            <a:ext cx="6743700" cy="1826206"/>
          </a:xfrm>
          <a:prstGeom prst="rect">
            <a:avLst/>
          </a:prstGeom>
          <a:noFill/>
        </p:spPr>
        <p:txBody>
          <a:bodyPr wrap="square" rtlCol="0">
            <a:spAutoFit/>
          </a:bodyPr>
          <a:lstStyle/>
          <a:p>
            <a:pPr algn="ctr">
              <a:lnSpc>
                <a:spcPct val="70000"/>
              </a:lnSpc>
            </a:pPr>
            <a:r>
              <a:rPr lang="en-US" sz="11500" b="1" spc="600" dirty="0">
                <a:solidFill>
                  <a:schemeClr val="bg1"/>
                </a:solidFill>
                <a:latin typeface="Avenir Next LT Pro" panose="020B0504020202020204" pitchFamily="34" charset="0"/>
              </a:rPr>
              <a:t>RECAP</a:t>
            </a:r>
          </a:p>
          <a:p>
            <a:pPr algn="ctr">
              <a:lnSpc>
                <a:spcPct val="70000"/>
              </a:lnSpc>
            </a:pPr>
            <a:r>
              <a:rPr lang="en-US" sz="4400" b="1" spc="-150" dirty="0">
                <a:solidFill>
                  <a:schemeClr val="bg1"/>
                </a:solidFill>
                <a:latin typeface="Avenir Next LT Pro" panose="020B0504020202020204" pitchFamily="34" charset="0"/>
              </a:rPr>
              <a:t>From Last Lecture</a:t>
            </a:r>
            <a:endParaRPr lang="en-US" sz="11500" b="1" spc="-150"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3595852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thics Content">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0" y="9192"/>
            <a:ext cx="10353137" cy="358604"/>
          </a:xfrm>
          <a:prstGeom prst="rect">
            <a:avLst/>
          </a:prstGeom>
          <a:noFill/>
          <a:ln>
            <a:noFill/>
          </a:ln>
        </p:spPr>
        <p:txBody>
          <a:bodyPr vert="horz" lIns="548640" tIns="45720" rIns="45720" bIns="45720" rtlCol="0" anchor="ctr">
            <a:noAutofit/>
          </a:bodyPr>
          <a:lstStyle/>
          <a:p>
            <a:r>
              <a:rPr lang="en-US"/>
              <a:t>Click to edit Master title style</a:t>
            </a:r>
            <a:endParaRPr lang="en-US" dirty="0"/>
          </a:p>
        </p:txBody>
      </p:sp>
      <p:sp>
        <p:nvSpPr>
          <p:cNvPr id="13" name="Slide Number Placeholder 5"/>
          <p:cNvSpPr>
            <a:spLocks noGrp="1"/>
          </p:cNvSpPr>
          <p:nvPr>
            <p:ph type="sldNum" sz="quarter" idx="4"/>
          </p:nvPr>
        </p:nvSpPr>
        <p:spPr>
          <a:xfrm>
            <a:off x="11786616" y="6534181"/>
            <a:ext cx="368808" cy="282512"/>
          </a:xfrm>
          <a:prstGeom prst="rect">
            <a:avLst/>
          </a:prstGeom>
          <a:noFill/>
          <a:ln>
            <a:noFill/>
          </a:ln>
        </p:spPr>
        <p:txBody>
          <a:bodyPr vert="horz" lIns="0" tIns="0" rIns="0" bIns="0" rtlCol="0" anchor="ctr"/>
          <a:lstStyle>
            <a:lvl1pPr algn="ctr">
              <a:defRPr sz="1200">
                <a:solidFill>
                  <a:schemeClr val="bg1"/>
                </a:solidFill>
                <a:latin typeface="Avenir Book" charset="0"/>
                <a:ea typeface="Avenir Book" charset="0"/>
                <a:cs typeface="Avenir Book" charset="0"/>
              </a:defRPr>
            </a:lvl1pPr>
          </a:lstStyle>
          <a:p>
            <a:fld id="{02C8B7B2-9496-47E5-990F-169BD0B1DE6A}" type="slidenum">
              <a:rPr lang="en-US" smtClean="0"/>
              <a:t>‹#›</a:t>
            </a:fld>
            <a:endParaRPr lang="en-US"/>
          </a:p>
        </p:txBody>
      </p:sp>
      <p:grpSp>
        <p:nvGrpSpPr>
          <p:cNvPr id="11" name="Group 10">
            <a:extLst>
              <a:ext uri="{FF2B5EF4-FFF2-40B4-BE49-F238E27FC236}">
                <a16:creationId xmlns:a16="http://schemas.microsoft.com/office/drawing/2014/main" id="{C49FC0E4-8AE8-49A2-A4D0-C4D8E072579E}"/>
              </a:ext>
            </a:extLst>
          </p:cNvPr>
          <p:cNvGrpSpPr/>
          <p:nvPr userDrawn="1"/>
        </p:nvGrpSpPr>
        <p:grpSpPr>
          <a:xfrm>
            <a:off x="11779709" y="4"/>
            <a:ext cx="433421" cy="358604"/>
            <a:chOff x="2611179" y="2441428"/>
            <a:chExt cx="502444" cy="415712"/>
          </a:xfrm>
        </p:grpSpPr>
        <p:sp>
          <p:nvSpPr>
            <p:cNvPr id="12" name="Rectangle: Diagonal Corners Snipped 11">
              <a:extLst>
                <a:ext uri="{FF2B5EF4-FFF2-40B4-BE49-F238E27FC236}">
                  <a16:creationId xmlns:a16="http://schemas.microsoft.com/office/drawing/2014/main" id="{3DAA9D11-FED4-43CA-9777-1AE59AFD02E9}"/>
                </a:ext>
              </a:extLst>
            </p:cNvPr>
            <p:cNvSpPr/>
            <p:nvPr/>
          </p:nvSpPr>
          <p:spPr>
            <a:xfrm rot="5400000">
              <a:off x="2656490" y="2425446"/>
              <a:ext cx="415712" cy="447675"/>
            </a:xfrm>
            <a:prstGeom prst="snip2DiagRect">
              <a:avLst>
                <a:gd name="adj1" fmla="val 0"/>
                <a:gd name="adj2" fmla="val 4432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TextBox 13">
              <a:extLst>
                <a:ext uri="{FF2B5EF4-FFF2-40B4-BE49-F238E27FC236}">
                  <a16:creationId xmlns:a16="http://schemas.microsoft.com/office/drawing/2014/main" id="{008A9B60-6EA9-4948-91E8-138B7CC9770C}"/>
                </a:ext>
              </a:extLst>
            </p:cNvPr>
            <p:cNvSpPr txBox="1"/>
            <p:nvPr/>
          </p:nvSpPr>
          <p:spPr>
            <a:xfrm>
              <a:off x="2611179" y="2447003"/>
              <a:ext cx="502444" cy="392469"/>
            </a:xfrm>
            <a:prstGeom prst="rect">
              <a:avLst/>
            </a:prstGeom>
            <a:noFill/>
          </p:spPr>
          <p:txBody>
            <a:bodyPr wrap="square">
              <a:spAutoFit/>
            </a:bodyPr>
            <a:lstStyle/>
            <a:p>
              <a:r>
                <a:rPr lang="en-US" sz="1600" b="0" i="0" u="none" strike="noStrike" dirty="0">
                  <a:solidFill>
                    <a:srgbClr val="0000FF"/>
                  </a:solidFill>
                  <a:effectLst/>
                  <a:latin typeface="Roboto"/>
                </a:rPr>
                <a:t>⚖</a:t>
              </a:r>
              <a:endParaRPr lang="en-US" sz="1600" dirty="0"/>
            </a:p>
          </p:txBody>
        </p:sp>
      </p:grpSp>
    </p:spTree>
    <p:extLst>
      <p:ext uri="{BB962C8B-B14F-4D97-AF65-F5344CB8AC3E}">
        <p14:creationId xmlns:p14="http://schemas.microsoft.com/office/powerpoint/2010/main" val="506311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lgorithmic Content">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0" y="9192"/>
            <a:ext cx="10353137" cy="358604"/>
          </a:xfrm>
          <a:prstGeom prst="rect">
            <a:avLst/>
          </a:prstGeom>
          <a:noFill/>
          <a:ln>
            <a:noFill/>
          </a:ln>
        </p:spPr>
        <p:txBody>
          <a:bodyPr vert="horz" lIns="548640" tIns="45720" rIns="45720" bIns="45720" rtlCol="0" anchor="ctr">
            <a:noAutofit/>
          </a:bodyPr>
          <a:lstStyle/>
          <a:p>
            <a:r>
              <a:rPr lang="en-US"/>
              <a:t>Click to edit Master title style</a:t>
            </a:r>
            <a:endParaRPr lang="en-US" dirty="0"/>
          </a:p>
        </p:txBody>
      </p:sp>
      <p:sp>
        <p:nvSpPr>
          <p:cNvPr id="13" name="Slide Number Placeholder 5"/>
          <p:cNvSpPr>
            <a:spLocks noGrp="1"/>
          </p:cNvSpPr>
          <p:nvPr>
            <p:ph type="sldNum" sz="quarter" idx="4"/>
          </p:nvPr>
        </p:nvSpPr>
        <p:spPr>
          <a:xfrm>
            <a:off x="11786616" y="6534181"/>
            <a:ext cx="368808" cy="282512"/>
          </a:xfrm>
          <a:prstGeom prst="rect">
            <a:avLst/>
          </a:prstGeom>
          <a:noFill/>
          <a:ln>
            <a:noFill/>
          </a:ln>
        </p:spPr>
        <p:txBody>
          <a:bodyPr vert="horz" lIns="0" tIns="0" rIns="0" bIns="0" rtlCol="0" anchor="ctr"/>
          <a:lstStyle>
            <a:lvl1pPr algn="ctr">
              <a:defRPr sz="1200">
                <a:solidFill>
                  <a:schemeClr val="bg1"/>
                </a:solidFill>
                <a:latin typeface="Avenir Book" charset="0"/>
                <a:ea typeface="Avenir Book" charset="0"/>
                <a:cs typeface="Avenir Book" charset="0"/>
              </a:defRPr>
            </a:lvl1pPr>
          </a:lstStyle>
          <a:p>
            <a:fld id="{02C8B7B2-9496-47E5-990F-169BD0B1DE6A}" type="slidenum">
              <a:rPr lang="en-US" smtClean="0"/>
              <a:t>‹#›</a:t>
            </a:fld>
            <a:endParaRPr lang="en-US"/>
          </a:p>
        </p:txBody>
      </p:sp>
      <p:grpSp>
        <p:nvGrpSpPr>
          <p:cNvPr id="7" name="Group 6">
            <a:extLst>
              <a:ext uri="{FF2B5EF4-FFF2-40B4-BE49-F238E27FC236}">
                <a16:creationId xmlns:a16="http://schemas.microsoft.com/office/drawing/2014/main" id="{8EABE852-2095-4483-892B-253A7D71B04F}"/>
              </a:ext>
            </a:extLst>
          </p:cNvPr>
          <p:cNvGrpSpPr/>
          <p:nvPr userDrawn="1"/>
        </p:nvGrpSpPr>
        <p:grpSpPr>
          <a:xfrm>
            <a:off x="11760462" y="0"/>
            <a:ext cx="431616" cy="359288"/>
            <a:chOff x="3016451" y="3161406"/>
            <a:chExt cx="500356" cy="416505"/>
          </a:xfrm>
        </p:grpSpPr>
        <p:sp>
          <p:nvSpPr>
            <p:cNvPr id="8" name="Rectangle: Diagonal Corners Snipped 7">
              <a:extLst>
                <a:ext uri="{FF2B5EF4-FFF2-40B4-BE49-F238E27FC236}">
                  <a16:creationId xmlns:a16="http://schemas.microsoft.com/office/drawing/2014/main" id="{1351086C-2F1B-496D-A0BB-453E7C4F0E50}"/>
                </a:ext>
              </a:extLst>
            </p:cNvPr>
            <p:cNvSpPr/>
            <p:nvPr/>
          </p:nvSpPr>
          <p:spPr>
            <a:xfrm rot="5400000">
              <a:off x="3086266" y="3144272"/>
              <a:ext cx="413408" cy="447675"/>
            </a:xfrm>
            <a:prstGeom prst="snip2DiagRect">
              <a:avLst>
                <a:gd name="adj1" fmla="val 0"/>
                <a:gd name="adj2" fmla="val 44327"/>
              </a:avLst>
            </a:prstGeom>
            <a:solidFill>
              <a:srgbClr val="FF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TextBox 9">
              <a:extLst>
                <a:ext uri="{FF2B5EF4-FFF2-40B4-BE49-F238E27FC236}">
                  <a16:creationId xmlns:a16="http://schemas.microsoft.com/office/drawing/2014/main" id="{F698D59C-5A50-48F1-B1B6-ADDAB87E2560}"/>
                </a:ext>
              </a:extLst>
            </p:cNvPr>
            <p:cNvSpPr txBox="1"/>
            <p:nvPr/>
          </p:nvSpPr>
          <p:spPr>
            <a:xfrm>
              <a:off x="3016451" y="3185443"/>
              <a:ext cx="447378" cy="392468"/>
            </a:xfrm>
            <a:prstGeom prst="rect">
              <a:avLst/>
            </a:prstGeom>
            <a:noFill/>
          </p:spPr>
          <p:txBody>
            <a:bodyPr wrap="square">
              <a:spAutoFit/>
            </a:bodyPr>
            <a:lstStyle/>
            <a:p>
              <a:r>
                <a:rPr lang="en-US" sz="1600" b="0" i="0" u="none" strike="noStrike" dirty="0">
                  <a:solidFill>
                    <a:srgbClr val="CC0000"/>
                  </a:solidFill>
                  <a:effectLst/>
                  <a:latin typeface="Avenir Next LT Pro" panose="020B0504020202020204" pitchFamily="34" charset="0"/>
                </a:rPr>
                <a:t>⚒</a:t>
              </a:r>
              <a:endParaRPr lang="en-US" sz="1600" dirty="0"/>
            </a:p>
          </p:txBody>
        </p:sp>
      </p:grpSp>
    </p:spTree>
    <p:extLst>
      <p:ext uri="{BB962C8B-B14F-4D97-AF65-F5344CB8AC3E}">
        <p14:creationId xmlns:p14="http://schemas.microsoft.com/office/powerpoint/2010/main" val="220150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pplication Content">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0" y="9192"/>
            <a:ext cx="10353137" cy="358604"/>
          </a:xfrm>
          <a:prstGeom prst="rect">
            <a:avLst/>
          </a:prstGeom>
          <a:noFill/>
          <a:ln>
            <a:noFill/>
          </a:ln>
        </p:spPr>
        <p:txBody>
          <a:bodyPr vert="horz" lIns="548640" tIns="45720" rIns="45720" bIns="45720" rtlCol="0" anchor="ctr">
            <a:noAutofit/>
          </a:bodyPr>
          <a:lstStyle/>
          <a:p>
            <a:r>
              <a:rPr lang="en-US"/>
              <a:t>Click to edit Master title style</a:t>
            </a:r>
            <a:endParaRPr lang="en-US" dirty="0"/>
          </a:p>
        </p:txBody>
      </p:sp>
      <p:sp>
        <p:nvSpPr>
          <p:cNvPr id="13" name="Slide Number Placeholder 5"/>
          <p:cNvSpPr>
            <a:spLocks noGrp="1"/>
          </p:cNvSpPr>
          <p:nvPr>
            <p:ph type="sldNum" sz="quarter" idx="4"/>
          </p:nvPr>
        </p:nvSpPr>
        <p:spPr>
          <a:xfrm>
            <a:off x="11786616" y="6534181"/>
            <a:ext cx="368808" cy="282512"/>
          </a:xfrm>
          <a:prstGeom prst="rect">
            <a:avLst/>
          </a:prstGeom>
          <a:noFill/>
          <a:ln>
            <a:noFill/>
          </a:ln>
        </p:spPr>
        <p:txBody>
          <a:bodyPr vert="horz" lIns="0" tIns="0" rIns="0" bIns="0" rtlCol="0" anchor="ctr"/>
          <a:lstStyle>
            <a:lvl1pPr algn="ctr">
              <a:defRPr sz="1200">
                <a:solidFill>
                  <a:schemeClr val="bg1"/>
                </a:solidFill>
                <a:latin typeface="Avenir Book" charset="0"/>
                <a:ea typeface="Avenir Book" charset="0"/>
                <a:cs typeface="Avenir Book" charset="0"/>
              </a:defRPr>
            </a:lvl1pPr>
          </a:lstStyle>
          <a:p>
            <a:fld id="{02C8B7B2-9496-47E5-990F-169BD0B1DE6A}" type="slidenum">
              <a:rPr lang="en-US" smtClean="0"/>
              <a:t>‹#›</a:t>
            </a:fld>
            <a:endParaRPr lang="en-US"/>
          </a:p>
        </p:txBody>
      </p:sp>
      <p:grpSp>
        <p:nvGrpSpPr>
          <p:cNvPr id="4" name="Group 3">
            <a:extLst>
              <a:ext uri="{FF2B5EF4-FFF2-40B4-BE49-F238E27FC236}">
                <a16:creationId xmlns:a16="http://schemas.microsoft.com/office/drawing/2014/main" id="{D15FD84F-9A15-4999-9329-682A4035EF34}"/>
              </a:ext>
            </a:extLst>
          </p:cNvPr>
          <p:cNvGrpSpPr/>
          <p:nvPr userDrawn="1"/>
        </p:nvGrpSpPr>
        <p:grpSpPr>
          <a:xfrm>
            <a:off x="11805824" y="-43632"/>
            <a:ext cx="386176" cy="461665"/>
            <a:chOff x="2745283" y="3110828"/>
            <a:chExt cx="447675" cy="535186"/>
          </a:xfrm>
        </p:grpSpPr>
        <p:sp>
          <p:nvSpPr>
            <p:cNvPr id="5" name="Rectangle: Diagonal Corners Snipped 4">
              <a:extLst>
                <a:ext uri="{FF2B5EF4-FFF2-40B4-BE49-F238E27FC236}">
                  <a16:creationId xmlns:a16="http://schemas.microsoft.com/office/drawing/2014/main" id="{9F6134D7-95A9-476A-BB46-F3C6CBE28FE2}"/>
                </a:ext>
              </a:extLst>
            </p:cNvPr>
            <p:cNvSpPr/>
            <p:nvPr/>
          </p:nvSpPr>
          <p:spPr>
            <a:xfrm rot="5400000">
              <a:off x="2762417" y="3144272"/>
              <a:ext cx="413408" cy="447675"/>
            </a:xfrm>
            <a:prstGeom prst="snip2DiagRect">
              <a:avLst>
                <a:gd name="adj1" fmla="val 0"/>
                <a:gd name="adj2" fmla="val 4432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TextBox 5">
              <a:extLst>
                <a:ext uri="{FF2B5EF4-FFF2-40B4-BE49-F238E27FC236}">
                  <a16:creationId xmlns:a16="http://schemas.microsoft.com/office/drawing/2014/main" id="{2A1C2D83-F216-44E3-86B8-3695B3AD2FBB}"/>
                </a:ext>
              </a:extLst>
            </p:cNvPr>
            <p:cNvSpPr txBox="1"/>
            <p:nvPr/>
          </p:nvSpPr>
          <p:spPr>
            <a:xfrm>
              <a:off x="2758202" y="3110828"/>
              <a:ext cx="361653" cy="535186"/>
            </a:xfrm>
            <a:prstGeom prst="rect">
              <a:avLst/>
            </a:prstGeom>
            <a:noFill/>
          </p:spPr>
          <p:txBody>
            <a:bodyPr wrap="square">
              <a:spAutoFit/>
            </a:bodyPr>
            <a:lstStyle/>
            <a:p>
              <a:r>
                <a:rPr lang="en-US" sz="2400" b="0" i="0" u="none" strike="noStrike" dirty="0">
                  <a:ln>
                    <a:solidFill>
                      <a:schemeClr val="tx1"/>
                    </a:solidFill>
                  </a:ln>
                  <a:solidFill>
                    <a:srgbClr val="6AA84F"/>
                  </a:solidFill>
                  <a:effectLst/>
                  <a:latin typeface="Avenir Next LT Pro" panose="020B0504020202020204" pitchFamily="34" charset="0"/>
                </a:rPr>
                <a:t>⚑</a:t>
              </a:r>
              <a:endParaRPr lang="en-US" sz="2400" dirty="0">
                <a:ln>
                  <a:solidFill>
                    <a:schemeClr val="tx1"/>
                  </a:solidFill>
                </a:ln>
              </a:endParaRPr>
            </a:p>
          </p:txBody>
        </p:sp>
      </p:grpSp>
    </p:spTree>
    <p:extLst>
      <p:ext uri="{BB962C8B-B14F-4D97-AF65-F5344CB8AC3E}">
        <p14:creationId xmlns:p14="http://schemas.microsoft.com/office/powerpoint/2010/main" val="1978579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Learning Objective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CCDB29-AB95-4105-9E4F-6E4748F63445}"/>
              </a:ext>
            </a:extLst>
          </p:cNvPr>
          <p:cNvSpPr>
            <a:spLocks noGrp="1"/>
          </p:cNvSpPr>
          <p:nvPr>
            <p:ph type="sldNum" sz="quarter" idx="11"/>
          </p:nvPr>
        </p:nvSpPr>
        <p:spPr/>
        <p:txBody>
          <a:bodyPr/>
          <a:lstStyle/>
          <a:p>
            <a:fld id="{02C8B7B2-9496-47E5-990F-169BD0B1DE6A}" type="slidenum">
              <a:rPr lang="en-US" smtClean="0"/>
              <a:t>‹#›</a:t>
            </a:fld>
            <a:endParaRPr lang="en-US"/>
          </a:p>
        </p:txBody>
      </p:sp>
      <p:sp>
        <p:nvSpPr>
          <p:cNvPr id="5" name="Rectangle 4">
            <a:extLst>
              <a:ext uri="{FF2B5EF4-FFF2-40B4-BE49-F238E27FC236}">
                <a16:creationId xmlns:a16="http://schemas.microsoft.com/office/drawing/2014/main" id="{64682929-A492-40BE-AE3F-520F3ED6FA20}"/>
              </a:ext>
            </a:extLst>
          </p:cNvPr>
          <p:cNvSpPr/>
          <p:nvPr/>
        </p:nvSpPr>
        <p:spPr>
          <a:xfrm>
            <a:off x="0" y="-184558"/>
            <a:ext cx="2444097" cy="7164198"/>
          </a:xfrm>
          <a:prstGeom prst="rect">
            <a:avLst/>
          </a:prstGeom>
          <a:solidFill>
            <a:srgbClr val="D73F09"/>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2">
            <a:extLst>
              <a:ext uri="{FF2B5EF4-FFF2-40B4-BE49-F238E27FC236}">
                <a16:creationId xmlns:a16="http://schemas.microsoft.com/office/drawing/2014/main" id="{E7981218-7110-4AF9-8095-52BC882D52FC}"/>
              </a:ext>
            </a:extLst>
          </p:cNvPr>
          <p:cNvSpPr txBox="1">
            <a:spLocks/>
          </p:cNvSpPr>
          <p:nvPr/>
        </p:nvSpPr>
        <p:spPr>
          <a:xfrm>
            <a:off x="143438" y="146507"/>
            <a:ext cx="2620711" cy="1655762"/>
          </a:xfrm>
          <a:prstGeom prst="rect">
            <a:avLst/>
          </a:prstGeom>
        </p:spPr>
        <p:txBody>
          <a:bodyPr lIns="0" tIns="0" rIns="0" bIns="0"/>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venir Book" charset="0"/>
                <a:ea typeface="Avenir Book" charset="0"/>
                <a:cs typeface="Avenir Boo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venir Book" charset="0"/>
                <a:ea typeface="Avenir Book" charset="0"/>
                <a:cs typeface="Avenir Boo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venir Book" charset="0"/>
                <a:ea typeface="Avenir Book" charset="0"/>
                <a:cs typeface="Avenir Boo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venir Book" charset="0"/>
                <a:ea typeface="Avenir Book" charset="0"/>
                <a:cs typeface="Avenir Boo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venir Book" charset="0"/>
                <a:ea typeface="Avenir Book" charset="0"/>
                <a:cs typeface="Avenir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50000"/>
              </a:lnSpc>
              <a:buNone/>
            </a:pPr>
            <a:endParaRPr lang="en-US" sz="4000" b="1" spc="-150" dirty="0">
              <a:solidFill>
                <a:schemeClr val="bg1"/>
              </a:solidFill>
            </a:endParaRPr>
          </a:p>
          <a:p>
            <a:pPr marL="0" indent="0">
              <a:lnSpc>
                <a:spcPct val="50000"/>
              </a:lnSpc>
              <a:buNone/>
            </a:pPr>
            <a:r>
              <a:rPr lang="en-US" sz="4000" b="1" spc="-150" dirty="0">
                <a:solidFill>
                  <a:schemeClr val="bg1"/>
                </a:solidFill>
              </a:rPr>
              <a:t>Today’s</a:t>
            </a:r>
          </a:p>
          <a:p>
            <a:pPr marL="0" indent="0">
              <a:lnSpc>
                <a:spcPct val="50000"/>
              </a:lnSpc>
              <a:buNone/>
            </a:pPr>
            <a:r>
              <a:rPr lang="en-US" sz="4000" b="1" spc="-150" dirty="0">
                <a:solidFill>
                  <a:schemeClr val="bg1"/>
                </a:solidFill>
              </a:rPr>
              <a:t>Learning</a:t>
            </a:r>
          </a:p>
          <a:p>
            <a:pPr marL="0" indent="0">
              <a:lnSpc>
                <a:spcPct val="50000"/>
              </a:lnSpc>
              <a:buNone/>
            </a:pPr>
            <a:r>
              <a:rPr lang="en-US" sz="4000" b="1" spc="-150" dirty="0">
                <a:solidFill>
                  <a:schemeClr val="bg1"/>
                </a:solidFill>
              </a:rPr>
              <a:t>Objectives</a:t>
            </a:r>
          </a:p>
        </p:txBody>
      </p:sp>
      <p:pic>
        <p:nvPicPr>
          <p:cNvPr id="7" name="Picture 18" descr="Oregon State University - Madison Ave. Collective">
            <a:extLst>
              <a:ext uri="{FF2B5EF4-FFF2-40B4-BE49-F238E27FC236}">
                <a16:creationId xmlns:a16="http://schemas.microsoft.com/office/drawing/2014/main" id="{F7BA9998-603C-4C92-AE23-8B842225C408}"/>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639601" y="5273831"/>
            <a:ext cx="1164894" cy="1437662"/>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BEB49210-9B08-4174-9147-145508AD1DA6}"/>
              </a:ext>
            </a:extLst>
          </p:cNvPr>
          <p:cNvSpPr txBox="1">
            <a:spLocks/>
          </p:cNvSpPr>
          <p:nvPr/>
        </p:nvSpPr>
        <p:spPr>
          <a:xfrm>
            <a:off x="160628" y="18818"/>
            <a:ext cx="2234310" cy="371657"/>
          </a:xfrm>
          <a:prstGeom prst="rect">
            <a:avLst/>
          </a:prstGeom>
        </p:spPr>
        <p:txBody>
          <a:bodyPr lIns="0" tIns="0" rIns="0" bIns="0"/>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Avenir Book" charset="0"/>
                <a:ea typeface="Avenir Book" charset="0"/>
                <a:cs typeface="Avenir Boo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venir Book" charset="0"/>
                <a:ea typeface="Avenir Book" charset="0"/>
                <a:cs typeface="Avenir Boo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venir Book" charset="0"/>
                <a:ea typeface="Avenir Book" charset="0"/>
                <a:cs typeface="Avenir Boo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venir Book" charset="0"/>
                <a:ea typeface="Avenir Book" charset="0"/>
                <a:cs typeface="Avenir Boo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venir Book" charset="0"/>
                <a:ea typeface="Avenir Book" charset="0"/>
                <a:cs typeface="Avenir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2400" b="1" u="sng" spc="-150" dirty="0"/>
              <a:t>CS434 – ML + DM</a:t>
            </a:r>
          </a:p>
        </p:txBody>
      </p:sp>
      <p:sp>
        <p:nvSpPr>
          <p:cNvPr id="14" name="Text Placeholder 13">
            <a:extLst>
              <a:ext uri="{FF2B5EF4-FFF2-40B4-BE49-F238E27FC236}">
                <a16:creationId xmlns:a16="http://schemas.microsoft.com/office/drawing/2014/main" id="{3FFC9128-C149-4340-AB33-5756D33E3A97}"/>
              </a:ext>
            </a:extLst>
          </p:cNvPr>
          <p:cNvSpPr>
            <a:spLocks noGrp="1"/>
          </p:cNvSpPr>
          <p:nvPr>
            <p:ph type="body" sz="quarter" idx="12"/>
          </p:nvPr>
        </p:nvSpPr>
        <p:spPr>
          <a:xfrm>
            <a:off x="2968625" y="390525"/>
            <a:ext cx="8909050" cy="5961063"/>
          </a:xfrm>
          <a:prstGeom prst="rect">
            <a:avLst/>
          </a:prstGeom>
        </p:spPr>
        <p:txBody>
          <a:bodyPr/>
          <a:lstStyle>
            <a:lvl1pPr>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6009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
    <p:bg>
      <p:bgPr>
        <a:solidFill>
          <a:srgbClr val="D73F09"/>
        </a:solidFill>
        <a:effectLst/>
      </p:bgPr>
    </p:bg>
    <p:spTree>
      <p:nvGrpSpPr>
        <p:cNvPr id="1" name=""/>
        <p:cNvGrpSpPr/>
        <p:nvPr/>
      </p:nvGrpSpPr>
      <p:grpSpPr>
        <a:xfrm>
          <a:off x="0" y="0"/>
          <a:ext cx="0" cy="0"/>
          <a:chOff x="0" y="0"/>
          <a:chExt cx="0" cy="0"/>
        </a:xfrm>
      </p:grpSpPr>
      <p:sp>
        <p:nvSpPr>
          <p:cNvPr id="15" name="Snip Diagonal Corner Rectangle 7">
            <a:extLst>
              <a:ext uri="{FF2B5EF4-FFF2-40B4-BE49-F238E27FC236}">
                <a16:creationId xmlns:a16="http://schemas.microsoft.com/office/drawing/2014/main" id="{77FE03BE-819F-46EE-9F4C-665066E2A6CB}"/>
              </a:ext>
            </a:extLst>
          </p:cNvPr>
          <p:cNvSpPr/>
          <p:nvPr/>
        </p:nvSpPr>
        <p:spPr>
          <a:xfrm flipH="1">
            <a:off x="397175" y="89515"/>
            <a:ext cx="12044501" cy="365712"/>
          </a:xfrm>
          <a:prstGeom prst="snip2DiagRect">
            <a:avLst>
              <a:gd name="adj1" fmla="val 50000"/>
              <a:gd name="adj2" fmla="val 0"/>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l"/>
            <a:r>
              <a:rPr lang="en-US" sz="2400" b="1" dirty="0">
                <a:solidFill>
                  <a:schemeClr val="bg1"/>
                </a:solidFill>
                <a:latin typeface="Avenir Book" charset="0"/>
                <a:ea typeface="Avenir Book" charset="0"/>
                <a:cs typeface="Avenir Book" charset="0"/>
              </a:rPr>
              <a:t>Questions Break!</a:t>
            </a:r>
          </a:p>
        </p:txBody>
      </p:sp>
      <p:sp>
        <p:nvSpPr>
          <p:cNvPr id="12" name="Oval 11">
            <a:extLst>
              <a:ext uri="{FF2B5EF4-FFF2-40B4-BE49-F238E27FC236}">
                <a16:creationId xmlns:a16="http://schemas.microsoft.com/office/drawing/2014/main" id="{82127700-164F-45BC-9BE2-B124D88669DC}"/>
              </a:ext>
            </a:extLst>
          </p:cNvPr>
          <p:cNvSpPr/>
          <p:nvPr/>
        </p:nvSpPr>
        <p:spPr>
          <a:xfrm>
            <a:off x="5542525" y="70094"/>
            <a:ext cx="1106951" cy="11069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11" name="Rectangle 10">
            <a:extLst>
              <a:ext uri="{FF2B5EF4-FFF2-40B4-BE49-F238E27FC236}">
                <a16:creationId xmlns:a16="http://schemas.microsoft.com/office/drawing/2014/main" id="{72985A01-A21B-4438-A2B7-56FDB6FE0B04}"/>
              </a:ext>
            </a:extLst>
          </p:cNvPr>
          <p:cNvSpPr/>
          <p:nvPr/>
        </p:nvSpPr>
        <p:spPr>
          <a:xfrm>
            <a:off x="485252" y="612840"/>
            <a:ext cx="11221496" cy="58463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502920" rIns="182880" bIns="0" rtlCol="0" anchor="t"/>
          <a:lstStyle/>
          <a:p>
            <a:pPr algn="l"/>
            <a:endParaRPr lang="en-US" dirty="0">
              <a:solidFill>
                <a:schemeClr val="tx1"/>
              </a:solidFill>
              <a:latin typeface="Arial Nova Light" panose="020B0304020202020204" pitchFamily="34" charset="0"/>
            </a:endParaRPr>
          </a:p>
        </p:txBody>
      </p:sp>
      <p:sp>
        <p:nvSpPr>
          <p:cNvPr id="3" name="Slide Number Placeholder 2">
            <a:extLst>
              <a:ext uri="{FF2B5EF4-FFF2-40B4-BE49-F238E27FC236}">
                <a16:creationId xmlns:a16="http://schemas.microsoft.com/office/drawing/2014/main" id="{99469AA5-3B87-4BDD-82A9-DD74BAC638C8}"/>
              </a:ext>
            </a:extLst>
          </p:cNvPr>
          <p:cNvSpPr>
            <a:spLocks noGrp="1"/>
          </p:cNvSpPr>
          <p:nvPr>
            <p:ph type="sldNum" sz="quarter" idx="10"/>
          </p:nvPr>
        </p:nvSpPr>
        <p:spPr/>
        <p:txBody>
          <a:bodyPr/>
          <a:lstStyle/>
          <a:p>
            <a:fld id="{02C8B7B2-9496-47E5-990F-169BD0B1DE6A}" type="slidenum">
              <a:rPr lang="en-US" smtClean="0"/>
              <a:t>‹#›</a:t>
            </a:fld>
            <a:endParaRPr lang="en-US"/>
          </a:p>
        </p:txBody>
      </p:sp>
      <p:grpSp>
        <p:nvGrpSpPr>
          <p:cNvPr id="10" name="Group 9">
            <a:extLst>
              <a:ext uri="{FF2B5EF4-FFF2-40B4-BE49-F238E27FC236}">
                <a16:creationId xmlns:a16="http://schemas.microsoft.com/office/drawing/2014/main" id="{D02314F1-F584-49C6-910E-92BD0CBD3531}"/>
              </a:ext>
            </a:extLst>
          </p:cNvPr>
          <p:cNvGrpSpPr/>
          <p:nvPr/>
        </p:nvGrpSpPr>
        <p:grpSpPr>
          <a:xfrm>
            <a:off x="5746615" y="274184"/>
            <a:ext cx="698770" cy="698770"/>
            <a:chOff x="1498060" y="894945"/>
            <a:chExt cx="1157591" cy="1157591"/>
          </a:xfrm>
        </p:grpSpPr>
        <p:sp>
          <p:nvSpPr>
            <p:cNvPr id="9" name="Oval 8">
              <a:extLst>
                <a:ext uri="{FF2B5EF4-FFF2-40B4-BE49-F238E27FC236}">
                  <a16:creationId xmlns:a16="http://schemas.microsoft.com/office/drawing/2014/main" id="{B98913E5-A791-4683-99E9-CC4E1056389E}"/>
                </a:ext>
              </a:extLst>
            </p:cNvPr>
            <p:cNvSpPr/>
            <p:nvPr/>
          </p:nvSpPr>
          <p:spPr>
            <a:xfrm>
              <a:off x="1498060" y="894945"/>
              <a:ext cx="1157591" cy="1157591"/>
            </a:xfrm>
            <a:prstGeom prst="ellipse">
              <a:avLst/>
            </a:prstGeom>
            <a:solidFill>
              <a:schemeClr val="bg1"/>
            </a:solidFill>
            <a:ln w="1270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descr="A picture containing text&#10;&#10;Description automatically generated">
              <a:extLst>
                <a:ext uri="{FF2B5EF4-FFF2-40B4-BE49-F238E27FC236}">
                  <a16:creationId xmlns:a16="http://schemas.microsoft.com/office/drawing/2014/main" id="{412B823A-E2A2-478D-937D-484B8BEF146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427"/>
            <a:stretch/>
          </p:blipFill>
          <p:spPr>
            <a:xfrm>
              <a:off x="1586710" y="919821"/>
              <a:ext cx="1038113" cy="1043493"/>
            </a:xfrm>
            <a:prstGeom prst="ellipse">
              <a:avLst/>
            </a:prstGeom>
          </p:spPr>
        </p:pic>
      </p:grpSp>
      <p:sp>
        <p:nvSpPr>
          <p:cNvPr id="14" name="Text Placeholder 13">
            <a:extLst>
              <a:ext uri="{FF2B5EF4-FFF2-40B4-BE49-F238E27FC236}">
                <a16:creationId xmlns:a16="http://schemas.microsoft.com/office/drawing/2014/main" id="{EA7CB28B-E18F-4B0A-A656-64565439359D}"/>
              </a:ext>
            </a:extLst>
          </p:cNvPr>
          <p:cNvSpPr>
            <a:spLocks noGrp="1"/>
          </p:cNvSpPr>
          <p:nvPr>
            <p:ph type="body" sz="quarter" idx="11"/>
          </p:nvPr>
        </p:nvSpPr>
        <p:spPr>
          <a:xfrm>
            <a:off x="484729" y="612467"/>
            <a:ext cx="11221496" cy="5847071"/>
          </a:xfrm>
          <a:prstGeom prst="rect">
            <a:avLst/>
          </a:prstGeom>
        </p:spPr>
        <p:txBody>
          <a:bodyPr lIns="274320" tIns="457200" rIns="2743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3154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C_Activity">
    <p:bg>
      <p:bgPr>
        <a:solidFill>
          <a:srgbClr val="D73F09"/>
        </a:solidFill>
        <a:effectLst/>
      </p:bgPr>
    </p:bg>
    <p:spTree>
      <p:nvGrpSpPr>
        <p:cNvPr id="1" name=""/>
        <p:cNvGrpSpPr/>
        <p:nvPr/>
      </p:nvGrpSpPr>
      <p:grpSpPr>
        <a:xfrm>
          <a:off x="0" y="0"/>
          <a:ext cx="0" cy="0"/>
          <a:chOff x="0" y="0"/>
          <a:chExt cx="0" cy="0"/>
        </a:xfrm>
      </p:grpSpPr>
      <p:sp>
        <p:nvSpPr>
          <p:cNvPr id="15" name="Snip Diagonal Corner Rectangle 7">
            <a:extLst>
              <a:ext uri="{FF2B5EF4-FFF2-40B4-BE49-F238E27FC236}">
                <a16:creationId xmlns:a16="http://schemas.microsoft.com/office/drawing/2014/main" id="{77FE03BE-819F-46EE-9F4C-665066E2A6CB}"/>
              </a:ext>
            </a:extLst>
          </p:cNvPr>
          <p:cNvSpPr/>
          <p:nvPr/>
        </p:nvSpPr>
        <p:spPr>
          <a:xfrm flipH="1">
            <a:off x="397175" y="89515"/>
            <a:ext cx="12044501" cy="365712"/>
          </a:xfrm>
          <a:prstGeom prst="snip2DiagRect">
            <a:avLst>
              <a:gd name="adj1" fmla="val 50000"/>
              <a:gd name="adj2" fmla="val 0"/>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l"/>
            <a:r>
              <a:rPr lang="en-US" sz="2400" b="1" dirty="0">
                <a:solidFill>
                  <a:schemeClr val="bg1"/>
                </a:solidFill>
                <a:latin typeface="Avenir Book" charset="0"/>
                <a:ea typeface="Avenir Book" charset="0"/>
                <a:cs typeface="Avenir Book" charset="0"/>
              </a:rPr>
              <a:t>Question Break!</a:t>
            </a:r>
          </a:p>
        </p:txBody>
      </p:sp>
      <p:sp>
        <p:nvSpPr>
          <p:cNvPr id="12" name="Oval 11">
            <a:extLst>
              <a:ext uri="{FF2B5EF4-FFF2-40B4-BE49-F238E27FC236}">
                <a16:creationId xmlns:a16="http://schemas.microsoft.com/office/drawing/2014/main" id="{82127700-164F-45BC-9BE2-B124D88669DC}"/>
              </a:ext>
            </a:extLst>
          </p:cNvPr>
          <p:cNvSpPr/>
          <p:nvPr/>
        </p:nvSpPr>
        <p:spPr>
          <a:xfrm>
            <a:off x="5542525" y="-90547"/>
            <a:ext cx="1106951" cy="11069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11" name="Rectangle 10">
            <a:extLst>
              <a:ext uri="{FF2B5EF4-FFF2-40B4-BE49-F238E27FC236}">
                <a16:creationId xmlns:a16="http://schemas.microsoft.com/office/drawing/2014/main" id="{72985A01-A21B-4438-A2B7-56FDB6FE0B04}"/>
              </a:ext>
            </a:extLst>
          </p:cNvPr>
          <p:cNvSpPr/>
          <p:nvPr/>
        </p:nvSpPr>
        <p:spPr>
          <a:xfrm>
            <a:off x="485252" y="612840"/>
            <a:ext cx="11221496" cy="364031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502920" rIns="182880" bIns="0" rtlCol="0" anchor="t"/>
          <a:lstStyle/>
          <a:p>
            <a:pPr algn="l"/>
            <a:endParaRPr lang="en-US" dirty="0">
              <a:solidFill>
                <a:schemeClr val="tx1"/>
              </a:solidFill>
              <a:latin typeface="Arial Nova Light" panose="020B0304020202020204" pitchFamily="34" charset="0"/>
            </a:endParaRPr>
          </a:p>
        </p:txBody>
      </p:sp>
      <p:sp>
        <p:nvSpPr>
          <p:cNvPr id="3" name="Slide Number Placeholder 2">
            <a:extLst>
              <a:ext uri="{FF2B5EF4-FFF2-40B4-BE49-F238E27FC236}">
                <a16:creationId xmlns:a16="http://schemas.microsoft.com/office/drawing/2014/main" id="{99469AA5-3B87-4BDD-82A9-DD74BAC638C8}"/>
              </a:ext>
            </a:extLst>
          </p:cNvPr>
          <p:cNvSpPr>
            <a:spLocks noGrp="1"/>
          </p:cNvSpPr>
          <p:nvPr>
            <p:ph type="sldNum" sz="quarter" idx="10"/>
          </p:nvPr>
        </p:nvSpPr>
        <p:spPr/>
        <p:txBody>
          <a:bodyPr/>
          <a:lstStyle/>
          <a:p>
            <a:fld id="{02C8B7B2-9496-47E5-990F-169BD0B1DE6A}" type="slidenum">
              <a:rPr lang="en-US" smtClean="0"/>
              <a:t>‹#›</a:t>
            </a:fld>
            <a:endParaRPr lang="en-US"/>
          </a:p>
        </p:txBody>
      </p:sp>
      <p:grpSp>
        <p:nvGrpSpPr>
          <p:cNvPr id="10" name="Group 9">
            <a:extLst>
              <a:ext uri="{FF2B5EF4-FFF2-40B4-BE49-F238E27FC236}">
                <a16:creationId xmlns:a16="http://schemas.microsoft.com/office/drawing/2014/main" id="{D02314F1-F584-49C6-910E-92BD0CBD3531}"/>
              </a:ext>
            </a:extLst>
          </p:cNvPr>
          <p:cNvGrpSpPr/>
          <p:nvPr/>
        </p:nvGrpSpPr>
        <p:grpSpPr>
          <a:xfrm>
            <a:off x="5746615" y="113543"/>
            <a:ext cx="698770" cy="698770"/>
            <a:chOff x="1498060" y="894945"/>
            <a:chExt cx="1157591" cy="1157591"/>
          </a:xfrm>
        </p:grpSpPr>
        <p:sp>
          <p:nvSpPr>
            <p:cNvPr id="9" name="Oval 8">
              <a:extLst>
                <a:ext uri="{FF2B5EF4-FFF2-40B4-BE49-F238E27FC236}">
                  <a16:creationId xmlns:a16="http://schemas.microsoft.com/office/drawing/2014/main" id="{B98913E5-A791-4683-99E9-CC4E1056389E}"/>
                </a:ext>
              </a:extLst>
            </p:cNvPr>
            <p:cNvSpPr/>
            <p:nvPr/>
          </p:nvSpPr>
          <p:spPr>
            <a:xfrm>
              <a:off x="1498060" y="894945"/>
              <a:ext cx="1157591" cy="1157591"/>
            </a:xfrm>
            <a:prstGeom prst="ellipse">
              <a:avLst/>
            </a:prstGeom>
            <a:solidFill>
              <a:schemeClr val="bg1"/>
            </a:solidFill>
            <a:ln w="1270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descr="A picture containing text&#10;&#10;Description automatically generated">
              <a:extLst>
                <a:ext uri="{FF2B5EF4-FFF2-40B4-BE49-F238E27FC236}">
                  <a16:creationId xmlns:a16="http://schemas.microsoft.com/office/drawing/2014/main" id="{412B823A-E2A2-478D-937D-484B8BEF146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427"/>
            <a:stretch/>
          </p:blipFill>
          <p:spPr>
            <a:xfrm>
              <a:off x="1586710" y="940291"/>
              <a:ext cx="1038113" cy="1043493"/>
            </a:xfrm>
            <a:prstGeom prst="ellipse">
              <a:avLst/>
            </a:prstGeom>
          </p:spPr>
        </p:pic>
      </p:grpSp>
      <p:sp>
        <p:nvSpPr>
          <p:cNvPr id="14" name="Text Placeholder 13">
            <a:extLst>
              <a:ext uri="{FF2B5EF4-FFF2-40B4-BE49-F238E27FC236}">
                <a16:creationId xmlns:a16="http://schemas.microsoft.com/office/drawing/2014/main" id="{EA7CB28B-E18F-4B0A-A656-64565439359D}"/>
              </a:ext>
            </a:extLst>
          </p:cNvPr>
          <p:cNvSpPr>
            <a:spLocks noGrp="1"/>
          </p:cNvSpPr>
          <p:nvPr>
            <p:ph type="body" sz="quarter" idx="11"/>
          </p:nvPr>
        </p:nvSpPr>
        <p:spPr>
          <a:xfrm>
            <a:off x="484729" y="612468"/>
            <a:ext cx="11221496" cy="3601062"/>
          </a:xfrm>
          <a:prstGeom prst="rect">
            <a:avLst/>
          </a:prstGeom>
        </p:spPr>
        <p:txBody>
          <a:bodyPr lIns="274320" tIns="274320" rIns="274320" anchor="ctr"/>
          <a:lstStyle>
            <a:lvl1pPr marL="0" indent="0" algn="ctr">
              <a:buNone/>
              <a:defRPr sz="2400">
                <a:latin typeface="Avenir Next LT Pro" panose="020B0504020202020204" pitchFamily="34" charset="0"/>
              </a:defRPr>
            </a:lvl1pPr>
          </a:lstStyle>
          <a:p>
            <a:pPr lvl="0"/>
            <a:endParaRPr lang="en-US" dirty="0"/>
          </a:p>
        </p:txBody>
      </p:sp>
      <p:sp>
        <p:nvSpPr>
          <p:cNvPr id="4" name="Rectangle: Rounded Corners 3">
            <a:extLst>
              <a:ext uri="{FF2B5EF4-FFF2-40B4-BE49-F238E27FC236}">
                <a16:creationId xmlns:a16="http://schemas.microsoft.com/office/drawing/2014/main" id="{BB8DFC11-0A57-4417-96F4-F21440FCBA8A}"/>
              </a:ext>
            </a:extLst>
          </p:cNvPr>
          <p:cNvSpPr/>
          <p:nvPr userDrawn="1"/>
        </p:nvSpPr>
        <p:spPr>
          <a:xfrm>
            <a:off x="608848" y="4371143"/>
            <a:ext cx="5363556" cy="1013255"/>
          </a:xfrm>
          <a:prstGeom prst="roundRect">
            <a:avLst/>
          </a:prstGeom>
          <a:solidFill>
            <a:srgbClr val="9BE5F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AEA7E196-73A2-453A-9E97-C87612E601B6}"/>
              </a:ext>
            </a:extLst>
          </p:cNvPr>
          <p:cNvSpPr/>
          <p:nvPr userDrawn="1"/>
        </p:nvSpPr>
        <p:spPr>
          <a:xfrm>
            <a:off x="608848" y="5512962"/>
            <a:ext cx="5363556" cy="1013255"/>
          </a:xfrm>
          <a:prstGeom prst="roundRect">
            <a:avLst/>
          </a:prstGeom>
          <a:solidFill>
            <a:srgbClr val="81FFBA"/>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6" name="Rectangle: Rounded Corners 15">
            <a:extLst>
              <a:ext uri="{FF2B5EF4-FFF2-40B4-BE49-F238E27FC236}">
                <a16:creationId xmlns:a16="http://schemas.microsoft.com/office/drawing/2014/main" id="{879B121F-8CF3-40AC-B87A-29A49F7A4B94}"/>
              </a:ext>
            </a:extLst>
          </p:cNvPr>
          <p:cNvSpPr/>
          <p:nvPr userDrawn="1"/>
        </p:nvSpPr>
        <p:spPr>
          <a:xfrm>
            <a:off x="6283333" y="4367748"/>
            <a:ext cx="5363556" cy="1013255"/>
          </a:xfrm>
          <a:prstGeom prst="roundRect">
            <a:avLst/>
          </a:prstGeom>
          <a:solidFill>
            <a:srgbClr val="FF7D7D"/>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Rectangle: Rounded Corners 16">
            <a:extLst>
              <a:ext uri="{FF2B5EF4-FFF2-40B4-BE49-F238E27FC236}">
                <a16:creationId xmlns:a16="http://schemas.microsoft.com/office/drawing/2014/main" id="{6A4123F1-8A57-4B19-95FA-018A8E3D7774}"/>
              </a:ext>
            </a:extLst>
          </p:cNvPr>
          <p:cNvSpPr/>
          <p:nvPr userDrawn="1"/>
        </p:nvSpPr>
        <p:spPr>
          <a:xfrm>
            <a:off x="6283333" y="5509567"/>
            <a:ext cx="5363556" cy="1013255"/>
          </a:xfrm>
          <a:prstGeom prst="roundRect">
            <a:avLst/>
          </a:prstGeom>
          <a:solidFill>
            <a:srgbClr val="FFFFA3"/>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Rounded Corners 5">
            <a:extLst>
              <a:ext uri="{FF2B5EF4-FFF2-40B4-BE49-F238E27FC236}">
                <a16:creationId xmlns:a16="http://schemas.microsoft.com/office/drawing/2014/main" id="{3B84D071-BB72-4AB2-9B14-817DB6E4640D}"/>
              </a:ext>
            </a:extLst>
          </p:cNvPr>
          <p:cNvSpPr/>
          <p:nvPr userDrawn="1"/>
        </p:nvSpPr>
        <p:spPr>
          <a:xfrm>
            <a:off x="386412" y="4674685"/>
            <a:ext cx="321276" cy="3707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atin typeface="Avenir Next LT Pro" panose="020B0504020202020204" pitchFamily="34" charset="0"/>
              </a:rPr>
              <a:t>A</a:t>
            </a:r>
          </a:p>
        </p:txBody>
      </p:sp>
      <p:sp>
        <p:nvSpPr>
          <p:cNvPr id="18" name="Rectangle: Rounded Corners 17">
            <a:extLst>
              <a:ext uri="{FF2B5EF4-FFF2-40B4-BE49-F238E27FC236}">
                <a16:creationId xmlns:a16="http://schemas.microsoft.com/office/drawing/2014/main" id="{12DF69E2-79C3-4F4F-BC35-BD084B42F457}"/>
              </a:ext>
            </a:extLst>
          </p:cNvPr>
          <p:cNvSpPr/>
          <p:nvPr userDrawn="1"/>
        </p:nvSpPr>
        <p:spPr>
          <a:xfrm>
            <a:off x="6144577" y="4674684"/>
            <a:ext cx="321276" cy="3707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atin typeface="Avenir Next LT Pro" panose="020B0504020202020204" pitchFamily="34" charset="0"/>
              </a:rPr>
              <a:t>B</a:t>
            </a:r>
          </a:p>
        </p:txBody>
      </p:sp>
      <p:sp>
        <p:nvSpPr>
          <p:cNvPr id="19" name="Rectangle: Rounded Corners 18">
            <a:extLst>
              <a:ext uri="{FF2B5EF4-FFF2-40B4-BE49-F238E27FC236}">
                <a16:creationId xmlns:a16="http://schemas.microsoft.com/office/drawing/2014/main" id="{78118DBF-80C5-4B97-8E0B-BD4EF19DC43E}"/>
              </a:ext>
            </a:extLst>
          </p:cNvPr>
          <p:cNvSpPr/>
          <p:nvPr userDrawn="1"/>
        </p:nvSpPr>
        <p:spPr>
          <a:xfrm>
            <a:off x="400071" y="5830842"/>
            <a:ext cx="321276" cy="3707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atin typeface="Avenir Next LT Pro" panose="020B0504020202020204" pitchFamily="34" charset="0"/>
              </a:rPr>
              <a:t>C</a:t>
            </a:r>
          </a:p>
        </p:txBody>
      </p:sp>
      <p:sp>
        <p:nvSpPr>
          <p:cNvPr id="20" name="Rectangle: Rounded Corners 19">
            <a:extLst>
              <a:ext uri="{FF2B5EF4-FFF2-40B4-BE49-F238E27FC236}">
                <a16:creationId xmlns:a16="http://schemas.microsoft.com/office/drawing/2014/main" id="{D68B9258-1675-4A1C-8CA4-E72FE7EBA5DF}"/>
              </a:ext>
            </a:extLst>
          </p:cNvPr>
          <p:cNvSpPr/>
          <p:nvPr userDrawn="1"/>
        </p:nvSpPr>
        <p:spPr>
          <a:xfrm>
            <a:off x="6122695" y="5830841"/>
            <a:ext cx="321276" cy="3707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atin typeface="Avenir Next LT Pro" panose="020B0504020202020204" pitchFamily="34" charset="0"/>
              </a:rPr>
              <a:t>D</a:t>
            </a:r>
          </a:p>
        </p:txBody>
      </p:sp>
      <p:sp>
        <p:nvSpPr>
          <p:cNvPr id="21" name="Text Placeholder 20">
            <a:extLst>
              <a:ext uri="{FF2B5EF4-FFF2-40B4-BE49-F238E27FC236}">
                <a16:creationId xmlns:a16="http://schemas.microsoft.com/office/drawing/2014/main" id="{1E3901E0-C842-423E-BBC6-6544F8CE0037}"/>
              </a:ext>
            </a:extLst>
          </p:cNvPr>
          <p:cNvSpPr>
            <a:spLocks noGrp="1"/>
          </p:cNvSpPr>
          <p:nvPr>
            <p:ph type="body" sz="quarter" idx="12"/>
          </p:nvPr>
        </p:nvSpPr>
        <p:spPr>
          <a:xfrm>
            <a:off x="720724" y="4410765"/>
            <a:ext cx="5251679" cy="924883"/>
          </a:xfrm>
          <a:prstGeom prst="rect">
            <a:avLst/>
          </a:prstGeom>
        </p:spPr>
        <p:txBody>
          <a:bodyPr anchor="ctr"/>
          <a:lstStyle>
            <a:lvl1pPr marL="0" indent="0">
              <a:buNone/>
              <a:defRPr sz="1800">
                <a:latin typeface="Avenir Next LT Pro" panose="020B0504020202020204" pitchFamily="34" charset="0"/>
              </a:defRPr>
            </a:lvl1pPr>
          </a:lstStyle>
          <a:p>
            <a:pPr lvl="0"/>
            <a:endParaRPr lang="en-US" dirty="0"/>
          </a:p>
        </p:txBody>
      </p:sp>
      <p:sp>
        <p:nvSpPr>
          <p:cNvPr id="22" name="Text Placeholder 20">
            <a:extLst>
              <a:ext uri="{FF2B5EF4-FFF2-40B4-BE49-F238E27FC236}">
                <a16:creationId xmlns:a16="http://schemas.microsoft.com/office/drawing/2014/main" id="{10F83A56-5AAF-4516-BF8C-BA083C02A4D5}"/>
              </a:ext>
            </a:extLst>
          </p:cNvPr>
          <p:cNvSpPr>
            <a:spLocks noGrp="1"/>
          </p:cNvSpPr>
          <p:nvPr>
            <p:ph type="body" sz="quarter" idx="13"/>
          </p:nvPr>
        </p:nvSpPr>
        <p:spPr>
          <a:xfrm>
            <a:off x="6430532" y="4410765"/>
            <a:ext cx="5166279" cy="924883"/>
          </a:xfrm>
          <a:prstGeom prst="rect">
            <a:avLst/>
          </a:prstGeom>
        </p:spPr>
        <p:txBody>
          <a:bodyPr anchor="ctr"/>
          <a:lstStyle>
            <a:lvl1pPr marL="0" indent="0">
              <a:buNone/>
              <a:defRPr sz="1800">
                <a:latin typeface="Avenir Next LT Pro" panose="020B0504020202020204" pitchFamily="34" charset="0"/>
              </a:defRPr>
            </a:lvl1pPr>
          </a:lstStyle>
          <a:p>
            <a:pPr lvl="0"/>
            <a:endParaRPr lang="en-US" dirty="0"/>
          </a:p>
        </p:txBody>
      </p:sp>
      <p:sp>
        <p:nvSpPr>
          <p:cNvPr id="23" name="Text Placeholder 20">
            <a:extLst>
              <a:ext uri="{FF2B5EF4-FFF2-40B4-BE49-F238E27FC236}">
                <a16:creationId xmlns:a16="http://schemas.microsoft.com/office/drawing/2014/main" id="{75501B0B-27B0-420B-B8AD-D97E9AAA04EF}"/>
              </a:ext>
            </a:extLst>
          </p:cNvPr>
          <p:cNvSpPr>
            <a:spLocks noGrp="1"/>
          </p:cNvSpPr>
          <p:nvPr>
            <p:ph type="body" sz="quarter" idx="14"/>
          </p:nvPr>
        </p:nvSpPr>
        <p:spPr>
          <a:xfrm>
            <a:off x="739932" y="5538737"/>
            <a:ext cx="5251679" cy="924883"/>
          </a:xfrm>
          <a:prstGeom prst="rect">
            <a:avLst/>
          </a:prstGeom>
        </p:spPr>
        <p:txBody>
          <a:bodyPr anchor="ctr"/>
          <a:lstStyle>
            <a:lvl1pPr marL="0" indent="0">
              <a:buNone/>
              <a:defRPr sz="1800">
                <a:latin typeface="Avenir Next LT Pro" panose="020B0504020202020204" pitchFamily="34" charset="0"/>
              </a:defRPr>
            </a:lvl1pPr>
          </a:lstStyle>
          <a:p>
            <a:pPr lvl="0"/>
            <a:endParaRPr lang="en-US" dirty="0"/>
          </a:p>
        </p:txBody>
      </p:sp>
      <p:sp>
        <p:nvSpPr>
          <p:cNvPr id="24" name="Text Placeholder 20">
            <a:extLst>
              <a:ext uri="{FF2B5EF4-FFF2-40B4-BE49-F238E27FC236}">
                <a16:creationId xmlns:a16="http://schemas.microsoft.com/office/drawing/2014/main" id="{56C570A0-1D1E-41D1-9876-A19DA201F301}"/>
              </a:ext>
            </a:extLst>
          </p:cNvPr>
          <p:cNvSpPr>
            <a:spLocks noGrp="1"/>
          </p:cNvSpPr>
          <p:nvPr>
            <p:ph type="body" sz="quarter" idx="15"/>
          </p:nvPr>
        </p:nvSpPr>
        <p:spPr>
          <a:xfrm>
            <a:off x="6449740" y="5538737"/>
            <a:ext cx="5166279" cy="924883"/>
          </a:xfrm>
          <a:prstGeom prst="rect">
            <a:avLst/>
          </a:prstGeom>
        </p:spPr>
        <p:txBody>
          <a:bodyPr anchor="ctr"/>
          <a:lstStyle>
            <a:lvl1pPr marL="0" indent="0">
              <a:buNone/>
              <a:defRPr sz="1800">
                <a:latin typeface="Avenir Next LT Pro" panose="020B0504020202020204" pitchFamily="34" charset="0"/>
              </a:defRPr>
            </a:lvl1pPr>
          </a:lstStyle>
          <a:p>
            <a:pPr lvl="0"/>
            <a:endParaRPr lang="en-US" dirty="0"/>
          </a:p>
        </p:txBody>
      </p:sp>
    </p:spTree>
    <p:extLst>
      <p:ext uri="{BB962C8B-B14F-4D97-AF65-F5344CB8AC3E}">
        <p14:creationId xmlns:p14="http://schemas.microsoft.com/office/powerpoint/2010/main" val="3783942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Research Showcase">
    <p:bg>
      <p:bgPr>
        <a:solidFill>
          <a:srgbClr val="D73F09"/>
        </a:solidFill>
        <a:effectLst/>
      </p:bgPr>
    </p:bg>
    <p:spTree>
      <p:nvGrpSpPr>
        <p:cNvPr id="1" name=""/>
        <p:cNvGrpSpPr/>
        <p:nvPr/>
      </p:nvGrpSpPr>
      <p:grpSpPr>
        <a:xfrm>
          <a:off x="0" y="0"/>
          <a:ext cx="0" cy="0"/>
          <a:chOff x="0" y="0"/>
          <a:chExt cx="0" cy="0"/>
        </a:xfrm>
      </p:grpSpPr>
      <p:sp>
        <p:nvSpPr>
          <p:cNvPr id="15" name="Snip Diagonal Corner Rectangle 7">
            <a:extLst>
              <a:ext uri="{FF2B5EF4-FFF2-40B4-BE49-F238E27FC236}">
                <a16:creationId xmlns:a16="http://schemas.microsoft.com/office/drawing/2014/main" id="{77FE03BE-819F-46EE-9F4C-665066E2A6CB}"/>
              </a:ext>
            </a:extLst>
          </p:cNvPr>
          <p:cNvSpPr/>
          <p:nvPr/>
        </p:nvSpPr>
        <p:spPr>
          <a:xfrm flipH="1">
            <a:off x="397175" y="89515"/>
            <a:ext cx="12044501" cy="365712"/>
          </a:xfrm>
          <a:prstGeom prst="snip2DiagRect">
            <a:avLst>
              <a:gd name="adj1" fmla="val 50000"/>
              <a:gd name="adj2" fmla="val 0"/>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l"/>
            <a:r>
              <a:rPr lang="en-US" sz="2400" b="1" dirty="0">
                <a:solidFill>
                  <a:schemeClr val="bg1"/>
                </a:solidFill>
                <a:latin typeface="Avenir Book" charset="0"/>
                <a:ea typeface="Avenir Book" charset="0"/>
                <a:cs typeface="Avenir Book" charset="0"/>
              </a:rPr>
              <a:t>Research Showcase</a:t>
            </a:r>
          </a:p>
        </p:txBody>
      </p:sp>
      <p:sp>
        <p:nvSpPr>
          <p:cNvPr id="12" name="Oval 11">
            <a:extLst>
              <a:ext uri="{FF2B5EF4-FFF2-40B4-BE49-F238E27FC236}">
                <a16:creationId xmlns:a16="http://schemas.microsoft.com/office/drawing/2014/main" id="{82127700-164F-45BC-9BE2-B124D88669DC}"/>
              </a:ext>
            </a:extLst>
          </p:cNvPr>
          <p:cNvSpPr/>
          <p:nvPr/>
        </p:nvSpPr>
        <p:spPr>
          <a:xfrm>
            <a:off x="5542525" y="70094"/>
            <a:ext cx="1106951" cy="11069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11" name="Rectangle 10">
            <a:extLst>
              <a:ext uri="{FF2B5EF4-FFF2-40B4-BE49-F238E27FC236}">
                <a16:creationId xmlns:a16="http://schemas.microsoft.com/office/drawing/2014/main" id="{72985A01-A21B-4438-A2B7-56FDB6FE0B04}"/>
              </a:ext>
            </a:extLst>
          </p:cNvPr>
          <p:cNvSpPr/>
          <p:nvPr/>
        </p:nvSpPr>
        <p:spPr>
          <a:xfrm>
            <a:off x="485252" y="612840"/>
            <a:ext cx="11221496" cy="58463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502920" rIns="182880" bIns="0" rtlCol="0" anchor="t"/>
          <a:lstStyle/>
          <a:p>
            <a:pPr algn="l"/>
            <a:endParaRPr lang="en-US" dirty="0">
              <a:solidFill>
                <a:schemeClr val="tx1"/>
              </a:solidFill>
              <a:latin typeface="Arial Nova Light" panose="020B0304020202020204" pitchFamily="34" charset="0"/>
            </a:endParaRPr>
          </a:p>
        </p:txBody>
      </p:sp>
      <p:sp>
        <p:nvSpPr>
          <p:cNvPr id="3" name="Slide Number Placeholder 2">
            <a:extLst>
              <a:ext uri="{FF2B5EF4-FFF2-40B4-BE49-F238E27FC236}">
                <a16:creationId xmlns:a16="http://schemas.microsoft.com/office/drawing/2014/main" id="{99469AA5-3B87-4BDD-82A9-DD74BAC638C8}"/>
              </a:ext>
            </a:extLst>
          </p:cNvPr>
          <p:cNvSpPr>
            <a:spLocks noGrp="1"/>
          </p:cNvSpPr>
          <p:nvPr>
            <p:ph type="sldNum" sz="quarter" idx="10"/>
          </p:nvPr>
        </p:nvSpPr>
        <p:spPr/>
        <p:txBody>
          <a:bodyPr/>
          <a:lstStyle/>
          <a:p>
            <a:fld id="{02C8B7B2-9496-47E5-990F-169BD0B1DE6A}" type="slidenum">
              <a:rPr lang="en-US" smtClean="0"/>
              <a:t>‹#›</a:t>
            </a:fld>
            <a:endParaRPr lang="en-US"/>
          </a:p>
        </p:txBody>
      </p:sp>
      <p:grpSp>
        <p:nvGrpSpPr>
          <p:cNvPr id="10" name="Group 9">
            <a:extLst>
              <a:ext uri="{FF2B5EF4-FFF2-40B4-BE49-F238E27FC236}">
                <a16:creationId xmlns:a16="http://schemas.microsoft.com/office/drawing/2014/main" id="{D02314F1-F584-49C6-910E-92BD0CBD3531}"/>
              </a:ext>
            </a:extLst>
          </p:cNvPr>
          <p:cNvGrpSpPr/>
          <p:nvPr/>
        </p:nvGrpSpPr>
        <p:grpSpPr>
          <a:xfrm>
            <a:off x="5746615" y="274184"/>
            <a:ext cx="698770" cy="698770"/>
            <a:chOff x="1498060" y="894945"/>
            <a:chExt cx="1157591" cy="1157591"/>
          </a:xfrm>
        </p:grpSpPr>
        <p:sp>
          <p:nvSpPr>
            <p:cNvPr id="9" name="Oval 8">
              <a:extLst>
                <a:ext uri="{FF2B5EF4-FFF2-40B4-BE49-F238E27FC236}">
                  <a16:creationId xmlns:a16="http://schemas.microsoft.com/office/drawing/2014/main" id="{B98913E5-A791-4683-99E9-CC4E1056389E}"/>
                </a:ext>
              </a:extLst>
            </p:cNvPr>
            <p:cNvSpPr/>
            <p:nvPr/>
          </p:nvSpPr>
          <p:spPr>
            <a:xfrm>
              <a:off x="1498060" y="894945"/>
              <a:ext cx="1157591" cy="1157591"/>
            </a:xfrm>
            <a:prstGeom prst="ellipse">
              <a:avLst/>
            </a:prstGeom>
            <a:solidFill>
              <a:schemeClr val="bg1"/>
            </a:solidFill>
            <a:ln w="1270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descr="A picture containing text&#10;&#10;Description automatically generated">
              <a:extLst>
                <a:ext uri="{FF2B5EF4-FFF2-40B4-BE49-F238E27FC236}">
                  <a16:creationId xmlns:a16="http://schemas.microsoft.com/office/drawing/2014/main" id="{412B823A-E2A2-478D-937D-484B8BEF146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427"/>
            <a:stretch/>
          </p:blipFill>
          <p:spPr>
            <a:xfrm>
              <a:off x="1586710" y="919821"/>
              <a:ext cx="1038113" cy="1043493"/>
            </a:xfrm>
            <a:prstGeom prst="ellipse">
              <a:avLst/>
            </a:prstGeom>
          </p:spPr>
        </p:pic>
      </p:grpSp>
    </p:spTree>
    <p:extLst>
      <p:ext uri="{BB962C8B-B14F-4D97-AF65-F5344CB8AC3E}">
        <p14:creationId xmlns:p14="http://schemas.microsoft.com/office/powerpoint/2010/main" val="2161244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9192"/>
            <a:ext cx="10353137" cy="358604"/>
          </a:xfrm>
          <a:prstGeom prst="rect">
            <a:avLst/>
          </a:prstGeom>
          <a:noFill/>
          <a:ln>
            <a:noFill/>
          </a:ln>
        </p:spPr>
        <p:txBody>
          <a:bodyPr vert="horz" lIns="548640" tIns="45720" rIns="45720" bIns="45720" rtlCol="0" anchor="ctr">
            <a:noAutofit/>
          </a:bodyPr>
          <a:lstStyle/>
          <a:p>
            <a:r>
              <a:rPr lang="en-US"/>
              <a:t>Click to edit Master title style</a:t>
            </a:r>
            <a:endParaRPr lang="en-US" dirty="0"/>
          </a:p>
        </p:txBody>
      </p:sp>
      <p:sp>
        <p:nvSpPr>
          <p:cNvPr id="9" name="Snip Diagonal Corner Rectangle 8"/>
          <p:cNvSpPr/>
          <p:nvPr/>
        </p:nvSpPr>
        <p:spPr>
          <a:xfrm flipH="1">
            <a:off x="11786616" y="6534181"/>
            <a:ext cx="493776" cy="365125"/>
          </a:xfrm>
          <a:prstGeom prst="snip2DiagRect">
            <a:avLst>
              <a:gd name="adj1" fmla="val 50000"/>
              <a:gd name="adj2" fmla="val 0"/>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solidFill>
                <a:schemeClr val="bg1"/>
              </a:solidFill>
              <a:latin typeface="Avenir Book" charset="0"/>
              <a:ea typeface="Avenir Book" charset="0"/>
              <a:cs typeface="Avenir Book" charset="0"/>
            </a:endParaRPr>
          </a:p>
        </p:txBody>
      </p:sp>
      <p:sp>
        <p:nvSpPr>
          <p:cNvPr id="6" name="Slide Number Placeholder 5"/>
          <p:cNvSpPr>
            <a:spLocks noGrp="1"/>
          </p:cNvSpPr>
          <p:nvPr>
            <p:ph type="sldNum" sz="quarter" idx="4"/>
          </p:nvPr>
        </p:nvSpPr>
        <p:spPr>
          <a:xfrm>
            <a:off x="11786616" y="6534181"/>
            <a:ext cx="368808" cy="282512"/>
          </a:xfrm>
          <a:prstGeom prst="rect">
            <a:avLst/>
          </a:prstGeom>
          <a:noFill/>
          <a:ln>
            <a:noFill/>
          </a:ln>
        </p:spPr>
        <p:txBody>
          <a:bodyPr vert="horz" lIns="0" tIns="0" rIns="0" bIns="0" rtlCol="0" anchor="ctr"/>
          <a:lstStyle>
            <a:lvl1pPr algn="ctr">
              <a:defRPr sz="1200">
                <a:solidFill>
                  <a:schemeClr val="bg1"/>
                </a:solidFill>
                <a:latin typeface="Avenir Book" charset="0"/>
                <a:ea typeface="Avenir Book" charset="0"/>
                <a:cs typeface="Avenir Book" charset="0"/>
              </a:defRPr>
            </a:lvl1pPr>
          </a:lstStyle>
          <a:p>
            <a:fld id="{02C8B7B2-9496-47E5-990F-169BD0B1DE6A}" type="slidenum">
              <a:rPr lang="en-US" smtClean="0"/>
              <a:t>‹#›</a:t>
            </a:fld>
            <a:endParaRPr lang="en-US"/>
          </a:p>
        </p:txBody>
      </p:sp>
      <p:sp>
        <p:nvSpPr>
          <p:cNvPr id="7" name="Snip Diagonal Corner Rectangle 6"/>
          <p:cNvSpPr/>
          <p:nvPr/>
        </p:nvSpPr>
        <p:spPr>
          <a:xfrm>
            <a:off x="0" y="6492875"/>
            <a:ext cx="1041149" cy="365125"/>
          </a:xfrm>
          <a:prstGeom prst="snip2DiagRect">
            <a:avLst>
              <a:gd name="adj1" fmla="val 50000"/>
              <a:gd name="adj2" fmla="val 0"/>
            </a:avLst>
          </a:prstGeom>
          <a:solidFill>
            <a:srgbClr val="D73F0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chemeClr val="bg1"/>
                </a:solidFill>
                <a:latin typeface="Avenir Book" charset="0"/>
                <a:ea typeface="Avenir Book" charset="0"/>
                <a:cs typeface="Avenir Book" charset="0"/>
              </a:rPr>
              <a:t>CS 434</a:t>
            </a:r>
          </a:p>
        </p:txBody>
      </p:sp>
      <p:sp>
        <p:nvSpPr>
          <p:cNvPr id="8" name="Snip Diagonal Corner Rectangle 7"/>
          <p:cNvSpPr/>
          <p:nvPr/>
        </p:nvSpPr>
        <p:spPr>
          <a:xfrm flipH="1">
            <a:off x="0" y="0"/>
            <a:ext cx="493776" cy="365125"/>
          </a:xfrm>
          <a:prstGeom prst="snip2DiagRect">
            <a:avLst>
              <a:gd name="adj1" fmla="val 50000"/>
              <a:gd name="adj2" fmla="val 0"/>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dirty="0">
              <a:solidFill>
                <a:schemeClr val="bg1"/>
              </a:solidFill>
              <a:latin typeface="Avenir Book" charset="0"/>
              <a:ea typeface="Avenir Book" charset="0"/>
              <a:cs typeface="Avenir Book" charset="0"/>
            </a:endParaRPr>
          </a:p>
        </p:txBody>
      </p:sp>
      <p:pic>
        <p:nvPicPr>
          <p:cNvPr id="3" name="Picture 18" descr="Oregon State University - Madison Ave. Collective">
            <a:extLst>
              <a:ext uri="{FF2B5EF4-FFF2-40B4-BE49-F238E27FC236}">
                <a16:creationId xmlns:a16="http://schemas.microsoft.com/office/drawing/2014/main" id="{D316C1F0-6231-4A3E-9FB1-05A86CF426DF}"/>
              </a:ext>
            </a:extLst>
          </p:cNvPr>
          <p:cNvPicPr>
            <a:picLocks noChangeAspect="1" noChangeArrowheads="1"/>
          </p:cNvPicPr>
          <p:nvPr/>
        </p:nvPicPr>
        <p:blipFill rotWithShape="1">
          <a:blip r:embed="rId14" cstate="screen">
            <a:extLst>
              <a:ext uri="{28A0092B-C50C-407E-A947-70E740481C1C}">
                <a14:useLocalDpi xmlns:a14="http://schemas.microsoft.com/office/drawing/2010/main"/>
              </a:ext>
            </a:extLst>
          </a:blip>
          <a:srcRect/>
          <a:stretch/>
        </p:blipFill>
        <p:spPr bwMode="auto">
          <a:xfrm>
            <a:off x="131990" y="40760"/>
            <a:ext cx="229795" cy="2836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E42919E-90F0-48EB-A57A-5451A1CD1C2B}"/>
              </a:ext>
            </a:extLst>
          </p:cNvPr>
          <p:cNvSpPr txBox="1"/>
          <p:nvPr userDrawn="1"/>
        </p:nvSpPr>
        <p:spPr>
          <a:xfrm>
            <a:off x="5606199" y="6675437"/>
            <a:ext cx="979603" cy="230832"/>
          </a:xfrm>
          <a:prstGeom prst="rect">
            <a:avLst/>
          </a:prstGeom>
          <a:noFill/>
        </p:spPr>
        <p:txBody>
          <a:bodyPr wrap="square" rtlCol="0">
            <a:spAutoFit/>
          </a:bodyPr>
          <a:lstStyle/>
          <a:p>
            <a:pPr algn="ctr"/>
            <a:r>
              <a:rPr lang="en-US" sz="900" dirty="0">
                <a:latin typeface="Avenir Next LT Pro" panose="020B0504020202020204" pitchFamily="34" charset="0"/>
              </a:rPr>
              <a:t>© Stefan Lee</a:t>
            </a:r>
          </a:p>
        </p:txBody>
      </p:sp>
    </p:spTree>
    <p:extLst>
      <p:ext uri="{BB962C8B-B14F-4D97-AF65-F5344CB8AC3E}">
        <p14:creationId xmlns:p14="http://schemas.microsoft.com/office/powerpoint/2010/main" val="9034451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6" r:id="rId4"/>
    <p:sldLayoutId id="2147483677" r:id="rId5"/>
    <p:sldLayoutId id="2147483673" r:id="rId6"/>
    <p:sldLayoutId id="2147483674" r:id="rId7"/>
    <p:sldLayoutId id="2147483680" r:id="rId8"/>
    <p:sldLayoutId id="2147483675" r:id="rId9"/>
    <p:sldLayoutId id="2147483678" r:id="rId10"/>
    <p:sldLayoutId id="2147483679" r:id="rId11"/>
    <p:sldLayoutId id="2147483681" r:id="rId12"/>
  </p:sldLayoutIdLst>
  <p:hf hdr="0" ftr="0" dt="0"/>
  <p:txStyles>
    <p:titleStyle>
      <a:lvl1pPr algn="l" defTabSz="914400" rtl="0" eaLnBrk="1" latinLnBrk="0" hangingPunct="1">
        <a:lnSpc>
          <a:spcPct val="90000"/>
        </a:lnSpc>
        <a:spcBef>
          <a:spcPct val="0"/>
        </a:spcBef>
        <a:buNone/>
        <a:defRPr sz="2400" kern="1200">
          <a:solidFill>
            <a:schemeClr val="tx1"/>
          </a:solidFill>
          <a:latin typeface="Avenir Next LT Pro" panose="020B0504020202020204" pitchFamily="34" charset="0"/>
          <a:ea typeface="Avenir Next LT Pro" panose="020B0504020202020204" pitchFamily="34" charset="0"/>
          <a:cs typeface="Avenir Next LT Pro" panose="020B0504020202020204"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Avenir Book" charset="0"/>
          <a:ea typeface="Avenir Book" charset="0"/>
          <a:cs typeface="Avenir Boo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venir Book" charset="0"/>
          <a:ea typeface="Avenir Book" charset="0"/>
          <a:cs typeface="Avenir Boo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venir Book" charset="0"/>
          <a:ea typeface="Avenir Book" charset="0"/>
          <a:cs typeface="Avenir Boo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venir Book" charset="0"/>
          <a:ea typeface="Avenir Book" charset="0"/>
          <a:cs typeface="Avenir Boo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venir Book" charset="0"/>
          <a:ea typeface="Avenir Book" charset="0"/>
          <a:cs typeface="Avenir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hyperlink" Target="https://colab.research.google.com/drive/17egtw1j2MkmWKIU52Y62dIW0pqYBIAhR?usp=sharing" TargetMode="Externa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21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11.xml"/><Relationship Id="rId5" Type="http://schemas.openxmlformats.org/officeDocument/2006/relationships/image" Target="../media/image170.png"/><Relationship Id="rId4" Type="http://schemas.openxmlformats.org/officeDocument/2006/relationships/image" Target="../media/image160.png"/></Relationships>
</file>

<file path=ppt/slides/_rels/slide1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10.png"/><Relationship Id="rId1" Type="http://schemas.openxmlformats.org/officeDocument/2006/relationships/slideLayout" Target="../slideLayouts/slideLayout11.xml"/><Relationship Id="rId4" Type="http://schemas.openxmlformats.org/officeDocument/2006/relationships/image" Target="../media/image250.png"/></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310.png"/><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s://pypi.org/project/qpsolvers/" TargetMode="External"/><Relationship Id="rId2" Type="http://schemas.openxmlformats.org/officeDocument/2006/relationships/image" Target="../media/image92.png"/><Relationship Id="rId1" Type="http://schemas.openxmlformats.org/officeDocument/2006/relationships/slideLayout" Target="../slideLayouts/slideLayout1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image" Target="../media/image94.png"/><Relationship Id="rId1" Type="http://schemas.openxmlformats.org/officeDocument/2006/relationships/slideLayout" Target="../slideLayouts/slideLayout11.xml"/><Relationship Id="rId6" Type="http://schemas.openxmlformats.org/officeDocument/2006/relationships/image" Target="../media/image95.png"/><Relationship Id="rId5" Type="http://schemas.openxmlformats.org/officeDocument/2006/relationships/image" Target="../media/image911.png"/><Relationship Id="rId4" Type="http://schemas.openxmlformats.org/officeDocument/2006/relationships/image" Target="../media/image690.png"/></Relationships>
</file>

<file path=ppt/slides/_rels/slide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1.xml"/><Relationship Id="rId4" Type="http://schemas.openxmlformats.org/officeDocument/2006/relationships/image" Target="../media/image103.png"/></Relationships>
</file>

<file path=ppt/slides/_rels/slide25.xml.rels><?xml version="1.0" encoding="UTF-8" standalone="yes"?>
<Relationships xmlns="http://schemas.openxmlformats.org/package/2006/relationships"><Relationship Id="rId2" Type="http://schemas.openxmlformats.org/officeDocument/2006/relationships/hyperlink" Target="https://colab.research.google.com/drive/1LTpGaj0ALwIrzq84yho6mpXTi9I4pwGN?usp=sharing" TargetMode="Externa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46.png"/><Relationship Id="rId1" Type="http://schemas.openxmlformats.org/officeDocument/2006/relationships/slideLayout" Target="../slideLayouts/slideLayout11.xml"/><Relationship Id="rId4" Type="http://schemas.openxmlformats.org/officeDocument/2006/relationships/image" Target="../media/image148.png"/></Relationships>
</file>

<file path=ppt/slides/_rels/slide28.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image" Target="../media/image90.png"/><Relationship Id="rId1" Type="http://schemas.openxmlformats.org/officeDocument/2006/relationships/slideLayout" Target="../slideLayouts/slideLayout11.xml"/><Relationship Id="rId4" Type="http://schemas.openxmlformats.org/officeDocument/2006/relationships/image" Target="../media/image117.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10.png"/><Relationship Id="rId1" Type="http://schemas.openxmlformats.org/officeDocument/2006/relationships/slideLayout" Target="../slideLayouts/slideLayout11.xml"/><Relationship Id="rId4" Type="http://schemas.openxmlformats.org/officeDocument/2006/relationships/image" Target="../media/image27.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png"/><Relationship Id="rId1" Type="http://schemas.openxmlformats.org/officeDocument/2006/relationships/slideLayout" Target="../slideLayouts/slideLayout11.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1" Type="http://schemas.openxmlformats.org/officeDocument/2006/relationships/slideLayout" Target="../slideLayouts/slideLayout11.xml"/><Relationship Id="rId11" Type="http://schemas.openxmlformats.org/officeDocument/2006/relationships/image" Target="../media/image180.png"/><Relationship Id="rId10" Type="http://schemas.openxmlformats.org/officeDocument/2006/relationships/image" Target="../media/image112.png"/><Relationship Id="rId9" Type="http://schemas.openxmlformats.org/officeDocument/2006/relationships/image" Target="../media/image1010.png"/></Relationships>
</file>

<file path=ppt/slides/_rels/slide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11.xml"/><Relationship Id="rId5" Type="http://schemas.openxmlformats.org/officeDocument/2006/relationships/image" Target="../media/image220.png"/><Relationship Id="rId4" Type="http://schemas.openxmlformats.org/officeDocument/2006/relationships/image" Target="../media/image210.png"/></Relationships>
</file>

<file path=ppt/slides/_rels/slide34.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24.png"/><Relationship Id="rId7" Type="http://schemas.openxmlformats.org/officeDocument/2006/relationships/image" Target="../media/image281.png"/><Relationship Id="rId2" Type="http://schemas.openxmlformats.org/officeDocument/2006/relationships/image" Target="../media/image230.png"/><Relationship Id="rId1" Type="http://schemas.openxmlformats.org/officeDocument/2006/relationships/slideLayout" Target="../slideLayouts/slideLayout11.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1.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0.png"/><Relationship Id="rId9"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0.png"/><Relationship Id="rId1" Type="http://schemas.openxmlformats.org/officeDocument/2006/relationships/slideLayout" Target="../slideLayouts/slideLayout11.xml"/><Relationship Id="rId4" Type="http://schemas.openxmlformats.org/officeDocument/2006/relationships/image" Target="../media/image27.svg"/></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11.xml"/><Relationship Id="rId4" Type="http://schemas.openxmlformats.org/officeDocument/2006/relationships/image" Target="../media/image360.png"/></Relationships>
</file>

<file path=ppt/slides/_rels/slide4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80.png"/><Relationship Id="rId7" Type="http://schemas.openxmlformats.org/officeDocument/2006/relationships/image" Target="../media/image420.png"/><Relationship Id="rId2" Type="http://schemas.openxmlformats.org/officeDocument/2006/relationships/image" Target="../media/image370.png"/><Relationship Id="rId1" Type="http://schemas.openxmlformats.org/officeDocument/2006/relationships/slideLayout" Target="../slideLayouts/slideLayout11.xml"/><Relationship Id="rId6" Type="http://schemas.openxmlformats.org/officeDocument/2006/relationships/image" Target="../media/image410.png"/><Relationship Id="rId5" Type="http://schemas.openxmlformats.org/officeDocument/2006/relationships/image" Target="../media/image400.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png"/><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colab.research.google.com/drive/1MznKB-UxlvIkYtG_vBon1Qg_jKx-sb3o?usp=sharing" TargetMode="Externa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58.png"/><Relationship Id="rId1" Type="http://schemas.openxmlformats.org/officeDocument/2006/relationships/slideLayout" Target="../slideLayouts/slideLayout11.xml"/><Relationship Id="rId6" Type="http://schemas.openxmlformats.org/officeDocument/2006/relationships/image" Target="../media/image430.png"/><Relationship Id="rId5" Type="http://schemas.openxmlformats.org/officeDocument/2006/relationships/image" Target="../media/image421.png"/><Relationship Id="rId4" Type="http://schemas.openxmlformats.org/officeDocument/2006/relationships/image" Target="../media/image411.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8" Type="http://schemas.openxmlformats.org/officeDocument/2006/relationships/image" Target="../media/image5500.png"/><Relationship Id="rId3" Type="http://schemas.openxmlformats.org/officeDocument/2006/relationships/image" Target="../media/image500.png"/><Relationship Id="rId7" Type="http://schemas.openxmlformats.org/officeDocument/2006/relationships/image" Target="../media/image540.png"/><Relationship Id="rId2" Type="http://schemas.openxmlformats.org/officeDocument/2006/relationships/image" Target="../media/image490.png"/><Relationship Id="rId1" Type="http://schemas.openxmlformats.org/officeDocument/2006/relationships/slideLayout" Target="../slideLayouts/slideLayout11.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59.png"/><Relationship Id="rId1" Type="http://schemas.openxmlformats.org/officeDocument/2006/relationships/slideLayout" Target="../slideLayouts/slideLayout11.xml"/><Relationship Id="rId6" Type="http://schemas.openxmlformats.org/officeDocument/2006/relationships/image" Target="../media/image64.png"/><Relationship Id="rId5" Type="http://schemas.openxmlformats.org/officeDocument/2006/relationships/image" Target="../media/image60.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1.xml"/><Relationship Id="rId5" Type="http://schemas.openxmlformats.org/officeDocument/2006/relationships/image" Target="../media/image27.sv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image" Target="../media/image76.png"/><Relationship Id="rId16" Type="http://schemas.openxmlformats.org/officeDocument/2006/relationships/image" Target="../media/image76.svg"/><Relationship Id="rId1" Type="http://schemas.openxmlformats.org/officeDocument/2006/relationships/slideLayout" Target="../slideLayouts/slideLayout11.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75.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6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0.png"/><Relationship Id="rId1" Type="http://schemas.openxmlformats.org/officeDocument/2006/relationships/slideLayout" Target="../slideLayouts/slideLayout8.xml"/><Relationship Id="rId6" Type="http://schemas.openxmlformats.org/officeDocument/2006/relationships/image" Target="../media/image96.png"/><Relationship Id="rId5" Type="http://schemas.openxmlformats.org/officeDocument/2006/relationships/image" Target="../media/image950.png"/><Relationship Id="rId4" Type="http://schemas.openxmlformats.org/officeDocument/2006/relationships/image" Target="../media/image940.png"/></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9.png"/><Relationship Id="rId1" Type="http://schemas.openxmlformats.org/officeDocument/2006/relationships/slideLayout" Target="../slideLayouts/slideLayout11.xml"/><Relationship Id="rId5" Type="http://schemas.openxmlformats.org/officeDocument/2006/relationships/image" Target="../media/image1020.png"/><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image" Target="../media/image105.tiff"/><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1040.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1050.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1.xml"/><Relationship Id="rId5" Type="http://schemas.openxmlformats.org/officeDocument/2006/relationships/image" Target="../media/image108.png"/><Relationship Id="rId4" Type="http://schemas.openxmlformats.org/officeDocument/2006/relationships/hyperlink" Target="https://en.wikipedia.org/wiki/Radial_basis_function_kernel"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1.xml"/><Relationship Id="rId5" Type="http://schemas.openxmlformats.org/officeDocument/2006/relationships/image" Target="../media/image27.sv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1.xml"/><Relationship Id="rId5" Type="http://schemas.openxmlformats.org/officeDocument/2006/relationships/image" Target="../media/image27.svg"/><Relationship Id="rId4" Type="http://schemas.openxmlformats.org/officeDocument/2006/relationships/image" Target="../media/image26.png"/></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colab.research.google.com/drive/1MznKB-UxlvIkYtG_vBon1Qg_jKx-sb3o?usp=sharing" TargetMode="Externa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8.xml"/><Relationship Id="rId5" Type="http://schemas.openxmlformats.org/officeDocument/2006/relationships/image" Target="../media/image116.png"/><Relationship Id="rId4" Type="http://schemas.openxmlformats.org/officeDocument/2006/relationships/image" Target="../media/image115.png"/></Relationships>
</file>

<file path=ppt/slides/_rels/slide7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06.gif"/><Relationship Id="rId1" Type="http://schemas.openxmlformats.org/officeDocument/2006/relationships/slideLayout" Target="../slideLayouts/slideLayout11.xml"/><Relationship Id="rId4" Type="http://schemas.openxmlformats.org/officeDocument/2006/relationships/image" Target="../media/image119.png"/></Relationships>
</file>

<file path=ppt/slides/_rels/slide7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1.xml"/><Relationship Id="rId4" Type="http://schemas.openxmlformats.org/officeDocument/2006/relationships/image" Target="../media/image128.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1.xml"/><Relationship Id="rId5" Type="http://schemas.openxmlformats.org/officeDocument/2006/relationships/image" Target="../media/image132.png"/><Relationship Id="rId4" Type="http://schemas.openxmlformats.org/officeDocument/2006/relationships/image" Target="../media/image131.png"/></Relationships>
</file>

<file path=ppt/slides/_rels/slide81.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0.png"/><Relationship Id="rId2" Type="http://schemas.openxmlformats.org/officeDocument/2006/relationships/image" Target="../media/image133.png"/><Relationship Id="rId1" Type="http://schemas.openxmlformats.org/officeDocument/2006/relationships/slideLayout" Target="../slideLayouts/slideLayout11.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1.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E9462-2E8A-4069-9BD7-720964E16931}"/>
              </a:ext>
            </a:extLst>
          </p:cNvPr>
          <p:cNvSpPr>
            <a:spLocks noGrp="1"/>
          </p:cNvSpPr>
          <p:nvPr>
            <p:ph type="ctrTitle"/>
          </p:nvPr>
        </p:nvSpPr>
        <p:spPr>
          <a:xfrm>
            <a:off x="1060450" y="1122363"/>
            <a:ext cx="10071100" cy="2387600"/>
          </a:xfrm>
        </p:spPr>
        <p:txBody>
          <a:bodyPr lIns="0" rIns="0"/>
          <a:lstStyle/>
          <a:p>
            <a:r>
              <a:rPr lang="en-US" b="1" dirty="0"/>
              <a:t>Machine Learning </a:t>
            </a:r>
            <a:br>
              <a:rPr lang="en-US" b="1" dirty="0"/>
            </a:br>
            <a:r>
              <a:rPr lang="en-US" b="1" dirty="0"/>
              <a:t>and Data Mining</a:t>
            </a:r>
            <a:endParaRPr lang="en-US" b="1" strike="sngStrike" dirty="0"/>
          </a:p>
        </p:txBody>
      </p:sp>
      <p:sp>
        <p:nvSpPr>
          <p:cNvPr id="3" name="Subtitle 2">
            <a:extLst>
              <a:ext uri="{FF2B5EF4-FFF2-40B4-BE49-F238E27FC236}">
                <a16:creationId xmlns:a16="http://schemas.microsoft.com/office/drawing/2014/main" id="{065C7452-5743-4F4A-9B65-4D5F146FE98B}"/>
              </a:ext>
            </a:extLst>
          </p:cNvPr>
          <p:cNvSpPr>
            <a:spLocks noGrp="1"/>
          </p:cNvSpPr>
          <p:nvPr>
            <p:ph type="subTitle" idx="1"/>
          </p:nvPr>
        </p:nvSpPr>
        <p:spPr/>
        <p:txBody>
          <a:bodyPr/>
          <a:lstStyle/>
          <a:p>
            <a:r>
              <a:rPr lang="en-US" dirty="0"/>
              <a:t>Lecture 5.1: Soft-Margin Support Vector Machines and Kernels</a:t>
            </a:r>
          </a:p>
        </p:txBody>
      </p:sp>
      <p:pic>
        <p:nvPicPr>
          <p:cNvPr id="4" name="Picture 3" descr="A picture containing text&#10;&#10;Description automatically generated">
            <a:extLst>
              <a:ext uri="{FF2B5EF4-FFF2-40B4-BE49-F238E27FC236}">
                <a16:creationId xmlns:a16="http://schemas.microsoft.com/office/drawing/2014/main" id="{964CAFBF-F4D7-4817-86F0-3C0E46CA6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13" y="5516004"/>
            <a:ext cx="1067437" cy="1045834"/>
          </a:xfrm>
          <a:prstGeom prst="rect">
            <a:avLst/>
          </a:prstGeom>
        </p:spPr>
      </p:pic>
    </p:spTree>
    <p:extLst>
      <p:ext uri="{BB962C8B-B14F-4D97-AF65-F5344CB8AC3E}">
        <p14:creationId xmlns:p14="http://schemas.microsoft.com/office/powerpoint/2010/main" val="3633636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75DA-CCC9-4425-BE5C-11E99EF49C5B}"/>
              </a:ext>
            </a:extLst>
          </p:cNvPr>
          <p:cNvSpPr>
            <a:spLocks noGrp="1"/>
          </p:cNvSpPr>
          <p:nvPr>
            <p:ph type="title"/>
          </p:nvPr>
        </p:nvSpPr>
        <p:spPr/>
        <p:txBody>
          <a:bodyPr/>
          <a:lstStyle/>
          <a:p>
            <a:r>
              <a:rPr lang="en-US" dirty="0"/>
              <a:t>Numerical Stability</a:t>
            </a:r>
          </a:p>
        </p:txBody>
      </p:sp>
      <p:sp>
        <p:nvSpPr>
          <p:cNvPr id="3" name="Slide Number Placeholder 2">
            <a:extLst>
              <a:ext uri="{FF2B5EF4-FFF2-40B4-BE49-F238E27FC236}">
                <a16:creationId xmlns:a16="http://schemas.microsoft.com/office/drawing/2014/main" id="{A993B50E-F426-496C-A8AC-7C966C966625}"/>
              </a:ext>
            </a:extLst>
          </p:cNvPr>
          <p:cNvSpPr>
            <a:spLocks noGrp="1"/>
          </p:cNvSpPr>
          <p:nvPr>
            <p:ph type="sldNum" sz="quarter" idx="4"/>
          </p:nvPr>
        </p:nvSpPr>
        <p:spPr/>
        <p:txBody>
          <a:bodyPr/>
          <a:lstStyle/>
          <a:p>
            <a:fld id="{02C8B7B2-9496-47E5-990F-169BD0B1DE6A}" type="slidenum">
              <a:rPr lang="en-US" smtClean="0"/>
              <a:t>10</a:t>
            </a:fld>
            <a:endParaRPr lang="en-US"/>
          </a:p>
        </p:txBody>
      </p:sp>
      <p:sp>
        <p:nvSpPr>
          <p:cNvPr id="52" name="TextBox 51">
            <a:extLst>
              <a:ext uri="{FF2B5EF4-FFF2-40B4-BE49-F238E27FC236}">
                <a16:creationId xmlns:a16="http://schemas.microsoft.com/office/drawing/2014/main" id="{2838D8EC-B08F-914A-90FE-64B323639846}"/>
              </a:ext>
            </a:extLst>
          </p:cNvPr>
          <p:cNvSpPr txBox="1"/>
          <p:nvPr/>
        </p:nvSpPr>
        <p:spPr>
          <a:xfrm>
            <a:off x="182063" y="736510"/>
            <a:ext cx="10171074" cy="461665"/>
          </a:xfrm>
          <a:prstGeom prst="rect">
            <a:avLst/>
          </a:prstGeom>
          <a:noFill/>
        </p:spPr>
        <p:txBody>
          <a:bodyPr wrap="square">
            <a:spAutoFit/>
          </a:bodyPr>
          <a:lstStyle/>
          <a:p>
            <a:pPr marL="0" lvl="2"/>
            <a:r>
              <a:rPr lang="en-US" sz="2400" b="1" dirty="0" err="1">
                <a:latin typeface="Avenir Next LT Pro" panose="020B0504020202020204" pitchFamily="34" charset="0"/>
              </a:rPr>
              <a:t>Numpy</a:t>
            </a:r>
            <a:r>
              <a:rPr lang="en-US" sz="2400" b="1" dirty="0">
                <a:latin typeface="Avenir Next LT Pro" panose="020B0504020202020204" pitchFamily="34" charset="0"/>
              </a:rPr>
              <a:t> (and other packages) know this is a common problem:</a:t>
            </a:r>
            <a:endParaRPr lang="en-US" sz="2400" dirty="0">
              <a:latin typeface="Avenir Next LT Pro" panose="020B0504020202020204" pitchFamily="34" charset="0"/>
            </a:endParaRPr>
          </a:p>
        </p:txBody>
      </p:sp>
      <p:pic>
        <p:nvPicPr>
          <p:cNvPr id="5" name="Picture 4">
            <a:extLst>
              <a:ext uri="{FF2B5EF4-FFF2-40B4-BE49-F238E27FC236}">
                <a16:creationId xmlns:a16="http://schemas.microsoft.com/office/drawing/2014/main" id="{F45017E6-50BE-BB46-B7CE-52A65FB1C53B}"/>
              </a:ext>
            </a:extLst>
          </p:cNvPr>
          <p:cNvPicPr>
            <a:picLocks noChangeAspect="1"/>
          </p:cNvPicPr>
          <p:nvPr/>
        </p:nvPicPr>
        <p:blipFill>
          <a:blip r:embed="rId2"/>
          <a:stretch>
            <a:fillRect/>
          </a:stretch>
        </p:blipFill>
        <p:spPr>
          <a:xfrm>
            <a:off x="1009650" y="1566889"/>
            <a:ext cx="10172700" cy="3670300"/>
          </a:xfrm>
          <a:prstGeom prst="rect">
            <a:avLst/>
          </a:prstGeom>
        </p:spPr>
      </p:pic>
      <p:sp>
        <p:nvSpPr>
          <p:cNvPr id="16" name="TextBox 15">
            <a:extLst>
              <a:ext uri="{FF2B5EF4-FFF2-40B4-BE49-F238E27FC236}">
                <a16:creationId xmlns:a16="http://schemas.microsoft.com/office/drawing/2014/main" id="{FF6F213B-0CCC-E840-B33E-F4B42D7CFA16}"/>
              </a:ext>
            </a:extLst>
          </p:cNvPr>
          <p:cNvSpPr txBox="1"/>
          <p:nvPr/>
        </p:nvSpPr>
        <p:spPr>
          <a:xfrm>
            <a:off x="182063" y="5659825"/>
            <a:ext cx="10171074" cy="461665"/>
          </a:xfrm>
          <a:prstGeom prst="rect">
            <a:avLst/>
          </a:prstGeom>
          <a:noFill/>
        </p:spPr>
        <p:txBody>
          <a:bodyPr wrap="square">
            <a:spAutoFit/>
          </a:bodyPr>
          <a:lstStyle/>
          <a:p>
            <a:pPr marL="0" lvl="2"/>
            <a:r>
              <a:rPr lang="en-US" sz="2400" b="1" dirty="0">
                <a:latin typeface="Avenir Next LT Pro" panose="020B0504020202020204" pitchFamily="34" charset="0"/>
              </a:rPr>
              <a:t>Works the same way under the hood.</a:t>
            </a:r>
            <a:endParaRPr lang="en-US" sz="2400" dirty="0">
              <a:latin typeface="Avenir Next LT Pro" panose="020B0504020202020204" pitchFamily="34" charset="0"/>
            </a:endParaRPr>
          </a:p>
        </p:txBody>
      </p:sp>
    </p:spTree>
    <p:extLst>
      <p:ext uri="{BB962C8B-B14F-4D97-AF65-F5344CB8AC3E}">
        <p14:creationId xmlns:p14="http://schemas.microsoft.com/office/powerpoint/2010/main" val="1550022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75DA-CCC9-4425-BE5C-11E99EF49C5B}"/>
              </a:ext>
            </a:extLst>
          </p:cNvPr>
          <p:cNvSpPr>
            <a:spLocks noGrp="1"/>
          </p:cNvSpPr>
          <p:nvPr>
            <p:ph type="title"/>
          </p:nvPr>
        </p:nvSpPr>
        <p:spPr/>
        <p:txBody>
          <a:bodyPr/>
          <a:lstStyle/>
          <a:p>
            <a:r>
              <a:rPr lang="en-US" dirty="0"/>
              <a:t>Numerical Stability</a:t>
            </a:r>
          </a:p>
        </p:txBody>
      </p:sp>
      <p:sp>
        <p:nvSpPr>
          <p:cNvPr id="3" name="Slide Number Placeholder 2">
            <a:extLst>
              <a:ext uri="{FF2B5EF4-FFF2-40B4-BE49-F238E27FC236}">
                <a16:creationId xmlns:a16="http://schemas.microsoft.com/office/drawing/2014/main" id="{A993B50E-F426-496C-A8AC-7C966C966625}"/>
              </a:ext>
            </a:extLst>
          </p:cNvPr>
          <p:cNvSpPr>
            <a:spLocks noGrp="1"/>
          </p:cNvSpPr>
          <p:nvPr>
            <p:ph type="sldNum" sz="quarter" idx="4"/>
          </p:nvPr>
        </p:nvSpPr>
        <p:spPr/>
        <p:txBody>
          <a:bodyPr/>
          <a:lstStyle/>
          <a:p>
            <a:fld id="{02C8B7B2-9496-47E5-990F-169BD0B1DE6A}" type="slidenum">
              <a:rPr lang="en-US" smtClean="0"/>
              <a:t>11</a:t>
            </a:fld>
            <a:endParaRPr lang="en-US"/>
          </a:p>
        </p:txBody>
      </p:sp>
      <p:sp>
        <p:nvSpPr>
          <p:cNvPr id="52" name="TextBox 51">
            <a:extLst>
              <a:ext uri="{FF2B5EF4-FFF2-40B4-BE49-F238E27FC236}">
                <a16:creationId xmlns:a16="http://schemas.microsoft.com/office/drawing/2014/main" id="{2838D8EC-B08F-914A-90FE-64B323639846}"/>
              </a:ext>
            </a:extLst>
          </p:cNvPr>
          <p:cNvSpPr txBox="1"/>
          <p:nvPr/>
        </p:nvSpPr>
        <p:spPr>
          <a:xfrm>
            <a:off x="182063" y="736510"/>
            <a:ext cx="9042960" cy="461665"/>
          </a:xfrm>
          <a:prstGeom prst="rect">
            <a:avLst/>
          </a:prstGeom>
          <a:noFill/>
        </p:spPr>
        <p:txBody>
          <a:bodyPr wrap="square">
            <a:spAutoFit/>
          </a:bodyPr>
          <a:lstStyle/>
          <a:p>
            <a:pPr marL="0" lvl="2"/>
            <a:r>
              <a:rPr lang="en-US" sz="2400" b="1" dirty="0">
                <a:latin typeface="Avenir Next LT Pro" panose="020B0504020202020204" pitchFamily="34" charset="0"/>
              </a:rPr>
              <a:t>Let’s look at this in a </a:t>
            </a:r>
            <a:r>
              <a:rPr lang="en-US" sz="2400" b="1" dirty="0" err="1">
                <a:latin typeface="Avenir Next LT Pro" panose="020B0504020202020204" pitchFamily="34" charset="0"/>
              </a:rPr>
              <a:t>colab</a:t>
            </a:r>
            <a:r>
              <a:rPr lang="en-US" sz="2400" b="1" dirty="0">
                <a:latin typeface="Avenir Next LT Pro" panose="020B0504020202020204" pitchFamily="34" charset="0"/>
              </a:rPr>
              <a:t>:</a:t>
            </a:r>
            <a:endParaRPr lang="en-US" sz="2400" dirty="0">
              <a:latin typeface="Avenir Next LT Pro" panose="020B0504020202020204" pitchFamily="34" charset="0"/>
            </a:endParaRPr>
          </a:p>
        </p:txBody>
      </p:sp>
      <p:sp>
        <p:nvSpPr>
          <p:cNvPr id="5" name="Rectangle 4">
            <a:extLst>
              <a:ext uri="{FF2B5EF4-FFF2-40B4-BE49-F238E27FC236}">
                <a16:creationId xmlns:a16="http://schemas.microsoft.com/office/drawing/2014/main" id="{08F29404-A582-174E-B3BB-71CD519200A0}"/>
              </a:ext>
            </a:extLst>
          </p:cNvPr>
          <p:cNvSpPr/>
          <p:nvPr/>
        </p:nvSpPr>
        <p:spPr>
          <a:xfrm>
            <a:off x="3048000" y="3105835"/>
            <a:ext cx="6096000" cy="923330"/>
          </a:xfrm>
          <a:prstGeom prst="rect">
            <a:avLst/>
          </a:prstGeom>
        </p:spPr>
        <p:txBody>
          <a:bodyPr>
            <a:spAutoFit/>
          </a:bodyPr>
          <a:lstStyle/>
          <a:p>
            <a:r>
              <a:rPr lang="en-US" dirty="0">
                <a:hlinkClick r:id="rId2"/>
              </a:rPr>
              <a:t>https://colab.research.google.com/drive/17egtw1j2MkmWKIU52Y62dIW0pqYBIAhR?usp=sharing</a:t>
            </a:r>
            <a:endParaRPr lang="en-US" dirty="0"/>
          </a:p>
          <a:p>
            <a:endParaRPr lang="en-US" dirty="0"/>
          </a:p>
        </p:txBody>
      </p:sp>
    </p:spTree>
    <p:extLst>
      <p:ext uri="{BB962C8B-B14F-4D97-AF65-F5344CB8AC3E}">
        <p14:creationId xmlns:p14="http://schemas.microsoft.com/office/powerpoint/2010/main" val="4261039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4D36D-0165-9D48-BCEE-6F1DCD6E9DFC}"/>
              </a:ext>
            </a:extLst>
          </p:cNvPr>
          <p:cNvSpPr>
            <a:spLocks noGrp="1"/>
          </p:cNvSpPr>
          <p:nvPr>
            <p:ph type="title"/>
          </p:nvPr>
        </p:nvSpPr>
        <p:spPr/>
        <p:txBody>
          <a:bodyPr/>
          <a:lstStyle/>
          <a:p>
            <a:r>
              <a:rPr lang="en-US" dirty="0"/>
              <a:t>HW2 Graphs with Stable NNL Calc</a:t>
            </a:r>
          </a:p>
        </p:txBody>
      </p:sp>
      <p:sp>
        <p:nvSpPr>
          <p:cNvPr id="3" name="Slide Number Placeholder 2">
            <a:extLst>
              <a:ext uri="{FF2B5EF4-FFF2-40B4-BE49-F238E27FC236}">
                <a16:creationId xmlns:a16="http://schemas.microsoft.com/office/drawing/2014/main" id="{0AAB1D90-F011-F445-846F-C1B9CFE5927F}"/>
              </a:ext>
            </a:extLst>
          </p:cNvPr>
          <p:cNvSpPr>
            <a:spLocks noGrp="1"/>
          </p:cNvSpPr>
          <p:nvPr>
            <p:ph type="sldNum" sz="quarter" idx="4"/>
          </p:nvPr>
        </p:nvSpPr>
        <p:spPr/>
        <p:txBody>
          <a:bodyPr/>
          <a:lstStyle/>
          <a:p>
            <a:fld id="{02C8B7B2-9496-47E5-990F-169BD0B1DE6A}" type="slidenum">
              <a:rPr lang="en-US" smtClean="0"/>
              <a:t>12</a:t>
            </a:fld>
            <a:endParaRPr lang="en-US"/>
          </a:p>
        </p:txBody>
      </p:sp>
      <p:pic>
        <p:nvPicPr>
          <p:cNvPr id="4" name="Picture 3">
            <a:extLst>
              <a:ext uri="{FF2B5EF4-FFF2-40B4-BE49-F238E27FC236}">
                <a16:creationId xmlns:a16="http://schemas.microsoft.com/office/drawing/2014/main" id="{0B15C2D2-7406-CE4C-A537-D43387313530}"/>
              </a:ext>
            </a:extLst>
          </p:cNvPr>
          <p:cNvPicPr>
            <a:picLocks noChangeAspect="1"/>
          </p:cNvPicPr>
          <p:nvPr/>
        </p:nvPicPr>
        <p:blipFill>
          <a:blip r:embed="rId2"/>
          <a:stretch>
            <a:fillRect/>
          </a:stretch>
        </p:blipFill>
        <p:spPr>
          <a:xfrm>
            <a:off x="1523617" y="1298634"/>
            <a:ext cx="8326820" cy="4851431"/>
          </a:xfrm>
          <a:prstGeom prst="rect">
            <a:avLst/>
          </a:prstGeom>
        </p:spPr>
      </p:pic>
      <p:sp>
        <p:nvSpPr>
          <p:cNvPr id="5" name="TextBox 4">
            <a:extLst>
              <a:ext uri="{FF2B5EF4-FFF2-40B4-BE49-F238E27FC236}">
                <a16:creationId xmlns:a16="http://schemas.microsoft.com/office/drawing/2014/main" id="{A76982A0-1C50-B345-B4C9-04CC80922E22}"/>
              </a:ext>
            </a:extLst>
          </p:cNvPr>
          <p:cNvSpPr txBox="1"/>
          <p:nvPr/>
        </p:nvSpPr>
        <p:spPr>
          <a:xfrm>
            <a:off x="182063" y="736510"/>
            <a:ext cx="10171074" cy="461665"/>
          </a:xfrm>
          <a:prstGeom prst="rect">
            <a:avLst/>
          </a:prstGeom>
          <a:noFill/>
        </p:spPr>
        <p:txBody>
          <a:bodyPr wrap="square">
            <a:spAutoFit/>
          </a:bodyPr>
          <a:lstStyle/>
          <a:p>
            <a:pPr marL="0" lvl="2"/>
            <a:r>
              <a:rPr lang="en-US" sz="2400" b="1" dirty="0">
                <a:latin typeface="Avenir Next LT Pro" panose="020B0504020202020204" pitchFamily="34" charset="0"/>
              </a:rPr>
              <a:t>Step size = 1</a:t>
            </a:r>
            <a:endParaRPr lang="en-US" sz="2400" dirty="0">
              <a:latin typeface="Avenir Next LT Pro" panose="020B0504020202020204" pitchFamily="34" charset="0"/>
            </a:endParaRPr>
          </a:p>
        </p:txBody>
      </p:sp>
    </p:spTree>
    <p:extLst>
      <p:ext uri="{BB962C8B-B14F-4D97-AF65-F5344CB8AC3E}">
        <p14:creationId xmlns:p14="http://schemas.microsoft.com/office/powerpoint/2010/main" val="2832390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EC691-92B4-5647-BDD3-47DD771153B5}"/>
              </a:ext>
            </a:extLst>
          </p:cNvPr>
          <p:cNvSpPr>
            <a:spLocks noGrp="1"/>
          </p:cNvSpPr>
          <p:nvPr>
            <p:ph type="title"/>
          </p:nvPr>
        </p:nvSpPr>
        <p:spPr/>
        <p:txBody>
          <a:bodyPr/>
          <a:lstStyle/>
          <a:p>
            <a:r>
              <a:rPr lang="en-US" dirty="0"/>
              <a:t>HW2 Graphs with Stable NNL Calc</a:t>
            </a:r>
          </a:p>
        </p:txBody>
      </p:sp>
      <p:sp>
        <p:nvSpPr>
          <p:cNvPr id="3" name="Slide Number Placeholder 2">
            <a:extLst>
              <a:ext uri="{FF2B5EF4-FFF2-40B4-BE49-F238E27FC236}">
                <a16:creationId xmlns:a16="http://schemas.microsoft.com/office/drawing/2014/main" id="{EEC40F3F-7F28-6341-A891-FE908A815AB7}"/>
              </a:ext>
            </a:extLst>
          </p:cNvPr>
          <p:cNvSpPr>
            <a:spLocks noGrp="1"/>
          </p:cNvSpPr>
          <p:nvPr>
            <p:ph type="sldNum" sz="quarter" idx="4"/>
          </p:nvPr>
        </p:nvSpPr>
        <p:spPr/>
        <p:txBody>
          <a:bodyPr/>
          <a:lstStyle/>
          <a:p>
            <a:fld id="{02C8B7B2-9496-47E5-990F-169BD0B1DE6A}" type="slidenum">
              <a:rPr lang="en-US" smtClean="0"/>
              <a:t>13</a:t>
            </a:fld>
            <a:endParaRPr lang="en-US"/>
          </a:p>
        </p:txBody>
      </p:sp>
      <p:pic>
        <p:nvPicPr>
          <p:cNvPr id="4" name="Picture 2" descr="Gradient Descent Intuition — How Machines Learn | by The Experimental  Writer | AI Graduate | Medium">
            <a:extLst>
              <a:ext uri="{FF2B5EF4-FFF2-40B4-BE49-F238E27FC236}">
                <a16:creationId xmlns:a16="http://schemas.microsoft.com/office/drawing/2014/main" id="{1D4A52F3-A86E-C84F-8FBC-624D2AC0A3B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686050" y="1085476"/>
            <a:ext cx="6819900" cy="511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545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9ABA6C-41B9-4915-9FE5-BB27EAB719D6}"/>
              </a:ext>
            </a:extLst>
          </p:cNvPr>
          <p:cNvSpPr>
            <a:spLocks noGrp="1"/>
          </p:cNvSpPr>
          <p:nvPr>
            <p:ph type="sldNum" sz="quarter" idx="10"/>
          </p:nvPr>
        </p:nvSpPr>
        <p:spPr/>
        <p:txBody>
          <a:bodyPr/>
          <a:lstStyle/>
          <a:p>
            <a:fld id="{02C8B7B2-9496-47E5-990F-169BD0B1DE6A}" type="slidenum">
              <a:rPr lang="en-US" smtClean="0"/>
              <a:t>14</a:t>
            </a:fld>
            <a:endParaRPr lang="en-US"/>
          </a:p>
        </p:txBody>
      </p:sp>
    </p:spTree>
    <p:extLst>
      <p:ext uri="{BB962C8B-B14F-4D97-AF65-F5344CB8AC3E}">
        <p14:creationId xmlns:p14="http://schemas.microsoft.com/office/powerpoint/2010/main" val="880125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75DA-CCC9-4425-BE5C-11E99EF49C5B}"/>
              </a:ext>
            </a:extLst>
          </p:cNvPr>
          <p:cNvSpPr>
            <a:spLocks noGrp="1"/>
          </p:cNvSpPr>
          <p:nvPr>
            <p:ph type="title"/>
          </p:nvPr>
        </p:nvSpPr>
        <p:spPr/>
        <p:txBody>
          <a:bodyPr/>
          <a:lstStyle/>
          <a:p>
            <a:r>
              <a:rPr lang="en-US" dirty="0"/>
              <a:t>A Motivating Discussion</a:t>
            </a:r>
          </a:p>
        </p:txBody>
      </p:sp>
      <p:sp>
        <p:nvSpPr>
          <p:cNvPr id="3" name="Slide Number Placeholder 2">
            <a:extLst>
              <a:ext uri="{FF2B5EF4-FFF2-40B4-BE49-F238E27FC236}">
                <a16:creationId xmlns:a16="http://schemas.microsoft.com/office/drawing/2014/main" id="{A993B50E-F426-496C-A8AC-7C966C966625}"/>
              </a:ext>
            </a:extLst>
          </p:cNvPr>
          <p:cNvSpPr>
            <a:spLocks noGrp="1"/>
          </p:cNvSpPr>
          <p:nvPr>
            <p:ph type="sldNum" sz="quarter" idx="4"/>
          </p:nvPr>
        </p:nvSpPr>
        <p:spPr/>
        <p:txBody>
          <a:bodyPr/>
          <a:lstStyle/>
          <a:p>
            <a:fld id="{02C8B7B2-9496-47E5-990F-169BD0B1DE6A}" type="slidenum">
              <a:rPr lang="en-US" smtClean="0"/>
              <a:t>15</a:t>
            </a:fld>
            <a:endParaRPr lang="en-US"/>
          </a:p>
        </p:txBody>
      </p:sp>
      <p:grpSp>
        <p:nvGrpSpPr>
          <p:cNvPr id="92" name="Group 91">
            <a:extLst>
              <a:ext uri="{FF2B5EF4-FFF2-40B4-BE49-F238E27FC236}">
                <a16:creationId xmlns:a16="http://schemas.microsoft.com/office/drawing/2014/main" id="{A0E84741-4B60-483C-9937-EB65C15244D6}"/>
              </a:ext>
            </a:extLst>
          </p:cNvPr>
          <p:cNvGrpSpPr/>
          <p:nvPr/>
        </p:nvGrpSpPr>
        <p:grpSpPr>
          <a:xfrm rot="20700000">
            <a:off x="2675489" y="1163978"/>
            <a:ext cx="2415292" cy="4443498"/>
            <a:chOff x="6315041" y="2979350"/>
            <a:chExt cx="1451474" cy="2670327"/>
          </a:xfrm>
          <a:solidFill>
            <a:srgbClr val="92D050">
              <a:alpha val="25098"/>
            </a:srgbClr>
          </a:solidFill>
        </p:grpSpPr>
        <p:sp>
          <p:nvSpPr>
            <p:cNvPr id="93" name="Oval 92">
              <a:extLst>
                <a:ext uri="{FF2B5EF4-FFF2-40B4-BE49-F238E27FC236}">
                  <a16:creationId xmlns:a16="http://schemas.microsoft.com/office/drawing/2014/main" id="{6F5AC340-58BF-4433-B767-36D5CFAF2262}"/>
                </a:ext>
              </a:extLst>
            </p:cNvPr>
            <p:cNvSpPr/>
            <p:nvPr/>
          </p:nvSpPr>
          <p:spPr>
            <a:xfrm>
              <a:off x="7202835" y="386156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7DDB3E5-9BF5-4027-A9CC-AFF8903B772C}"/>
                </a:ext>
              </a:extLst>
            </p:cNvPr>
            <p:cNvSpPr/>
            <p:nvPr/>
          </p:nvSpPr>
          <p:spPr>
            <a:xfrm>
              <a:off x="7093386" y="4216529"/>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26C11D35-5D3C-428C-A183-143E23E0D88B}"/>
                </a:ext>
              </a:extLst>
            </p:cNvPr>
            <p:cNvSpPr/>
            <p:nvPr/>
          </p:nvSpPr>
          <p:spPr>
            <a:xfrm>
              <a:off x="6315041" y="5024608"/>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529F40DE-AD3F-46AC-B6DC-E1C2141BF057}"/>
                </a:ext>
              </a:extLst>
            </p:cNvPr>
            <p:cNvSpPr/>
            <p:nvPr/>
          </p:nvSpPr>
          <p:spPr>
            <a:xfrm>
              <a:off x="7254256" y="4734061"/>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A6ED1706-4153-4DFB-AC60-7A4D1ABA26B8}"/>
                </a:ext>
              </a:extLst>
            </p:cNvPr>
            <p:cNvSpPr/>
            <p:nvPr/>
          </p:nvSpPr>
          <p:spPr>
            <a:xfrm>
              <a:off x="7207250" y="3343283"/>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51A872A-AE72-436D-A08B-604816840F01}"/>
                </a:ext>
              </a:extLst>
            </p:cNvPr>
            <p:cNvSpPr/>
            <p:nvPr/>
          </p:nvSpPr>
          <p:spPr>
            <a:xfrm>
              <a:off x="6593680" y="3733816"/>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98B48EE2-2FDD-44CD-BE56-F294A6D0890D}"/>
                </a:ext>
              </a:extLst>
            </p:cNvPr>
            <p:cNvSpPr/>
            <p:nvPr/>
          </p:nvSpPr>
          <p:spPr>
            <a:xfrm>
              <a:off x="6787688" y="3421928"/>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E36682DD-DE65-4FE8-9FB2-EAAFD2770538}"/>
                </a:ext>
              </a:extLst>
            </p:cNvPr>
            <p:cNvSpPr/>
            <p:nvPr/>
          </p:nvSpPr>
          <p:spPr>
            <a:xfrm>
              <a:off x="6838948" y="3933833"/>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51D75FC8-946F-4D73-B9CA-7EE948989308}"/>
                </a:ext>
              </a:extLst>
            </p:cNvPr>
            <p:cNvSpPr/>
            <p:nvPr/>
          </p:nvSpPr>
          <p:spPr>
            <a:xfrm>
              <a:off x="7585540" y="3214067"/>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BF188EEF-E211-40C4-BBFA-A38EC7B3854D}"/>
                </a:ext>
              </a:extLst>
            </p:cNvPr>
            <p:cNvSpPr/>
            <p:nvPr/>
          </p:nvSpPr>
          <p:spPr>
            <a:xfrm>
              <a:off x="7116040" y="5468702"/>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D8E0F38-72D6-4C92-9A18-04527CE44DBB}"/>
                </a:ext>
              </a:extLst>
            </p:cNvPr>
            <p:cNvSpPr/>
            <p:nvPr/>
          </p:nvSpPr>
          <p:spPr>
            <a:xfrm>
              <a:off x="6626880" y="452433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FC4250D-29EC-4E3A-884C-1BA94B7F5CCA}"/>
                </a:ext>
              </a:extLst>
            </p:cNvPr>
            <p:cNvSpPr/>
            <p:nvPr/>
          </p:nvSpPr>
          <p:spPr>
            <a:xfrm>
              <a:off x="6818933" y="2979350"/>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ABC6150-E5A2-47B5-8BDC-F2D62DB7C79B}"/>
                </a:ext>
              </a:extLst>
            </p:cNvPr>
            <p:cNvSpPr/>
            <p:nvPr/>
          </p:nvSpPr>
          <p:spPr>
            <a:xfrm>
              <a:off x="6352511" y="4247480"/>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E3B2119E-021B-47A6-9D13-6BE852F20D8A}"/>
                </a:ext>
              </a:extLst>
            </p:cNvPr>
            <p:cNvSpPr/>
            <p:nvPr/>
          </p:nvSpPr>
          <p:spPr>
            <a:xfrm>
              <a:off x="6777258" y="5060506"/>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CF6EE6CD-F83C-43A5-9B30-DC8F4145AB3D}"/>
                </a:ext>
              </a:extLst>
            </p:cNvPr>
            <p:cNvSpPr/>
            <p:nvPr/>
          </p:nvSpPr>
          <p:spPr>
            <a:xfrm>
              <a:off x="6496049" y="3962411"/>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34E049BB-19F9-405D-A880-3363EC2F6D8E}"/>
              </a:ext>
            </a:extLst>
          </p:cNvPr>
          <p:cNvGrpSpPr/>
          <p:nvPr/>
        </p:nvGrpSpPr>
        <p:grpSpPr>
          <a:xfrm rot="20700000">
            <a:off x="7234423" y="1865574"/>
            <a:ext cx="2254129" cy="3227325"/>
            <a:chOff x="6545276" y="3176158"/>
            <a:chExt cx="1354623" cy="1939466"/>
          </a:xfrm>
          <a:solidFill>
            <a:srgbClr val="FF0000">
              <a:alpha val="25098"/>
            </a:srgbClr>
          </a:solidFill>
        </p:grpSpPr>
        <p:sp>
          <p:nvSpPr>
            <p:cNvPr id="37" name="Oval 36">
              <a:extLst>
                <a:ext uri="{FF2B5EF4-FFF2-40B4-BE49-F238E27FC236}">
                  <a16:creationId xmlns:a16="http://schemas.microsoft.com/office/drawing/2014/main" id="{7A97EFEF-A60A-46C6-B24A-49314E5D7FB8}"/>
                </a:ext>
              </a:extLst>
            </p:cNvPr>
            <p:cNvSpPr/>
            <p:nvPr/>
          </p:nvSpPr>
          <p:spPr>
            <a:xfrm>
              <a:off x="7167473" y="388313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940D37B-600F-4C1B-9720-DAF8275ED7A0}"/>
                </a:ext>
              </a:extLst>
            </p:cNvPr>
            <p:cNvSpPr/>
            <p:nvPr/>
          </p:nvSpPr>
          <p:spPr>
            <a:xfrm>
              <a:off x="7000874" y="4076700"/>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E015B7D-6C8D-448E-89D5-9B9C1E9613F6}"/>
                </a:ext>
              </a:extLst>
            </p:cNvPr>
            <p:cNvSpPr/>
            <p:nvPr/>
          </p:nvSpPr>
          <p:spPr>
            <a:xfrm>
              <a:off x="6545276" y="4493364"/>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9282D6C-36D9-4BC1-8213-05D557401333}"/>
                </a:ext>
              </a:extLst>
            </p:cNvPr>
            <p:cNvSpPr/>
            <p:nvPr/>
          </p:nvSpPr>
          <p:spPr>
            <a:xfrm>
              <a:off x="7067550" y="4405311"/>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11DDFAB-9F82-4F83-9D37-A2488688CB1C}"/>
                </a:ext>
              </a:extLst>
            </p:cNvPr>
            <p:cNvSpPr/>
            <p:nvPr/>
          </p:nvSpPr>
          <p:spPr>
            <a:xfrm>
              <a:off x="7718924" y="3176158"/>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B17D1BA-4E58-4910-8E29-6B37B4CA6972}"/>
                </a:ext>
              </a:extLst>
            </p:cNvPr>
            <p:cNvSpPr/>
            <p:nvPr/>
          </p:nvSpPr>
          <p:spPr>
            <a:xfrm>
              <a:off x="7462835" y="3476622"/>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32A8011-9BA9-4512-A462-A5B1AAB7C0EE}"/>
                </a:ext>
              </a:extLst>
            </p:cNvPr>
            <p:cNvSpPr/>
            <p:nvPr/>
          </p:nvSpPr>
          <p:spPr>
            <a:xfrm>
              <a:off x="7615237" y="3762374"/>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5DD2277-5ED9-4D38-BFBE-B2BE48A47919}"/>
                </a:ext>
              </a:extLst>
            </p:cNvPr>
            <p:cNvSpPr/>
            <p:nvPr/>
          </p:nvSpPr>
          <p:spPr>
            <a:xfrm>
              <a:off x="7505699" y="3971923"/>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2EE6492-2866-40FE-9333-B6EBFFB99A57}"/>
                </a:ext>
              </a:extLst>
            </p:cNvPr>
            <p:cNvSpPr/>
            <p:nvPr/>
          </p:nvSpPr>
          <p:spPr>
            <a:xfrm>
              <a:off x="7415211" y="425767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082E302-C6F2-4F80-B7F2-B109D920662A}"/>
                </a:ext>
              </a:extLst>
            </p:cNvPr>
            <p:cNvSpPr/>
            <p:nvPr/>
          </p:nvSpPr>
          <p:spPr>
            <a:xfrm>
              <a:off x="6907603" y="4934649"/>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3EE977-D4C8-44C0-8796-D75DC87898B7}"/>
                </a:ext>
              </a:extLst>
            </p:cNvPr>
            <p:cNvSpPr/>
            <p:nvPr/>
          </p:nvSpPr>
          <p:spPr>
            <a:xfrm>
              <a:off x="6757516" y="4629778"/>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4E7B1AD-FCFF-4CD2-90DA-C913A62464DB}"/>
                </a:ext>
              </a:extLst>
            </p:cNvPr>
            <p:cNvSpPr/>
            <p:nvPr/>
          </p:nvSpPr>
          <p:spPr>
            <a:xfrm>
              <a:off x="6978396" y="3591733"/>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CB22BDB-1C22-4A94-96D8-D91F872F5C63}"/>
                </a:ext>
              </a:extLst>
            </p:cNvPr>
            <p:cNvSpPr/>
            <p:nvPr/>
          </p:nvSpPr>
          <p:spPr>
            <a:xfrm>
              <a:off x="7689277" y="434243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A26599F-9289-4132-B74A-9CE8B9E3E725}"/>
                </a:ext>
              </a:extLst>
            </p:cNvPr>
            <p:cNvSpPr/>
            <p:nvPr/>
          </p:nvSpPr>
          <p:spPr>
            <a:xfrm>
              <a:off x="7521707" y="4719810"/>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7B31A44-9FBC-40EB-9DF6-811DC9BAC6C5}"/>
                </a:ext>
              </a:extLst>
            </p:cNvPr>
            <p:cNvSpPr/>
            <p:nvPr/>
          </p:nvSpPr>
          <p:spPr>
            <a:xfrm>
              <a:off x="7363173" y="3195568"/>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137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75DA-CCC9-4425-BE5C-11E99EF49C5B}"/>
              </a:ext>
            </a:extLst>
          </p:cNvPr>
          <p:cNvSpPr>
            <a:spLocks noGrp="1"/>
          </p:cNvSpPr>
          <p:nvPr>
            <p:ph type="title"/>
          </p:nvPr>
        </p:nvSpPr>
        <p:spPr/>
        <p:txBody>
          <a:bodyPr/>
          <a:lstStyle/>
          <a:p>
            <a:r>
              <a:rPr lang="en-US" dirty="0"/>
              <a:t>A Motivating Discussion</a:t>
            </a:r>
          </a:p>
        </p:txBody>
      </p:sp>
      <p:sp>
        <p:nvSpPr>
          <p:cNvPr id="3" name="Slide Number Placeholder 2">
            <a:extLst>
              <a:ext uri="{FF2B5EF4-FFF2-40B4-BE49-F238E27FC236}">
                <a16:creationId xmlns:a16="http://schemas.microsoft.com/office/drawing/2014/main" id="{A993B50E-F426-496C-A8AC-7C966C966625}"/>
              </a:ext>
            </a:extLst>
          </p:cNvPr>
          <p:cNvSpPr>
            <a:spLocks noGrp="1"/>
          </p:cNvSpPr>
          <p:nvPr>
            <p:ph type="sldNum" sz="quarter" idx="4"/>
          </p:nvPr>
        </p:nvSpPr>
        <p:spPr/>
        <p:txBody>
          <a:bodyPr/>
          <a:lstStyle/>
          <a:p>
            <a:fld id="{02C8B7B2-9496-47E5-990F-169BD0B1DE6A}" type="slidenum">
              <a:rPr lang="en-US" smtClean="0"/>
              <a:t>16</a:t>
            </a:fld>
            <a:endParaRPr lang="en-US"/>
          </a:p>
        </p:txBody>
      </p:sp>
      <p:grpSp>
        <p:nvGrpSpPr>
          <p:cNvPr id="44" name="Group 43">
            <a:extLst>
              <a:ext uri="{FF2B5EF4-FFF2-40B4-BE49-F238E27FC236}">
                <a16:creationId xmlns:a16="http://schemas.microsoft.com/office/drawing/2014/main" id="{CA2971D3-5FAF-4B7C-965D-E3006E530482}"/>
              </a:ext>
            </a:extLst>
          </p:cNvPr>
          <p:cNvGrpSpPr/>
          <p:nvPr/>
        </p:nvGrpSpPr>
        <p:grpSpPr>
          <a:xfrm>
            <a:off x="4674605" y="715454"/>
            <a:ext cx="2930203" cy="4783904"/>
            <a:chOff x="4674605" y="715454"/>
            <a:chExt cx="2930203" cy="4783904"/>
          </a:xfrm>
        </p:grpSpPr>
        <p:cxnSp>
          <p:nvCxnSpPr>
            <p:cNvPr id="7" name="Straight Connector 6">
              <a:extLst>
                <a:ext uri="{FF2B5EF4-FFF2-40B4-BE49-F238E27FC236}">
                  <a16:creationId xmlns:a16="http://schemas.microsoft.com/office/drawing/2014/main" id="{36E753D2-10AB-4855-91CD-095DB98EA1FB}"/>
                </a:ext>
              </a:extLst>
            </p:cNvPr>
            <p:cNvCxnSpPr/>
            <p:nvPr/>
          </p:nvCxnSpPr>
          <p:spPr>
            <a:xfrm>
              <a:off x="6257925" y="742950"/>
              <a:ext cx="0" cy="4756408"/>
            </a:xfrm>
            <a:prstGeom prst="line">
              <a:avLst/>
            </a:prstGeom>
            <a:ln w="381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6904D42-36D4-46B6-AA7B-7CEF617DA256}"/>
                    </a:ext>
                  </a:extLst>
                </p:cNvPr>
                <p:cNvSpPr txBox="1"/>
                <p:nvPr/>
              </p:nvSpPr>
              <p:spPr>
                <a:xfrm rot="16200000">
                  <a:off x="5422178" y="1237712"/>
                  <a:ext cx="13215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=0</m:t>
                        </m:r>
                      </m:oMath>
                    </m:oMathPara>
                  </a14:m>
                  <a:endParaRPr lang="en-US" dirty="0"/>
                </a:p>
              </p:txBody>
            </p:sp>
          </mc:Choice>
          <mc:Fallback xmlns="">
            <p:sp>
              <p:nvSpPr>
                <p:cNvPr id="38" name="TextBox 37">
                  <a:extLst>
                    <a:ext uri="{FF2B5EF4-FFF2-40B4-BE49-F238E27FC236}">
                      <a16:creationId xmlns:a16="http://schemas.microsoft.com/office/drawing/2014/main" id="{E6904D42-36D4-46B6-AA7B-7CEF617DA256}"/>
                    </a:ext>
                  </a:extLst>
                </p:cNvPr>
                <p:cNvSpPr txBox="1">
                  <a:spLocks noRot="1" noChangeAspect="1" noMove="1" noResize="1" noEditPoints="1" noAdjustHandles="1" noChangeArrowheads="1" noChangeShapeType="1" noTextEdit="1"/>
                </p:cNvSpPr>
                <p:nvPr/>
              </p:nvSpPr>
              <p:spPr>
                <a:xfrm rot="16200000">
                  <a:off x="5422178" y="1237712"/>
                  <a:ext cx="1321516" cy="276999"/>
                </a:xfrm>
                <a:prstGeom prst="rect">
                  <a:avLst/>
                </a:prstGeom>
                <a:blipFill>
                  <a:blip r:embed="rId2"/>
                  <a:stretch>
                    <a:fillRect l="-4348" t="-3687" r="-6522" b="-2304"/>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B18DB01B-4235-4326-BCB5-D8523D67CECE}"/>
                </a:ext>
              </a:extLst>
            </p:cNvPr>
            <p:cNvCxnSpPr/>
            <p:nvPr/>
          </p:nvCxnSpPr>
          <p:spPr>
            <a:xfrm>
              <a:off x="7604808" y="742950"/>
              <a:ext cx="0" cy="4756408"/>
            </a:xfrm>
            <a:prstGeom prst="line">
              <a:avLst/>
            </a:prstGeom>
            <a:ln w="38100">
              <a:solidFill>
                <a:srgbClr val="FF0000"/>
              </a:solidFill>
              <a:prstDash val="lgDash"/>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53504511-D489-495E-A39B-8459782D5932}"/>
                </a:ext>
              </a:extLst>
            </p:cNvPr>
            <p:cNvCxnSpPr/>
            <p:nvPr/>
          </p:nvCxnSpPr>
          <p:spPr>
            <a:xfrm>
              <a:off x="4674605" y="742950"/>
              <a:ext cx="0" cy="4756408"/>
            </a:xfrm>
            <a:prstGeom prst="line">
              <a:avLst/>
            </a:prstGeom>
            <a:ln w="38100">
              <a:solidFill>
                <a:srgbClr val="40A940"/>
              </a:solidFill>
              <a:prstDash val="lgDash"/>
            </a:ln>
          </p:spPr>
          <p:style>
            <a:lnRef idx="1">
              <a:schemeClr val="dk1"/>
            </a:lnRef>
            <a:fillRef idx="0">
              <a:schemeClr val="dk1"/>
            </a:fillRef>
            <a:effectRef idx="0">
              <a:schemeClr val="dk1"/>
            </a:effectRef>
            <a:fontRef idx="minor">
              <a:schemeClr val="tx1"/>
            </a:fontRef>
          </p:style>
        </p:cxnSp>
      </p:grpSp>
      <p:cxnSp>
        <p:nvCxnSpPr>
          <p:cNvPr id="46" name="Straight Arrow Connector 45">
            <a:extLst>
              <a:ext uri="{FF2B5EF4-FFF2-40B4-BE49-F238E27FC236}">
                <a16:creationId xmlns:a16="http://schemas.microsoft.com/office/drawing/2014/main" id="{B5EABB60-9897-4409-B318-10460529C033}"/>
              </a:ext>
            </a:extLst>
          </p:cNvPr>
          <p:cNvCxnSpPr/>
          <p:nvPr/>
        </p:nvCxnSpPr>
        <p:spPr>
          <a:xfrm flipH="1">
            <a:off x="5467350" y="2999739"/>
            <a:ext cx="79057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48AD88E-0D87-4D00-BBDD-8123A8EEF2EE}"/>
                  </a:ext>
                </a:extLst>
              </p:cNvPr>
              <p:cNvSpPr txBox="1"/>
              <p:nvPr/>
            </p:nvSpPr>
            <p:spPr>
              <a:xfrm>
                <a:off x="5653869" y="2694366"/>
                <a:ext cx="4936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𝒘</m:t>
                      </m:r>
                    </m:oMath>
                  </m:oMathPara>
                </a14:m>
                <a:endParaRPr lang="en-US" dirty="0"/>
              </a:p>
            </p:txBody>
          </p:sp>
        </mc:Choice>
        <mc:Fallback xmlns="">
          <p:sp>
            <p:nvSpPr>
              <p:cNvPr id="48" name="TextBox 47">
                <a:extLst>
                  <a:ext uri="{FF2B5EF4-FFF2-40B4-BE49-F238E27FC236}">
                    <a16:creationId xmlns:a16="http://schemas.microsoft.com/office/drawing/2014/main" id="{448AD88E-0D87-4D00-BBDD-8123A8EEF2EE}"/>
                  </a:ext>
                </a:extLst>
              </p:cNvPr>
              <p:cNvSpPr txBox="1">
                <a:spLocks noRot="1" noChangeAspect="1" noMove="1" noResize="1" noEditPoints="1" noAdjustHandles="1" noChangeArrowheads="1" noChangeShapeType="1" noTextEdit="1"/>
              </p:cNvSpPr>
              <p:nvPr/>
            </p:nvSpPr>
            <p:spPr>
              <a:xfrm>
                <a:off x="5653869" y="2694366"/>
                <a:ext cx="493629" cy="369332"/>
              </a:xfrm>
              <a:prstGeom prst="rect">
                <a:avLst/>
              </a:prstGeom>
              <a:blipFill>
                <a:blip r:embed="rId3"/>
                <a:stretch>
                  <a:fillRect/>
                </a:stretch>
              </a:blipFill>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5EA9C4BE-0677-4F96-9A48-418676C8F3E6}"/>
              </a:ext>
            </a:extLst>
          </p:cNvPr>
          <p:cNvGrpSpPr/>
          <p:nvPr/>
        </p:nvGrpSpPr>
        <p:grpSpPr>
          <a:xfrm rot="20700000">
            <a:off x="7234423" y="1865574"/>
            <a:ext cx="2254129" cy="3227325"/>
            <a:chOff x="6545276" y="3176158"/>
            <a:chExt cx="1354623" cy="1939466"/>
          </a:xfrm>
          <a:solidFill>
            <a:srgbClr val="FF0000">
              <a:alpha val="25098"/>
            </a:srgbClr>
          </a:solidFill>
        </p:grpSpPr>
        <p:sp>
          <p:nvSpPr>
            <p:cNvPr id="47" name="Oval 46">
              <a:extLst>
                <a:ext uri="{FF2B5EF4-FFF2-40B4-BE49-F238E27FC236}">
                  <a16:creationId xmlns:a16="http://schemas.microsoft.com/office/drawing/2014/main" id="{294BBA0D-5D5B-4817-B823-9A492DC5A61F}"/>
                </a:ext>
              </a:extLst>
            </p:cNvPr>
            <p:cNvSpPr/>
            <p:nvPr/>
          </p:nvSpPr>
          <p:spPr>
            <a:xfrm>
              <a:off x="7167473" y="388313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9A03096-6908-4575-A988-E66526041EBD}"/>
                </a:ext>
              </a:extLst>
            </p:cNvPr>
            <p:cNvSpPr/>
            <p:nvPr/>
          </p:nvSpPr>
          <p:spPr>
            <a:xfrm>
              <a:off x="7000874" y="4076700"/>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439C7D0-A273-44F5-9F26-CC3A45746CA6}"/>
                </a:ext>
              </a:extLst>
            </p:cNvPr>
            <p:cNvSpPr/>
            <p:nvPr/>
          </p:nvSpPr>
          <p:spPr>
            <a:xfrm>
              <a:off x="6545276" y="4493364"/>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09C5FC6-0C6B-4CE3-8261-C59EF81E9E99}"/>
                </a:ext>
              </a:extLst>
            </p:cNvPr>
            <p:cNvSpPr/>
            <p:nvPr/>
          </p:nvSpPr>
          <p:spPr>
            <a:xfrm>
              <a:off x="7067550" y="4405311"/>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A64DEED-F1C0-4B08-B40F-611654639F76}"/>
                </a:ext>
              </a:extLst>
            </p:cNvPr>
            <p:cNvSpPr/>
            <p:nvPr/>
          </p:nvSpPr>
          <p:spPr>
            <a:xfrm>
              <a:off x="7718924" y="3176158"/>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1CAAF98-4D4D-45F1-BD8E-BC0AD24777AE}"/>
                </a:ext>
              </a:extLst>
            </p:cNvPr>
            <p:cNvSpPr/>
            <p:nvPr/>
          </p:nvSpPr>
          <p:spPr>
            <a:xfrm>
              <a:off x="7462835" y="3476622"/>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800DC5C-03CF-4E14-A5DC-7E25C0980C93}"/>
                </a:ext>
              </a:extLst>
            </p:cNvPr>
            <p:cNvSpPr/>
            <p:nvPr/>
          </p:nvSpPr>
          <p:spPr>
            <a:xfrm>
              <a:off x="7615237" y="3762374"/>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219CC63-8EA6-4E5E-8688-19512C50B608}"/>
                </a:ext>
              </a:extLst>
            </p:cNvPr>
            <p:cNvSpPr/>
            <p:nvPr/>
          </p:nvSpPr>
          <p:spPr>
            <a:xfrm>
              <a:off x="7505699" y="3971923"/>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2B09F047-2A1B-4966-B140-F7769D1C0F38}"/>
                </a:ext>
              </a:extLst>
            </p:cNvPr>
            <p:cNvSpPr/>
            <p:nvPr/>
          </p:nvSpPr>
          <p:spPr>
            <a:xfrm>
              <a:off x="7415211" y="425767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DF0D530-E40C-4336-AD78-87193DFA325C}"/>
                </a:ext>
              </a:extLst>
            </p:cNvPr>
            <p:cNvSpPr/>
            <p:nvPr/>
          </p:nvSpPr>
          <p:spPr>
            <a:xfrm>
              <a:off x="6907603" y="4934649"/>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AF053A3-E65E-4FB7-975A-3F6991DCA9E5}"/>
                </a:ext>
              </a:extLst>
            </p:cNvPr>
            <p:cNvSpPr/>
            <p:nvPr/>
          </p:nvSpPr>
          <p:spPr>
            <a:xfrm>
              <a:off x="6757516" y="4629778"/>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50B3702-585B-41D7-9145-DAC29780CF81}"/>
                </a:ext>
              </a:extLst>
            </p:cNvPr>
            <p:cNvSpPr/>
            <p:nvPr/>
          </p:nvSpPr>
          <p:spPr>
            <a:xfrm>
              <a:off x="6978396" y="3591733"/>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8639D4BF-DC6C-4D93-9CC4-47CB62A57888}"/>
                </a:ext>
              </a:extLst>
            </p:cNvPr>
            <p:cNvSpPr/>
            <p:nvPr/>
          </p:nvSpPr>
          <p:spPr>
            <a:xfrm>
              <a:off x="7689277" y="434243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A567BA76-1A87-427C-BA5A-52B5DA6E8CA3}"/>
                </a:ext>
              </a:extLst>
            </p:cNvPr>
            <p:cNvSpPr/>
            <p:nvPr/>
          </p:nvSpPr>
          <p:spPr>
            <a:xfrm>
              <a:off x="7521707" y="4719810"/>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205A5D7-8855-4F64-8745-C91914CE9C94}"/>
                </a:ext>
              </a:extLst>
            </p:cNvPr>
            <p:cNvSpPr/>
            <p:nvPr/>
          </p:nvSpPr>
          <p:spPr>
            <a:xfrm>
              <a:off x="7363173" y="3195568"/>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537F1FD6-7C2B-45DB-95A7-4DEFE46C20EB}"/>
              </a:ext>
            </a:extLst>
          </p:cNvPr>
          <p:cNvGrpSpPr/>
          <p:nvPr/>
        </p:nvGrpSpPr>
        <p:grpSpPr>
          <a:xfrm rot="20700000">
            <a:off x="2675489" y="1163978"/>
            <a:ext cx="2415292" cy="4443498"/>
            <a:chOff x="6315041" y="2979350"/>
            <a:chExt cx="1451474" cy="2670327"/>
          </a:xfrm>
          <a:solidFill>
            <a:srgbClr val="92D050">
              <a:alpha val="25098"/>
            </a:srgbClr>
          </a:solidFill>
        </p:grpSpPr>
        <p:sp>
          <p:nvSpPr>
            <p:cNvPr id="64" name="Oval 63">
              <a:extLst>
                <a:ext uri="{FF2B5EF4-FFF2-40B4-BE49-F238E27FC236}">
                  <a16:creationId xmlns:a16="http://schemas.microsoft.com/office/drawing/2014/main" id="{0EC736A5-C6EB-4FC3-BB92-74035C87AD7B}"/>
                </a:ext>
              </a:extLst>
            </p:cNvPr>
            <p:cNvSpPr/>
            <p:nvPr/>
          </p:nvSpPr>
          <p:spPr>
            <a:xfrm>
              <a:off x="7202835" y="386156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66558851-806D-4441-ABD2-1A972CBF0D78}"/>
                </a:ext>
              </a:extLst>
            </p:cNvPr>
            <p:cNvSpPr/>
            <p:nvPr/>
          </p:nvSpPr>
          <p:spPr>
            <a:xfrm>
              <a:off x="7093386" y="4216529"/>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F5FE887-3F16-4480-B1E0-867F64218070}"/>
                </a:ext>
              </a:extLst>
            </p:cNvPr>
            <p:cNvSpPr/>
            <p:nvPr/>
          </p:nvSpPr>
          <p:spPr>
            <a:xfrm>
              <a:off x="6315041" y="5024608"/>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559F92B-41B6-4E75-A7BD-DAE9975F3E32}"/>
                </a:ext>
              </a:extLst>
            </p:cNvPr>
            <p:cNvSpPr/>
            <p:nvPr/>
          </p:nvSpPr>
          <p:spPr>
            <a:xfrm>
              <a:off x="7254256" y="4734061"/>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0CD8586-9F6E-4FF8-B46D-DA9DEBCDC0F6}"/>
                </a:ext>
              </a:extLst>
            </p:cNvPr>
            <p:cNvSpPr/>
            <p:nvPr/>
          </p:nvSpPr>
          <p:spPr>
            <a:xfrm>
              <a:off x="7207250" y="3343283"/>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EE4F985-138A-4C98-9E48-6F58A71EF466}"/>
                </a:ext>
              </a:extLst>
            </p:cNvPr>
            <p:cNvSpPr/>
            <p:nvPr/>
          </p:nvSpPr>
          <p:spPr>
            <a:xfrm>
              <a:off x="6593680" y="3733816"/>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FA0DF98-1B0F-47AB-A789-955B836A3D14}"/>
                </a:ext>
              </a:extLst>
            </p:cNvPr>
            <p:cNvSpPr/>
            <p:nvPr/>
          </p:nvSpPr>
          <p:spPr>
            <a:xfrm>
              <a:off x="6787688" y="3421928"/>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910A06D-399E-4BCB-B8B7-4C09418C20E1}"/>
                </a:ext>
              </a:extLst>
            </p:cNvPr>
            <p:cNvSpPr/>
            <p:nvPr/>
          </p:nvSpPr>
          <p:spPr>
            <a:xfrm>
              <a:off x="6838948" y="3933833"/>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89A4FBB1-1E19-4256-9A48-70506703C8F8}"/>
                </a:ext>
              </a:extLst>
            </p:cNvPr>
            <p:cNvSpPr/>
            <p:nvPr/>
          </p:nvSpPr>
          <p:spPr>
            <a:xfrm>
              <a:off x="7585540" y="3214067"/>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CE2F7CDC-DE50-4ED8-8E70-3A9268BADB1D}"/>
                </a:ext>
              </a:extLst>
            </p:cNvPr>
            <p:cNvSpPr/>
            <p:nvPr/>
          </p:nvSpPr>
          <p:spPr>
            <a:xfrm>
              <a:off x="7116040" y="5468702"/>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6B3B888-40F0-4DA6-8FE4-AF01CDFE683F}"/>
                </a:ext>
              </a:extLst>
            </p:cNvPr>
            <p:cNvSpPr/>
            <p:nvPr/>
          </p:nvSpPr>
          <p:spPr>
            <a:xfrm>
              <a:off x="6626880" y="452433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6B0F3FB-8AA6-4EEA-A71E-E1D1AD6677CE}"/>
                </a:ext>
              </a:extLst>
            </p:cNvPr>
            <p:cNvSpPr/>
            <p:nvPr/>
          </p:nvSpPr>
          <p:spPr>
            <a:xfrm>
              <a:off x="6818933" y="2979350"/>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7A45D81-3FD1-428A-8CB8-3B8383D748A6}"/>
                </a:ext>
              </a:extLst>
            </p:cNvPr>
            <p:cNvSpPr/>
            <p:nvPr/>
          </p:nvSpPr>
          <p:spPr>
            <a:xfrm>
              <a:off x="6352511" y="4247480"/>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906D013-FE61-440B-A68C-B94A034D8219}"/>
                </a:ext>
              </a:extLst>
            </p:cNvPr>
            <p:cNvSpPr/>
            <p:nvPr/>
          </p:nvSpPr>
          <p:spPr>
            <a:xfrm>
              <a:off x="6777258" y="5060506"/>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DC5BE4E-32C2-4B44-BA5E-E6F32948D488}"/>
                </a:ext>
              </a:extLst>
            </p:cNvPr>
            <p:cNvSpPr/>
            <p:nvPr/>
          </p:nvSpPr>
          <p:spPr>
            <a:xfrm>
              <a:off x="6496049" y="3962411"/>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94264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A302-8C94-4F4F-AE58-C633C5C7A85E}"/>
              </a:ext>
            </a:extLst>
          </p:cNvPr>
          <p:cNvSpPr>
            <a:spLocks noGrp="1"/>
          </p:cNvSpPr>
          <p:nvPr>
            <p:ph type="title"/>
          </p:nvPr>
        </p:nvSpPr>
        <p:spPr/>
        <p:txBody>
          <a:bodyPr/>
          <a:lstStyle/>
          <a:p>
            <a:r>
              <a:rPr lang="en-US" b="1" dirty="0"/>
              <a:t>New Topic: </a:t>
            </a:r>
            <a:r>
              <a:rPr lang="en-US" dirty="0"/>
              <a:t>Support Vector Machines</a:t>
            </a:r>
          </a:p>
        </p:txBody>
      </p:sp>
      <p:sp>
        <p:nvSpPr>
          <p:cNvPr id="3" name="Slide Number Placeholder 2">
            <a:extLst>
              <a:ext uri="{FF2B5EF4-FFF2-40B4-BE49-F238E27FC236}">
                <a16:creationId xmlns:a16="http://schemas.microsoft.com/office/drawing/2014/main" id="{C4128C2A-FE10-45BD-BA64-7D09AAA578C6}"/>
              </a:ext>
            </a:extLst>
          </p:cNvPr>
          <p:cNvSpPr>
            <a:spLocks noGrp="1"/>
          </p:cNvSpPr>
          <p:nvPr>
            <p:ph type="sldNum" sz="quarter" idx="4"/>
          </p:nvPr>
        </p:nvSpPr>
        <p:spPr/>
        <p:txBody>
          <a:bodyPr/>
          <a:lstStyle/>
          <a:p>
            <a:fld id="{02C8B7B2-9496-47E5-990F-169BD0B1DE6A}" type="slidenum">
              <a:rPr lang="en-US" smtClean="0"/>
              <a:t>17</a:t>
            </a:fld>
            <a:endParaRPr lang="en-US"/>
          </a:p>
        </p:txBody>
      </p:sp>
      <p:sp>
        <p:nvSpPr>
          <p:cNvPr id="36" name="TextBox 35">
            <a:extLst>
              <a:ext uri="{FF2B5EF4-FFF2-40B4-BE49-F238E27FC236}">
                <a16:creationId xmlns:a16="http://schemas.microsoft.com/office/drawing/2014/main" id="{B06E121A-E644-4ACA-B9C2-09C7D98E2C55}"/>
              </a:ext>
            </a:extLst>
          </p:cNvPr>
          <p:cNvSpPr txBox="1"/>
          <p:nvPr/>
        </p:nvSpPr>
        <p:spPr>
          <a:xfrm>
            <a:off x="465409" y="1443192"/>
            <a:ext cx="6202091" cy="707886"/>
          </a:xfrm>
          <a:prstGeom prst="rect">
            <a:avLst/>
          </a:prstGeom>
          <a:noFill/>
        </p:spPr>
        <p:txBody>
          <a:bodyPr wrap="square">
            <a:spAutoFit/>
          </a:bodyPr>
          <a:lstStyle/>
          <a:p>
            <a:pPr marL="0" lvl="2"/>
            <a:r>
              <a:rPr lang="en-US" sz="2000" b="1" dirty="0">
                <a:latin typeface="Avenir Next LT Pro" panose="020B0504020202020204" pitchFamily="34" charset="0"/>
              </a:rPr>
              <a:t>Algorithm Name: </a:t>
            </a:r>
            <a:r>
              <a:rPr lang="en-US" sz="2000" dirty="0">
                <a:latin typeface="Avenir Next LT Pro" panose="020B0504020202020204" pitchFamily="34" charset="0"/>
              </a:rPr>
              <a:t>Support Vector Machines (SVM)</a:t>
            </a:r>
          </a:p>
          <a:p>
            <a:pPr marL="0" lvl="2"/>
            <a:r>
              <a:rPr lang="en-US" sz="2000" b="1" dirty="0">
                <a:latin typeface="Avenir Next LT Pro" panose="020B0504020202020204" pitchFamily="34" charset="0"/>
              </a:rPr>
              <a:t>Type</a:t>
            </a:r>
            <a:r>
              <a:rPr lang="en-US" sz="2000" dirty="0">
                <a:latin typeface="Avenir Next LT Pro" panose="020B0504020202020204" pitchFamily="34" charset="0"/>
              </a:rPr>
              <a:t>: Supervised Linear Classifier</a:t>
            </a:r>
          </a:p>
        </p:txBody>
      </p:sp>
      <p:sp>
        <p:nvSpPr>
          <p:cNvPr id="37" name="TextBox 36">
            <a:extLst>
              <a:ext uri="{FF2B5EF4-FFF2-40B4-BE49-F238E27FC236}">
                <a16:creationId xmlns:a16="http://schemas.microsoft.com/office/drawing/2014/main" id="{AB31FC02-BE0C-4387-B007-62B7694E141C}"/>
              </a:ext>
            </a:extLst>
          </p:cNvPr>
          <p:cNvSpPr txBox="1"/>
          <p:nvPr/>
        </p:nvSpPr>
        <p:spPr>
          <a:xfrm>
            <a:off x="465408" y="3052232"/>
            <a:ext cx="6202091" cy="1015663"/>
          </a:xfrm>
          <a:prstGeom prst="rect">
            <a:avLst/>
          </a:prstGeom>
          <a:noFill/>
        </p:spPr>
        <p:txBody>
          <a:bodyPr wrap="square">
            <a:spAutoFit/>
          </a:bodyPr>
          <a:lstStyle/>
          <a:p>
            <a:pPr marL="0" lvl="2"/>
            <a:r>
              <a:rPr lang="en-US" sz="2000" b="1" dirty="0">
                <a:latin typeface="Avenir Next LT Pro" panose="020B0504020202020204" pitchFamily="34" charset="0"/>
              </a:rPr>
              <a:t>Key Idea: </a:t>
            </a:r>
            <a:r>
              <a:rPr lang="en-US" sz="2000" dirty="0">
                <a:latin typeface="Avenir Next LT Pro" panose="020B0504020202020204" pitchFamily="34" charset="0"/>
              </a:rPr>
              <a:t>Find the linear decision boundary that maximizes the margin between positive and negative examples.</a:t>
            </a:r>
          </a:p>
        </p:txBody>
      </p:sp>
      <p:pic>
        <p:nvPicPr>
          <p:cNvPr id="8" name="Picture 2" descr="Support Vector Machines (SVMs)">
            <a:extLst>
              <a:ext uri="{FF2B5EF4-FFF2-40B4-BE49-F238E27FC236}">
                <a16:creationId xmlns:a16="http://schemas.microsoft.com/office/drawing/2014/main" id="{3DE0B986-C58A-4437-B3E3-FD1B2578DA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7391" y="624374"/>
            <a:ext cx="3880071" cy="3828566"/>
          </a:xfrm>
          <a:prstGeom prst="roundRect">
            <a:avLst>
              <a:gd name="adj" fmla="val 3994"/>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2BF6CF-10BC-40E3-AF14-AB8BA9E94044}"/>
              </a:ext>
            </a:extLst>
          </p:cNvPr>
          <p:cNvSpPr txBox="1"/>
          <p:nvPr/>
        </p:nvSpPr>
        <p:spPr>
          <a:xfrm>
            <a:off x="465408" y="4969048"/>
            <a:ext cx="10783163" cy="1015663"/>
          </a:xfrm>
          <a:prstGeom prst="rect">
            <a:avLst/>
          </a:prstGeom>
          <a:noFill/>
        </p:spPr>
        <p:txBody>
          <a:bodyPr wrap="square">
            <a:spAutoFit/>
          </a:bodyPr>
          <a:lstStyle/>
          <a:p>
            <a:pPr marL="0" lvl="2"/>
            <a:r>
              <a:rPr lang="en-US" sz="2000" b="1" dirty="0">
                <a:latin typeface="Avenir Next LT Pro" panose="020B0504020202020204" pitchFamily="34" charset="0"/>
              </a:rPr>
              <a:t>What is a support vector? </a:t>
            </a:r>
            <a:r>
              <a:rPr lang="en-US" sz="2000" dirty="0">
                <a:latin typeface="Avenir Next LT Pro" panose="020B0504020202020204" pitchFamily="34" charset="0"/>
              </a:rPr>
              <a:t>We’ll need to run through a lot of somewhat unintuitive math to really understand the structure of this problem. But the result will give us tremendous insight into this problem … and it’ll build character.</a:t>
            </a:r>
          </a:p>
        </p:txBody>
      </p:sp>
    </p:spTree>
    <p:extLst>
      <p:ext uri="{BB962C8B-B14F-4D97-AF65-F5344CB8AC3E}">
        <p14:creationId xmlns:p14="http://schemas.microsoft.com/office/powerpoint/2010/main" val="19614448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75DA-CCC9-4425-BE5C-11E99EF49C5B}"/>
              </a:ext>
            </a:extLst>
          </p:cNvPr>
          <p:cNvSpPr>
            <a:spLocks noGrp="1"/>
          </p:cNvSpPr>
          <p:nvPr>
            <p:ph type="title"/>
          </p:nvPr>
        </p:nvSpPr>
        <p:spPr/>
        <p:txBody>
          <a:bodyPr/>
          <a:lstStyle/>
          <a:p>
            <a:r>
              <a:rPr lang="en-US" dirty="0"/>
              <a:t>Hard-Margin SVM</a:t>
            </a:r>
          </a:p>
        </p:txBody>
      </p:sp>
      <p:sp>
        <p:nvSpPr>
          <p:cNvPr id="3" name="Slide Number Placeholder 2">
            <a:extLst>
              <a:ext uri="{FF2B5EF4-FFF2-40B4-BE49-F238E27FC236}">
                <a16:creationId xmlns:a16="http://schemas.microsoft.com/office/drawing/2014/main" id="{A993B50E-F426-496C-A8AC-7C966C966625}"/>
              </a:ext>
            </a:extLst>
          </p:cNvPr>
          <p:cNvSpPr>
            <a:spLocks noGrp="1"/>
          </p:cNvSpPr>
          <p:nvPr>
            <p:ph type="sldNum" sz="quarter" idx="4"/>
          </p:nvPr>
        </p:nvSpPr>
        <p:spPr/>
        <p:txBody>
          <a:bodyPr/>
          <a:lstStyle/>
          <a:p>
            <a:fld id="{02C8B7B2-9496-47E5-990F-169BD0B1DE6A}" type="slidenum">
              <a:rPr lang="en-US" smtClean="0"/>
              <a:t>18</a:t>
            </a:fld>
            <a:endParaRPr lang="en-US"/>
          </a:p>
        </p:txBody>
      </p:sp>
      <p:grpSp>
        <p:nvGrpSpPr>
          <p:cNvPr id="43" name="Group 42">
            <a:extLst>
              <a:ext uri="{FF2B5EF4-FFF2-40B4-BE49-F238E27FC236}">
                <a16:creationId xmlns:a16="http://schemas.microsoft.com/office/drawing/2014/main" id="{610F8B85-D277-4727-ABC4-CDE2E57FBF00}"/>
              </a:ext>
            </a:extLst>
          </p:cNvPr>
          <p:cNvGrpSpPr/>
          <p:nvPr/>
        </p:nvGrpSpPr>
        <p:grpSpPr>
          <a:xfrm>
            <a:off x="1268436" y="858329"/>
            <a:ext cx="1881420" cy="4783904"/>
            <a:chOff x="4674605" y="715454"/>
            <a:chExt cx="2930203" cy="4783904"/>
          </a:xfrm>
        </p:grpSpPr>
        <p:grpSp>
          <p:nvGrpSpPr>
            <p:cNvPr id="79" name="Group 78">
              <a:extLst>
                <a:ext uri="{FF2B5EF4-FFF2-40B4-BE49-F238E27FC236}">
                  <a16:creationId xmlns:a16="http://schemas.microsoft.com/office/drawing/2014/main" id="{42BD2AF6-B47E-4DC1-A508-5F440DF8900D}"/>
                </a:ext>
              </a:extLst>
            </p:cNvPr>
            <p:cNvGrpSpPr/>
            <p:nvPr/>
          </p:nvGrpSpPr>
          <p:grpSpPr>
            <a:xfrm>
              <a:off x="4674605" y="715454"/>
              <a:ext cx="2930203" cy="4783904"/>
              <a:chOff x="4674605" y="715454"/>
              <a:chExt cx="2930203" cy="4783904"/>
            </a:xfrm>
          </p:grpSpPr>
          <p:cxnSp>
            <p:nvCxnSpPr>
              <p:cNvPr id="82" name="Straight Connector 81">
                <a:extLst>
                  <a:ext uri="{FF2B5EF4-FFF2-40B4-BE49-F238E27FC236}">
                    <a16:creationId xmlns:a16="http://schemas.microsoft.com/office/drawing/2014/main" id="{D65D4F0C-3030-4156-98C8-291F97AD31A5}"/>
                  </a:ext>
                </a:extLst>
              </p:cNvPr>
              <p:cNvCxnSpPr/>
              <p:nvPr/>
            </p:nvCxnSpPr>
            <p:spPr>
              <a:xfrm>
                <a:off x="6257925" y="742950"/>
                <a:ext cx="0" cy="4756408"/>
              </a:xfrm>
              <a:prstGeom prst="line">
                <a:avLst/>
              </a:prstGeom>
              <a:ln w="381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54EA6358-2F45-4947-B814-AEA9C5ECB64C}"/>
                      </a:ext>
                    </a:extLst>
                  </p:cNvPr>
                  <p:cNvSpPr txBox="1"/>
                  <p:nvPr/>
                </p:nvSpPr>
                <p:spPr>
                  <a:xfrm rot="16200000">
                    <a:off x="5300346" y="1237712"/>
                    <a:ext cx="13215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=0</m:t>
                          </m:r>
                        </m:oMath>
                      </m:oMathPara>
                    </a14:m>
                    <a:endParaRPr lang="en-US" dirty="0"/>
                  </a:p>
                </p:txBody>
              </p:sp>
            </mc:Choice>
            <mc:Fallback xmlns="">
              <p:sp>
                <p:nvSpPr>
                  <p:cNvPr id="83" name="TextBox 82">
                    <a:extLst>
                      <a:ext uri="{FF2B5EF4-FFF2-40B4-BE49-F238E27FC236}">
                        <a16:creationId xmlns:a16="http://schemas.microsoft.com/office/drawing/2014/main" id="{54EA6358-2F45-4947-B814-AEA9C5ECB64C}"/>
                      </a:ext>
                    </a:extLst>
                  </p:cNvPr>
                  <p:cNvSpPr txBox="1">
                    <a:spLocks noRot="1" noChangeAspect="1" noMove="1" noResize="1" noEditPoints="1" noAdjustHandles="1" noChangeArrowheads="1" noChangeShapeType="1" noTextEdit="1"/>
                  </p:cNvSpPr>
                  <p:nvPr/>
                </p:nvSpPr>
                <p:spPr>
                  <a:xfrm rot="16200000">
                    <a:off x="5300346" y="1237712"/>
                    <a:ext cx="1321516" cy="276999"/>
                  </a:xfrm>
                  <a:prstGeom prst="rect">
                    <a:avLst/>
                  </a:prstGeom>
                  <a:blipFill>
                    <a:blip r:embed="rId2"/>
                    <a:stretch>
                      <a:fillRect l="-6897" t="-4147" r="-68966" b="-2304"/>
                    </a:stretch>
                  </a:blipFill>
                </p:spPr>
                <p:txBody>
                  <a:bodyPr/>
                  <a:lstStyle/>
                  <a:p>
                    <a:r>
                      <a:rPr lang="en-US">
                        <a:noFill/>
                      </a:rPr>
                      <a:t> </a:t>
                    </a:r>
                  </a:p>
                </p:txBody>
              </p:sp>
            </mc:Fallback>
          </mc:AlternateContent>
          <p:cxnSp>
            <p:nvCxnSpPr>
              <p:cNvPr id="84" name="Straight Connector 83">
                <a:extLst>
                  <a:ext uri="{FF2B5EF4-FFF2-40B4-BE49-F238E27FC236}">
                    <a16:creationId xmlns:a16="http://schemas.microsoft.com/office/drawing/2014/main" id="{448E97C4-EDBE-435D-A545-DAC29AED2F25}"/>
                  </a:ext>
                </a:extLst>
              </p:cNvPr>
              <p:cNvCxnSpPr/>
              <p:nvPr/>
            </p:nvCxnSpPr>
            <p:spPr>
              <a:xfrm>
                <a:off x="7604808" y="742950"/>
                <a:ext cx="0" cy="4756408"/>
              </a:xfrm>
              <a:prstGeom prst="line">
                <a:avLst/>
              </a:prstGeom>
              <a:ln w="38100">
                <a:solidFill>
                  <a:srgbClr val="FF0000"/>
                </a:solidFill>
                <a:prstDash val="lgDash"/>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8D03614-882E-4660-BC4C-F6181E6295C7}"/>
                  </a:ext>
                </a:extLst>
              </p:cNvPr>
              <p:cNvCxnSpPr/>
              <p:nvPr/>
            </p:nvCxnSpPr>
            <p:spPr>
              <a:xfrm>
                <a:off x="4674605" y="742950"/>
                <a:ext cx="0" cy="4756408"/>
              </a:xfrm>
              <a:prstGeom prst="line">
                <a:avLst/>
              </a:prstGeom>
              <a:ln w="38100">
                <a:solidFill>
                  <a:srgbClr val="40A940"/>
                </a:solidFill>
                <a:prstDash val="lgDash"/>
              </a:ln>
            </p:spPr>
            <p:style>
              <a:lnRef idx="1">
                <a:schemeClr val="dk1"/>
              </a:lnRef>
              <a:fillRef idx="0">
                <a:schemeClr val="dk1"/>
              </a:fillRef>
              <a:effectRef idx="0">
                <a:schemeClr val="dk1"/>
              </a:effectRef>
              <a:fontRef idx="minor">
                <a:schemeClr val="tx1"/>
              </a:fontRef>
            </p:style>
          </p:cxnSp>
        </p:grpSp>
        <p:cxnSp>
          <p:nvCxnSpPr>
            <p:cNvPr id="80" name="Straight Arrow Connector 79">
              <a:extLst>
                <a:ext uri="{FF2B5EF4-FFF2-40B4-BE49-F238E27FC236}">
                  <a16:creationId xmlns:a16="http://schemas.microsoft.com/office/drawing/2014/main" id="{14DC5109-1949-463C-B1D0-C511A4E1BCAD}"/>
                </a:ext>
              </a:extLst>
            </p:cNvPr>
            <p:cNvCxnSpPr/>
            <p:nvPr/>
          </p:nvCxnSpPr>
          <p:spPr>
            <a:xfrm flipH="1">
              <a:off x="5467350" y="2999739"/>
              <a:ext cx="79057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00E325E-C533-40DB-97EF-F199020D0C5C}"/>
                    </a:ext>
                  </a:extLst>
                </p:cNvPr>
                <p:cNvSpPr txBox="1"/>
                <p:nvPr/>
              </p:nvSpPr>
              <p:spPr>
                <a:xfrm>
                  <a:off x="5653869" y="2694366"/>
                  <a:ext cx="4936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𝒘</m:t>
                        </m:r>
                      </m:oMath>
                    </m:oMathPara>
                  </a14:m>
                  <a:endParaRPr lang="en-US" dirty="0"/>
                </a:p>
              </p:txBody>
            </p:sp>
          </mc:Choice>
          <mc:Fallback xmlns="">
            <p:sp>
              <p:nvSpPr>
                <p:cNvPr id="81" name="TextBox 80">
                  <a:extLst>
                    <a:ext uri="{FF2B5EF4-FFF2-40B4-BE49-F238E27FC236}">
                      <a16:creationId xmlns:a16="http://schemas.microsoft.com/office/drawing/2014/main" id="{500E325E-C533-40DB-97EF-F199020D0C5C}"/>
                    </a:ext>
                  </a:extLst>
                </p:cNvPr>
                <p:cNvSpPr txBox="1">
                  <a:spLocks noRot="1" noChangeAspect="1" noMove="1" noResize="1" noEditPoints="1" noAdjustHandles="1" noChangeArrowheads="1" noChangeShapeType="1" noTextEdit="1"/>
                </p:cNvSpPr>
                <p:nvPr/>
              </p:nvSpPr>
              <p:spPr>
                <a:xfrm>
                  <a:off x="5653869" y="2694366"/>
                  <a:ext cx="493629" cy="369332"/>
                </a:xfrm>
                <a:prstGeom prst="rect">
                  <a:avLst/>
                </a:prstGeom>
                <a:blipFill>
                  <a:blip r:embed="rId3"/>
                  <a:stretch>
                    <a:fillRect r="-5769"/>
                  </a:stretch>
                </a:blipFill>
              </p:spPr>
              <p:txBody>
                <a:bodyPr/>
                <a:lstStyle/>
                <a:p>
                  <a:r>
                    <a:rPr lang="en-US">
                      <a:noFill/>
                    </a:rPr>
                    <a:t> </a:t>
                  </a:r>
                </a:p>
              </p:txBody>
            </p:sp>
          </mc:Fallback>
        </mc:AlternateContent>
      </p:grpSp>
      <p:grpSp>
        <p:nvGrpSpPr>
          <p:cNvPr id="89" name="Group 88">
            <a:extLst>
              <a:ext uri="{FF2B5EF4-FFF2-40B4-BE49-F238E27FC236}">
                <a16:creationId xmlns:a16="http://schemas.microsoft.com/office/drawing/2014/main" id="{02AFD7FE-503F-4D03-AF5F-E5013D89091D}"/>
              </a:ext>
            </a:extLst>
          </p:cNvPr>
          <p:cNvGrpSpPr/>
          <p:nvPr/>
        </p:nvGrpSpPr>
        <p:grpSpPr>
          <a:xfrm rot="20700000">
            <a:off x="2784184" y="2051331"/>
            <a:ext cx="1663990" cy="3261392"/>
            <a:chOff x="6545276" y="3155685"/>
            <a:chExt cx="999978" cy="1959939"/>
          </a:xfrm>
          <a:solidFill>
            <a:srgbClr val="FF0000">
              <a:alpha val="25098"/>
            </a:srgbClr>
          </a:solidFill>
        </p:grpSpPr>
        <p:sp>
          <p:nvSpPr>
            <p:cNvPr id="90" name="Oval 89">
              <a:extLst>
                <a:ext uri="{FF2B5EF4-FFF2-40B4-BE49-F238E27FC236}">
                  <a16:creationId xmlns:a16="http://schemas.microsoft.com/office/drawing/2014/main" id="{91A5B846-A205-469D-8D03-833A9399C100}"/>
                </a:ext>
              </a:extLst>
            </p:cNvPr>
            <p:cNvSpPr/>
            <p:nvPr/>
          </p:nvSpPr>
          <p:spPr>
            <a:xfrm>
              <a:off x="7167473" y="388313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75DD0356-9A1F-4BF9-8935-2E39B81987EA}"/>
                </a:ext>
              </a:extLst>
            </p:cNvPr>
            <p:cNvSpPr/>
            <p:nvPr/>
          </p:nvSpPr>
          <p:spPr>
            <a:xfrm>
              <a:off x="7000874" y="4076700"/>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14D5B72-7B37-4308-9D13-B0D4DB9A8A7B}"/>
                </a:ext>
              </a:extLst>
            </p:cNvPr>
            <p:cNvSpPr/>
            <p:nvPr/>
          </p:nvSpPr>
          <p:spPr>
            <a:xfrm>
              <a:off x="6545276" y="4493364"/>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3BE3E3E-6048-448F-9B8A-A78869EF05A4}"/>
                </a:ext>
              </a:extLst>
            </p:cNvPr>
            <p:cNvSpPr/>
            <p:nvPr/>
          </p:nvSpPr>
          <p:spPr>
            <a:xfrm>
              <a:off x="7067550" y="4405311"/>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96C994F8-BAE5-476F-94CE-A63DCF435C96}"/>
                </a:ext>
              </a:extLst>
            </p:cNvPr>
            <p:cNvSpPr/>
            <p:nvPr/>
          </p:nvSpPr>
          <p:spPr>
            <a:xfrm>
              <a:off x="7364279" y="344211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F85F4FE-6F8D-4234-B848-0E2CC5ECD1EF}"/>
                </a:ext>
              </a:extLst>
            </p:cNvPr>
            <p:cNvSpPr/>
            <p:nvPr/>
          </p:nvSpPr>
          <p:spPr>
            <a:xfrm>
              <a:off x="6907603" y="4934649"/>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3172443-BB70-468D-8C88-3C92CC479A6B}"/>
                </a:ext>
              </a:extLst>
            </p:cNvPr>
            <p:cNvSpPr/>
            <p:nvPr/>
          </p:nvSpPr>
          <p:spPr>
            <a:xfrm>
              <a:off x="6757516" y="4629778"/>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62DA5DB-D135-40F5-9625-4D51579DC8F1}"/>
                </a:ext>
              </a:extLst>
            </p:cNvPr>
            <p:cNvSpPr/>
            <p:nvPr/>
          </p:nvSpPr>
          <p:spPr>
            <a:xfrm>
              <a:off x="6978396" y="3591733"/>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B13364DF-52F0-4B31-8A48-6D4654B002B0}"/>
                </a:ext>
              </a:extLst>
            </p:cNvPr>
            <p:cNvSpPr/>
            <p:nvPr/>
          </p:nvSpPr>
          <p:spPr>
            <a:xfrm>
              <a:off x="7239577" y="315568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F0C66592-B4DC-470B-85DE-A38F7B9142EE}"/>
              </a:ext>
            </a:extLst>
          </p:cNvPr>
          <p:cNvGrpSpPr/>
          <p:nvPr/>
        </p:nvGrpSpPr>
        <p:grpSpPr>
          <a:xfrm rot="20700000">
            <a:off x="75924" y="1591230"/>
            <a:ext cx="1646154" cy="4052922"/>
            <a:chOff x="6777258" y="3214067"/>
            <a:chExt cx="989257" cy="2435610"/>
          </a:xfrm>
          <a:solidFill>
            <a:srgbClr val="92D050">
              <a:alpha val="25098"/>
            </a:srgbClr>
          </a:solidFill>
        </p:grpSpPr>
        <p:sp>
          <p:nvSpPr>
            <p:cNvPr id="101" name="Oval 100">
              <a:extLst>
                <a:ext uri="{FF2B5EF4-FFF2-40B4-BE49-F238E27FC236}">
                  <a16:creationId xmlns:a16="http://schemas.microsoft.com/office/drawing/2014/main" id="{C72CC1F2-E46C-47AD-B835-D62FFE57753A}"/>
                </a:ext>
              </a:extLst>
            </p:cNvPr>
            <p:cNvSpPr/>
            <p:nvPr/>
          </p:nvSpPr>
          <p:spPr>
            <a:xfrm>
              <a:off x="7230994" y="3730794"/>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E337C6CC-E95E-4FDD-A2DB-7185384A29F6}"/>
                </a:ext>
              </a:extLst>
            </p:cNvPr>
            <p:cNvSpPr/>
            <p:nvPr/>
          </p:nvSpPr>
          <p:spPr>
            <a:xfrm>
              <a:off x="7093386" y="4216529"/>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4C0CF0BB-8EC8-45CC-84B8-FAB531EAF6A5}"/>
                </a:ext>
              </a:extLst>
            </p:cNvPr>
            <p:cNvSpPr/>
            <p:nvPr/>
          </p:nvSpPr>
          <p:spPr>
            <a:xfrm>
              <a:off x="7254256" y="4734061"/>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1C3A905-F30B-4D1D-9C7A-C86E889ED1EF}"/>
                </a:ext>
              </a:extLst>
            </p:cNvPr>
            <p:cNvSpPr/>
            <p:nvPr/>
          </p:nvSpPr>
          <p:spPr>
            <a:xfrm>
              <a:off x="7207250" y="3343283"/>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459B3A72-97C1-43A9-A2E1-052F42A4E617}"/>
                </a:ext>
              </a:extLst>
            </p:cNvPr>
            <p:cNvSpPr/>
            <p:nvPr/>
          </p:nvSpPr>
          <p:spPr>
            <a:xfrm>
              <a:off x="6996144" y="3912903"/>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1D6EAD17-091C-43A6-BDE7-7D48DF62A0C5}"/>
                </a:ext>
              </a:extLst>
            </p:cNvPr>
            <p:cNvSpPr/>
            <p:nvPr/>
          </p:nvSpPr>
          <p:spPr>
            <a:xfrm>
              <a:off x="7585540" y="3214067"/>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1C2F4A7E-8C6A-4646-986E-9A0BA6F174EA}"/>
                </a:ext>
              </a:extLst>
            </p:cNvPr>
            <p:cNvSpPr/>
            <p:nvPr/>
          </p:nvSpPr>
          <p:spPr>
            <a:xfrm>
              <a:off x="7116040" y="5468702"/>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8F5BA9A-F828-4A56-ABEB-8EB50B9C7B9E}"/>
                </a:ext>
              </a:extLst>
            </p:cNvPr>
            <p:cNvSpPr/>
            <p:nvPr/>
          </p:nvSpPr>
          <p:spPr>
            <a:xfrm>
              <a:off x="6818552" y="4575688"/>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75660D7C-5276-4D5A-BDD6-37C16595D8E4}"/>
                </a:ext>
              </a:extLst>
            </p:cNvPr>
            <p:cNvSpPr/>
            <p:nvPr/>
          </p:nvSpPr>
          <p:spPr>
            <a:xfrm>
              <a:off x="6777258" y="5060506"/>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ight Brace 114">
            <a:extLst>
              <a:ext uri="{FF2B5EF4-FFF2-40B4-BE49-F238E27FC236}">
                <a16:creationId xmlns:a16="http://schemas.microsoft.com/office/drawing/2014/main" id="{E6E19287-5318-4880-B0AA-9780B36734C9}"/>
              </a:ext>
            </a:extLst>
          </p:cNvPr>
          <p:cNvSpPr/>
          <p:nvPr/>
        </p:nvSpPr>
        <p:spPr>
          <a:xfrm rot="5400000">
            <a:off x="2030980" y="3064880"/>
            <a:ext cx="356322" cy="1881413"/>
          </a:xfrm>
          <a:prstGeom prst="rightBrace">
            <a:avLst>
              <a:gd name="adj1" fmla="val 8333"/>
              <a:gd name="adj2" fmla="val 70251"/>
            </a:avLst>
          </a:prstGeom>
          <a:ln w="38100">
            <a:solidFill>
              <a:srgbClr val="7030A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1A8872EF-6C53-472D-9D73-CF68FADF6DB2}"/>
                  </a:ext>
                </a:extLst>
              </p:cNvPr>
              <p:cNvSpPr txBox="1"/>
              <p:nvPr/>
            </p:nvSpPr>
            <p:spPr>
              <a:xfrm>
                <a:off x="1179999" y="4316264"/>
                <a:ext cx="1232599" cy="738664"/>
              </a:xfrm>
              <a:prstGeom prst="rect">
                <a:avLst/>
              </a:prstGeom>
              <a:noFill/>
            </p:spPr>
            <p:txBody>
              <a:bodyPr wrap="square">
                <a:spAutoFit/>
              </a:bodyPr>
              <a:lstStyle/>
              <a:p>
                <a:pPr algn="ctr"/>
                <a:r>
                  <a:rPr lang="en-US" dirty="0">
                    <a:solidFill>
                      <a:srgbClr val="7030A0"/>
                    </a:solidFill>
                    <a:latin typeface="Avenir Next LT Pro" panose="020B0504020202020204" pitchFamily="34" charset="0"/>
                  </a:rPr>
                  <a:t>Margin</a:t>
                </a:r>
                <a:endParaRPr lang="en-US" sz="2400" dirty="0">
                  <a:solidFill>
                    <a:srgbClr val="7030A0"/>
                  </a:solidFill>
                  <a:latin typeface="Avenir Next LT Pro" panose="020B0504020202020204" pitchFamily="34" charset="0"/>
                </a:endParaRPr>
              </a:p>
              <a:p>
                <a:pPr algn="ctr"/>
                <a14:m>
                  <m:oMathPara xmlns:m="http://schemas.openxmlformats.org/officeDocument/2006/math">
                    <m:oMathParaPr>
                      <m:jc m:val="centerGroup"/>
                    </m:oMathParaPr>
                    <m:oMath xmlns:m="http://schemas.openxmlformats.org/officeDocument/2006/math">
                      <m:r>
                        <a:rPr lang="en-US" sz="2400" b="0" i="1" smtClean="0">
                          <a:solidFill>
                            <a:srgbClr val="7030A0"/>
                          </a:solidFill>
                          <a:latin typeface="Cambria Math" panose="02040503050406030204" pitchFamily="18" charset="0"/>
                        </a:rPr>
                        <m:t>𝜆</m:t>
                      </m:r>
                    </m:oMath>
                  </m:oMathPara>
                </a14:m>
                <a:endParaRPr lang="en-US" dirty="0">
                  <a:latin typeface="Avenir Next LT Pro" panose="020B0504020202020204" pitchFamily="34" charset="0"/>
                </a:endParaRPr>
              </a:p>
            </p:txBody>
          </p:sp>
        </mc:Choice>
        <mc:Fallback xmlns="">
          <p:sp>
            <p:nvSpPr>
              <p:cNvPr id="116" name="TextBox 115">
                <a:extLst>
                  <a:ext uri="{FF2B5EF4-FFF2-40B4-BE49-F238E27FC236}">
                    <a16:creationId xmlns:a16="http://schemas.microsoft.com/office/drawing/2014/main" id="{1A8872EF-6C53-472D-9D73-CF68FADF6DB2}"/>
                  </a:ext>
                </a:extLst>
              </p:cNvPr>
              <p:cNvSpPr txBox="1">
                <a:spLocks noRot="1" noChangeAspect="1" noMove="1" noResize="1" noEditPoints="1" noAdjustHandles="1" noChangeArrowheads="1" noChangeShapeType="1" noTextEdit="1"/>
              </p:cNvSpPr>
              <p:nvPr/>
            </p:nvSpPr>
            <p:spPr>
              <a:xfrm>
                <a:off x="1179999" y="4316264"/>
                <a:ext cx="1232599" cy="738664"/>
              </a:xfrm>
              <a:prstGeom prst="rect">
                <a:avLst/>
              </a:prstGeom>
              <a:blipFill>
                <a:blip r:embed="rId4"/>
                <a:stretch>
                  <a:fillRect t="-3306"/>
                </a:stretch>
              </a:blipFill>
            </p:spPr>
            <p:txBody>
              <a:bodyPr/>
              <a:lstStyle/>
              <a:p>
                <a:r>
                  <a:rPr lang="en-US">
                    <a:noFill/>
                  </a:rPr>
                  <a:t> </a:t>
                </a:r>
              </a:p>
            </p:txBody>
          </p:sp>
        </mc:Fallback>
      </mc:AlternateContent>
      <p:sp>
        <p:nvSpPr>
          <p:cNvPr id="117" name="TextBox 116">
            <a:extLst>
              <a:ext uri="{FF2B5EF4-FFF2-40B4-BE49-F238E27FC236}">
                <a16:creationId xmlns:a16="http://schemas.microsoft.com/office/drawing/2014/main" id="{17AE09E9-7023-4EAD-B467-81843FC7D3C5}"/>
              </a:ext>
            </a:extLst>
          </p:cNvPr>
          <p:cNvSpPr txBox="1"/>
          <p:nvPr/>
        </p:nvSpPr>
        <p:spPr>
          <a:xfrm>
            <a:off x="4649891" y="528166"/>
            <a:ext cx="6610048" cy="461665"/>
          </a:xfrm>
          <a:prstGeom prst="rect">
            <a:avLst/>
          </a:prstGeom>
          <a:noFill/>
        </p:spPr>
        <p:txBody>
          <a:bodyPr wrap="square">
            <a:spAutoFit/>
          </a:bodyPr>
          <a:lstStyle/>
          <a:p>
            <a:pPr marL="0" lvl="2"/>
            <a:r>
              <a:rPr lang="en-US" sz="2400" b="1" dirty="0">
                <a:latin typeface="Avenir Next LT Pro" panose="020B0504020202020204" pitchFamily="34" charset="0"/>
              </a:rPr>
              <a:t>Intuition for Hard-Margin SVM:</a:t>
            </a:r>
            <a:endParaRPr lang="en-US" sz="2400" dirty="0">
              <a:latin typeface="Avenir Next LT Pro" panose="020B0504020202020204" pitchFamily="34" charset="0"/>
            </a:endParaRPr>
          </a:p>
        </p:txBody>
      </p:sp>
      <p:sp>
        <p:nvSpPr>
          <p:cNvPr id="118" name="TextBox 117">
            <a:extLst>
              <a:ext uri="{FF2B5EF4-FFF2-40B4-BE49-F238E27FC236}">
                <a16:creationId xmlns:a16="http://schemas.microsoft.com/office/drawing/2014/main" id="{E36808E9-4147-4EE7-B3A3-F7EBACCCF1EC}"/>
              </a:ext>
            </a:extLst>
          </p:cNvPr>
          <p:cNvSpPr txBox="1"/>
          <p:nvPr/>
        </p:nvSpPr>
        <p:spPr>
          <a:xfrm>
            <a:off x="4649891" y="989831"/>
            <a:ext cx="7104330" cy="1569660"/>
          </a:xfrm>
          <a:prstGeom prst="rect">
            <a:avLst/>
          </a:prstGeom>
          <a:noFill/>
        </p:spPr>
        <p:txBody>
          <a:bodyPr wrap="square">
            <a:spAutoFit/>
          </a:bodyPr>
          <a:lstStyle/>
          <a:p>
            <a:pPr marL="0" lvl="2"/>
            <a:r>
              <a:rPr lang="en-US" sz="2400" dirty="0">
                <a:latin typeface="Avenir Next LT Pro" panose="020B0504020202020204" pitchFamily="34" charset="0"/>
              </a:rPr>
              <a:t>We want to find a classifier that separates the classes while maximizing the margin between positive and negative examples. </a:t>
            </a:r>
          </a:p>
          <a:p>
            <a:pPr marL="0" lvl="2"/>
            <a:r>
              <a:rPr lang="en-US" sz="2400" b="1" i="1" dirty="0">
                <a:latin typeface="Avenir Next LT Pro" panose="020B0504020202020204" pitchFamily="34" charset="0"/>
              </a:rPr>
              <a:t>Assumes linear separability</a:t>
            </a:r>
            <a:r>
              <a:rPr lang="en-US" sz="2400" i="1" dirty="0">
                <a:latin typeface="Avenir Next LT Pro" panose="020B0504020202020204" pitchFamily="34" charset="0"/>
              </a:rPr>
              <a:t>.</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703DF8B-215B-45BF-AD07-E80556F52C7A}"/>
                  </a:ext>
                </a:extLst>
              </p:cNvPr>
              <p:cNvSpPr txBox="1"/>
              <p:nvPr/>
            </p:nvSpPr>
            <p:spPr>
              <a:xfrm>
                <a:off x="5720535" y="3125986"/>
                <a:ext cx="4468759" cy="175920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solidFill>
                                <a:schemeClr val="tx1"/>
                              </a:solidFill>
                              <a:latin typeface="Cambria Math" panose="02040503050406030204" pitchFamily="18" charset="0"/>
                            </a:rPr>
                          </m:ctrlPr>
                        </m:funcPr>
                        <m:fName>
                          <m:limLow>
                            <m:limLowPr>
                              <m:ctrlPr>
                                <a:rPr lang="en-US" sz="3200" b="0" i="1" smtClean="0">
                                  <a:solidFill>
                                    <a:schemeClr val="tx1"/>
                                  </a:solidFill>
                                  <a:latin typeface="Cambria Math" panose="02040503050406030204" pitchFamily="18" charset="0"/>
                                </a:rPr>
                              </m:ctrlPr>
                            </m:limLowPr>
                            <m:e>
                              <m:r>
                                <m:rPr>
                                  <m:sty m:val="p"/>
                                </m:rPr>
                                <a:rPr lang="en-US" sz="3200" b="0" i="0" smtClean="0">
                                  <a:solidFill>
                                    <a:schemeClr val="tx1"/>
                                  </a:solidFill>
                                  <a:latin typeface="Cambria Math" panose="02040503050406030204" pitchFamily="18" charset="0"/>
                                </a:rPr>
                                <m:t>max</m:t>
                              </m:r>
                            </m:e>
                            <m:lim>
                              <m:r>
                                <a:rPr lang="en-US" sz="3200" b="1" i="1" smtClean="0">
                                  <a:solidFill>
                                    <a:schemeClr val="tx1"/>
                                  </a:solidFill>
                                  <a:latin typeface="Cambria Math" panose="02040503050406030204" pitchFamily="18" charset="0"/>
                                </a:rPr>
                                <m:t>𝒘</m:t>
                              </m:r>
                              <m:r>
                                <a:rPr lang="en-US" sz="3200" b="1"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𝑏</m:t>
                              </m:r>
                            </m:lim>
                          </m:limLow>
                        </m:fName>
                        <m:e>
                          <m:r>
                            <a:rPr lang="en-US" sz="320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 </m:t>
                          </m:r>
                          <m:r>
                            <m:rPr>
                              <m:sty m:val="p"/>
                            </m:rPr>
                            <a:rPr lang="en-US" sz="3200" b="0" i="0" smtClean="0">
                              <a:solidFill>
                                <a:schemeClr val="tx1"/>
                              </a:solidFill>
                              <a:latin typeface="Cambria Math" panose="02040503050406030204" pitchFamily="18" charset="0"/>
                            </a:rPr>
                            <m:t>margin</m:t>
                          </m:r>
                        </m:e>
                      </m:func>
                    </m:oMath>
                  </m:oMathPara>
                </a14:m>
                <a:endParaRPr lang="en-US" sz="3200" b="0" dirty="0">
                  <a:solidFill>
                    <a:schemeClr val="tx1"/>
                  </a:solidFill>
                </a:endParaRPr>
              </a:p>
              <a:p>
                <a:endParaRPr lang="en-US" sz="3200" b="0" dirty="0">
                  <a:solidFill>
                    <a:schemeClr val="tx1"/>
                  </a:solidFill>
                </a:endParaRPr>
              </a:p>
              <a:p>
                <a:pPr/>
                <a14:m>
                  <m:oMathPara xmlns:m="http://schemas.openxmlformats.org/officeDocument/2006/math">
                    <m:oMathParaPr>
                      <m:jc m:val="left"/>
                    </m:oMathParaPr>
                    <m:oMath xmlns:m="http://schemas.openxmlformats.org/officeDocument/2006/math">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𝑡</m:t>
                      </m:r>
                      <m:r>
                        <a:rPr lang="en-US" sz="3200" b="0" i="1" smtClean="0">
                          <a:solidFill>
                            <a:schemeClr val="tx1"/>
                          </a:solidFill>
                          <a:latin typeface="Cambria Math" panose="02040503050406030204" pitchFamily="18" charset="0"/>
                        </a:rPr>
                        <m:t>.   </m:t>
                      </m:r>
                      <m:r>
                        <a:rPr lang="en-US" sz="3200" b="0" i="0" smtClean="0">
                          <a:solidFill>
                            <a:schemeClr val="tx1"/>
                          </a:solidFill>
                          <a:latin typeface="Cambria Math" panose="02040503050406030204" pitchFamily="18" charset="0"/>
                        </a:rPr>
                        <m:t> </m:t>
                      </m:r>
                      <m:r>
                        <m:rPr>
                          <m:sty m:val="p"/>
                        </m:rPr>
                        <a:rPr lang="en-US" sz="3200" b="0" i="0" smtClean="0">
                          <a:solidFill>
                            <a:schemeClr val="tx1"/>
                          </a:solidFill>
                          <a:latin typeface="Cambria Math" panose="02040503050406030204" pitchFamily="18" charset="0"/>
                        </a:rPr>
                        <m:t>all</m:t>
                      </m:r>
                      <m:r>
                        <a:rPr lang="en-US" sz="3200" b="0" i="0" smtClean="0">
                          <a:solidFill>
                            <a:schemeClr val="tx1"/>
                          </a:solidFill>
                          <a:latin typeface="Cambria Math" panose="02040503050406030204" pitchFamily="18" charset="0"/>
                        </a:rPr>
                        <m:t> </m:t>
                      </m:r>
                      <m:r>
                        <m:rPr>
                          <m:sty m:val="p"/>
                        </m:rPr>
                        <a:rPr lang="en-US" sz="3200" b="0" i="0" smtClean="0">
                          <a:solidFill>
                            <a:schemeClr val="tx1"/>
                          </a:solidFill>
                          <a:latin typeface="Cambria Math" panose="02040503050406030204" pitchFamily="18" charset="0"/>
                        </a:rPr>
                        <m:t>examples</m:t>
                      </m:r>
                      <m:r>
                        <a:rPr lang="en-US" sz="3200" b="0" i="0" smtClean="0">
                          <a:solidFill>
                            <a:schemeClr val="tx1"/>
                          </a:solidFill>
                          <a:latin typeface="Cambria Math" panose="02040503050406030204" pitchFamily="18" charset="0"/>
                        </a:rPr>
                        <m:t> </m:t>
                      </m:r>
                      <m:r>
                        <m:rPr>
                          <m:sty m:val="p"/>
                        </m:rPr>
                        <a:rPr lang="en-US" sz="3200" b="0" i="0" smtClean="0">
                          <a:solidFill>
                            <a:schemeClr val="tx1"/>
                          </a:solidFill>
                          <a:latin typeface="Cambria Math" panose="02040503050406030204" pitchFamily="18" charset="0"/>
                        </a:rPr>
                        <m:t>are</m:t>
                      </m:r>
                      <m:r>
                        <a:rPr lang="en-US" sz="3200" b="0" i="0" smtClean="0">
                          <a:solidFill>
                            <a:schemeClr val="tx1"/>
                          </a:solidFill>
                          <a:latin typeface="Cambria Math" panose="02040503050406030204" pitchFamily="18" charset="0"/>
                        </a:rPr>
                        <m:t> </m:t>
                      </m:r>
                      <m:r>
                        <m:rPr>
                          <m:sty m:val="p"/>
                        </m:rPr>
                        <a:rPr lang="en-US" sz="3200" b="0" i="0" smtClean="0">
                          <a:solidFill>
                            <a:schemeClr val="tx1"/>
                          </a:solidFill>
                          <a:latin typeface="Cambria Math" panose="02040503050406030204" pitchFamily="18" charset="0"/>
                        </a:rPr>
                        <m:t>correct</m:t>
                      </m:r>
                    </m:oMath>
                  </m:oMathPara>
                </a14:m>
                <a:endParaRPr lang="en-US" sz="3200" dirty="0">
                  <a:solidFill>
                    <a:schemeClr val="tx1"/>
                  </a:solidFill>
                </a:endParaRPr>
              </a:p>
            </p:txBody>
          </p:sp>
        </mc:Choice>
        <mc:Fallback xmlns="">
          <p:sp>
            <p:nvSpPr>
              <p:cNvPr id="37" name="TextBox 36">
                <a:extLst>
                  <a:ext uri="{FF2B5EF4-FFF2-40B4-BE49-F238E27FC236}">
                    <a16:creationId xmlns:a16="http://schemas.microsoft.com/office/drawing/2014/main" id="{3703DF8B-215B-45BF-AD07-E80556F52C7A}"/>
                  </a:ext>
                </a:extLst>
              </p:cNvPr>
              <p:cNvSpPr txBox="1">
                <a:spLocks noRot="1" noChangeAspect="1" noMove="1" noResize="1" noEditPoints="1" noAdjustHandles="1" noChangeArrowheads="1" noChangeShapeType="1" noTextEdit="1"/>
              </p:cNvSpPr>
              <p:nvPr/>
            </p:nvSpPr>
            <p:spPr>
              <a:xfrm>
                <a:off x="5720535" y="3125986"/>
                <a:ext cx="4468759" cy="1759200"/>
              </a:xfrm>
              <a:prstGeom prst="rect">
                <a:avLst/>
              </a:prstGeom>
              <a:blipFill>
                <a:blip r:embed="rId5"/>
                <a:stretch>
                  <a:fillRect r="-15962"/>
                </a:stretch>
              </a:blipFill>
            </p:spPr>
            <p:txBody>
              <a:bodyPr/>
              <a:lstStyle/>
              <a:p>
                <a:r>
                  <a:rPr lang="en-US">
                    <a:noFill/>
                  </a:rPr>
                  <a:t> </a:t>
                </a:r>
              </a:p>
            </p:txBody>
          </p:sp>
        </mc:Fallback>
      </mc:AlternateContent>
    </p:spTree>
    <p:extLst>
      <p:ext uri="{BB962C8B-B14F-4D97-AF65-F5344CB8AC3E}">
        <p14:creationId xmlns:p14="http://schemas.microsoft.com/office/powerpoint/2010/main" val="2428925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75DA-CCC9-4425-BE5C-11E99EF49C5B}"/>
              </a:ext>
            </a:extLst>
          </p:cNvPr>
          <p:cNvSpPr>
            <a:spLocks noGrp="1"/>
          </p:cNvSpPr>
          <p:nvPr>
            <p:ph type="title"/>
          </p:nvPr>
        </p:nvSpPr>
        <p:spPr/>
        <p:txBody>
          <a:bodyPr/>
          <a:lstStyle/>
          <a:p>
            <a:r>
              <a:rPr lang="en-US" dirty="0"/>
              <a:t>Max-Margin Classifiers</a:t>
            </a:r>
          </a:p>
        </p:txBody>
      </p:sp>
      <p:sp>
        <p:nvSpPr>
          <p:cNvPr id="3" name="Slide Number Placeholder 2">
            <a:extLst>
              <a:ext uri="{FF2B5EF4-FFF2-40B4-BE49-F238E27FC236}">
                <a16:creationId xmlns:a16="http://schemas.microsoft.com/office/drawing/2014/main" id="{A993B50E-F426-496C-A8AC-7C966C966625}"/>
              </a:ext>
            </a:extLst>
          </p:cNvPr>
          <p:cNvSpPr>
            <a:spLocks noGrp="1"/>
          </p:cNvSpPr>
          <p:nvPr>
            <p:ph type="sldNum" sz="quarter" idx="4"/>
          </p:nvPr>
        </p:nvSpPr>
        <p:spPr/>
        <p:txBody>
          <a:bodyPr/>
          <a:lstStyle/>
          <a:p>
            <a:fld id="{02C8B7B2-9496-47E5-990F-169BD0B1DE6A}" type="slidenum">
              <a:rPr lang="en-US" smtClean="0"/>
              <a:t>19</a:t>
            </a:fld>
            <a:endParaRPr lang="en-US"/>
          </a:p>
        </p:txBody>
      </p:sp>
      <p:grpSp>
        <p:nvGrpSpPr>
          <p:cNvPr id="43" name="Group 42">
            <a:extLst>
              <a:ext uri="{FF2B5EF4-FFF2-40B4-BE49-F238E27FC236}">
                <a16:creationId xmlns:a16="http://schemas.microsoft.com/office/drawing/2014/main" id="{610F8B85-D277-4727-ABC4-CDE2E57FBF00}"/>
              </a:ext>
            </a:extLst>
          </p:cNvPr>
          <p:cNvGrpSpPr/>
          <p:nvPr/>
        </p:nvGrpSpPr>
        <p:grpSpPr>
          <a:xfrm>
            <a:off x="1268436" y="858329"/>
            <a:ext cx="1881420" cy="4783904"/>
            <a:chOff x="4674605" y="715454"/>
            <a:chExt cx="2930203" cy="4783904"/>
          </a:xfrm>
        </p:grpSpPr>
        <p:grpSp>
          <p:nvGrpSpPr>
            <p:cNvPr id="79" name="Group 78">
              <a:extLst>
                <a:ext uri="{FF2B5EF4-FFF2-40B4-BE49-F238E27FC236}">
                  <a16:creationId xmlns:a16="http://schemas.microsoft.com/office/drawing/2014/main" id="{42BD2AF6-B47E-4DC1-A508-5F440DF8900D}"/>
                </a:ext>
              </a:extLst>
            </p:cNvPr>
            <p:cNvGrpSpPr/>
            <p:nvPr/>
          </p:nvGrpSpPr>
          <p:grpSpPr>
            <a:xfrm>
              <a:off x="4674605" y="715454"/>
              <a:ext cx="2930203" cy="4783904"/>
              <a:chOff x="4674605" y="715454"/>
              <a:chExt cx="2930203" cy="4783904"/>
            </a:xfrm>
          </p:grpSpPr>
          <p:cxnSp>
            <p:nvCxnSpPr>
              <p:cNvPr id="82" name="Straight Connector 81">
                <a:extLst>
                  <a:ext uri="{FF2B5EF4-FFF2-40B4-BE49-F238E27FC236}">
                    <a16:creationId xmlns:a16="http://schemas.microsoft.com/office/drawing/2014/main" id="{D65D4F0C-3030-4156-98C8-291F97AD31A5}"/>
                  </a:ext>
                </a:extLst>
              </p:cNvPr>
              <p:cNvCxnSpPr/>
              <p:nvPr/>
            </p:nvCxnSpPr>
            <p:spPr>
              <a:xfrm>
                <a:off x="6257925" y="742950"/>
                <a:ext cx="0" cy="4756408"/>
              </a:xfrm>
              <a:prstGeom prst="line">
                <a:avLst/>
              </a:prstGeom>
              <a:ln w="381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54EA6358-2F45-4947-B814-AEA9C5ECB64C}"/>
                      </a:ext>
                    </a:extLst>
                  </p:cNvPr>
                  <p:cNvSpPr txBox="1"/>
                  <p:nvPr/>
                </p:nvSpPr>
                <p:spPr>
                  <a:xfrm rot="16200000">
                    <a:off x="5300346" y="1237712"/>
                    <a:ext cx="13215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=0</m:t>
                          </m:r>
                        </m:oMath>
                      </m:oMathPara>
                    </a14:m>
                    <a:endParaRPr lang="en-US" dirty="0"/>
                  </a:p>
                </p:txBody>
              </p:sp>
            </mc:Choice>
            <mc:Fallback xmlns="">
              <p:sp>
                <p:nvSpPr>
                  <p:cNvPr id="83" name="TextBox 82">
                    <a:extLst>
                      <a:ext uri="{FF2B5EF4-FFF2-40B4-BE49-F238E27FC236}">
                        <a16:creationId xmlns:a16="http://schemas.microsoft.com/office/drawing/2014/main" id="{54EA6358-2F45-4947-B814-AEA9C5ECB64C}"/>
                      </a:ext>
                    </a:extLst>
                  </p:cNvPr>
                  <p:cNvSpPr txBox="1">
                    <a:spLocks noRot="1" noChangeAspect="1" noMove="1" noResize="1" noEditPoints="1" noAdjustHandles="1" noChangeArrowheads="1" noChangeShapeType="1" noTextEdit="1"/>
                  </p:cNvSpPr>
                  <p:nvPr/>
                </p:nvSpPr>
                <p:spPr>
                  <a:xfrm rot="16200000">
                    <a:off x="5300346" y="1237712"/>
                    <a:ext cx="1321516" cy="276999"/>
                  </a:xfrm>
                  <a:prstGeom prst="rect">
                    <a:avLst/>
                  </a:prstGeom>
                  <a:blipFill>
                    <a:blip r:embed="rId2"/>
                    <a:stretch>
                      <a:fillRect l="-6897" t="-4147" r="-68966" b="-2304"/>
                    </a:stretch>
                  </a:blipFill>
                </p:spPr>
                <p:txBody>
                  <a:bodyPr/>
                  <a:lstStyle/>
                  <a:p>
                    <a:r>
                      <a:rPr lang="en-US">
                        <a:noFill/>
                      </a:rPr>
                      <a:t> </a:t>
                    </a:r>
                  </a:p>
                </p:txBody>
              </p:sp>
            </mc:Fallback>
          </mc:AlternateContent>
          <p:cxnSp>
            <p:nvCxnSpPr>
              <p:cNvPr id="84" name="Straight Connector 83">
                <a:extLst>
                  <a:ext uri="{FF2B5EF4-FFF2-40B4-BE49-F238E27FC236}">
                    <a16:creationId xmlns:a16="http://schemas.microsoft.com/office/drawing/2014/main" id="{448E97C4-EDBE-435D-A545-DAC29AED2F25}"/>
                  </a:ext>
                </a:extLst>
              </p:cNvPr>
              <p:cNvCxnSpPr/>
              <p:nvPr/>
            </p:nvCxnSpPr>
            <p:spPr>
              <a:xfrm>
                <a:off x="7604808" y="742950"/>
                <a:ext cx="0" cy="4756408"/>
              </a:xfrm>
              <a:prstGeom prst="line">
                <a:avLst/>
              </a:prstGeom>
              <a:ln w="38100">
                <a:solidFill>
                  <a:srgbClr val="FF0000"/>
                </a:solidFill>
                <a:prstDash val="lgDash"/>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8D03614-882E-4660-BC4C-F6181E6295C7}"/>
                  </a:ext>
                </a:extLst>
              </p:cNvPr>
              <p:cNvCxnSpPr/>
              <p:nvPr/>
            </p:nvCxnSpPr>
            <p:spPr>
              <a:xfrm>
                <a:off x="4674605" y="742950"/>
                <a:ext cx="0" cy="4756408"/>
              </a:xfrm>
              <a:prstGeom prst="line">
                <a:avLst/>
              </a:prstGeom>
              <a:ln w="38100">
                <a:solidFill>
                  <a:srgbClr val="40A940"/>
                </a:solidFill>
                <a:prstDash val="lgDash"/>
              </a:ln>
            </p:spPr>
            <p:style>
              <a:lnRef idx="1">
                <a:schemeClr val="dk1"/>
              </a:lnRef>
              <a:fillRef idx="0">
                <a:schemeClr val="dk1"/>
              </a:fillRef>
              <a:effectRef idx="0">
                <a:schemeClr val="dk1"/>
              </a:effectRef>
              <a:fontRef idx="minor">
                <a:schemeClr val="tx1"/>
              </a:fontRef>
            </p:style>
          </p:cxnSp>
        </p:grpSp>
        <p:cxnSp>
          <p:nvCxnSpPr>
            <p:cNvPr id="80" name="Straight Arrow Connector 79">
              <a:extLst>
                <a:ext uri="{FF2B5EF4-FFF2-40B4-BE49-F238E27FC236}">
                  <a16:creationId xmlns:a16="http://schemas.microsoft.com/office/drawing/2014/main" id="{14DC5109-1949-463C-B1D0-C511A4E1BCAD}"/>
                </a:ext>
              </a:extLst>
            </p:cNvPr>
            <p:cNvCxnSpPr/>
            <p:nvPr/>
          </p:nvCxnSpPr>
          <p:spPr>
            <a:xfrm flipH="1">
              <a:off x="5467350" y="2999739"/>
              <a:ext cx="79057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00E325E-C533-40DB-97EF-F199020D0C5C}"/>
                    </a:ext>
                  </a:extLst>
                </p:cNvPr>
                <p:cNvSpPr txBox="1"/>
                <p:nvPr/>
              </p:nvSpPr>
              <p:spPr>
                <a:xfrm>
                  <a:off x="5653869" y="2694366"/>
                  <a:ext cx="4936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𝒘</m:t>
                        </m:r>
                      </m:oMath>
                    </m:oMathPara>
                  </a14:m>
                  <a:endParaRPr lang="en-US" dirty="0"/>
                </a:p>
              </p:txBody>
            </p:sp>
          </mc:Choice>
          <mc:Fallback xmlns="">
            <p:sp>
              <p:nvSpPr>
                <p:cNvPr id="81" name="TextBox 80">
                  <a:extLst>
                    <a:ext uri="{FF2B5EF4-FFF2-40B4-BE49-F238E27FC236}">
                      <a16:creationId xmlns:a16="http://schemas.microsoft.com/office/drawing/2014/main" id="{500E325E-C533-40DB-97EF-F199020D0C5C}"/>
                    </a:ext>
                  </a:extLst>
                </p:cNvPr>
                <p:cNvSpPr txBox="1">
                  <a:spLocks noRot="1" noChangeAspect="1" noMove="1" noResize="1" noEditPoints="1" noAdjustHandles="1" noChangeArrowheads="1" noChangeShapeType="1" noTextEdit="1"/>
                </p:cNvSpPr>
                <p:nvPr/>
              </p:nvSpPr>
              <p:spPr>
                <a:xfrm>
                  <a:off x="5653869" y="2694366"/>
                  <a:ext cx="493629" cy="369332"/>
                </a:xfrm>
                <a:prstGeom prst="rect">
                  <a:avLst/>
                </a:prstGeom>
                <a:blipFill>
                  <a:blip r:embed="rId3"/>
                  <a:stretch>
                    <a:fillRect r="-5769"/>
                  </a:stretch>
                </a:blipFill>
              </p:spPr>
              <p:txBody>
                <a:bodyPr/>
                <a:lstStyle/>
                <a:p>
                  <a:r>
                    <a:rPr lang="en-US">
                      <a:noFill/>
                    </a:rPr>
                    <a:t> </a:t>
                  </a:r>
                </a:p>
              </p:txBody>
            </p:sp>
          </mc:Fallback>
        </mc:AlternateContent>
      </p:grpSp>
      <p:grpSp>
        <p:nvGrpSpPr>
          <p:cNvPr id="89" name="Group 88">
            <a:extLst>
              <a:ext uri="{FF2B5EF4-FFF2-40B4-BE49-F238E27FC236}">
                <a16:creationId xmlns:a16="http://schemas.microsoft.com/office/drawing/2014/main" id="{02AFD7FE-503F-4D03-AF5F-E5013D89091D}"/>
              </a:ext>
            </a:extLst>
          </p:cNvPr>
          <p:cNvGrpSpPr/>
          <p:nvPr/>
        </p:nvGrpSpPr>
        <p:grpSpPr>
          <a:xfrm rot="20700000">
            <a:off x="2784184" y="2051331"/>
            <a:ext cx="1663990" cy="3261392"/>
            <a:chOff x="6545276" y="3155685"/>
            <a:chExt cx="999978" cy="1959939"/>
          </a:xfrm>
          <a:solidFill>
            <a:srgbClr val="FF0000">
              <a:alpha val="25098"/>
            </a:srgbClr>
          </a:solidFill>
        </p:grpSpPr>
        <p:sp>
          <p:nvSpPr>
            <p:cNvPr id="90" name="Oval 89">
              <a:extLst>
                <a:ext uri="{FF2B5EF4-FFF2-40B4-BE49-F238E27FC236}">
                  <a16:creationId xmlns:a16="http://schemas.microsoft.com/office/drawing/2014/main" id="{91A5B846-A205-469D-8D03-833A9399C100}"/>
                </a:ext>
              </a:extLst>
            </p:cNvPr>
            <p:cNvSpPr/>
            <p:nvPr/>
          </p:nvSpPr>
          <p:spPr>
            <a:xfrm>
              <a:off x="7167473" y="388313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75DD0356-9A1F-4BF9-8935-2E39B81987EA}"/>
                </a:ext>
              </a:extLst>
            </p:cNvPr>
            <p:cNvSpPr/>
            <p:nvPr/>
          </p:nvSpPr>
          <p:spPr>
            <a:xfrm>
              <a:off x="7000874" y="4076700"/>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14D5B72-7B37-4308-9D13-B0D4DB9A8A7B}"/>
                </a:ext>
              </a:extLst>
            </p:cNvPr>
            <p:cNvSpPr/>
            <p:nvPr/>
          </p:nvSpPr>
          <p:spPr>
            <a:xfrm>
              <a:off x="6545276" y="4493364"/>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3BE3E3E-6048-448F-9B8A-A78869EF05A4}"/>
                </a:ext>
              </a:extLst>
            </p:cNvPr>
            <p:cNvSpPr/>
            <p:nvPr/>
          </p:nvSpPr>
          <p:spPr>
            <a:xfrm>
              <a:off x="7067550" y="4405311"/>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96C994F8-BAE5-476F-94CE-A63DCF435C96}"/>
                </a:ext>
              </a:extLst>
            </p:cNvPr>
            <p:cNvSpPr/>
            <p:nvPr/>
          </p:nvSpPr>
          <p:spPr>
            <a:xfrm>
              <a:off x="7364279" y="344211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F85F4FE-6F8D-4234-B848-0E2CC5ECD1EF}"/>
                </a:ext>
              </a:extLst>
            </p:cNvPr>
            <p:cNvSpPr/>
            <p:nvPr/>
          </p:nvSpPr>
          <p:spPr>
            <a:xfrm>
              <a:off x="6907603" y="4934649"/>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3172443-BB70-468D-8C88-3C92CC479A6B}"/>
                </a:ext>
              </a:extLst>
            </p:cNvPr>
            <p:cNvSpPr/>
            <p:nvPr/>
          </p:nvSpPr>
          <p:spPr>
            <a:xfrm>
              <a:off x="6757516" y="4629778"/>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62DA5DB-D135-40F5-9625-4D51579DC8F1}"/>
                </a:ext>
              </a:extLst>
            </p:cNvPr>
            <p:cNvSpPr/>
            <p:nvPr/>
          </p:nvSpPr>
          <p:spPr>
            <a:xfrm>
              <a:off x="6978396" y="3591733"/>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B13364DF-52F0-4B31-8A48-6D4654B002B0}"/>
                </a:ext>
              </a:extLst>
            </p:cNvPr>
            <p:cNvSpPr/>
            <p:nvPr/>
          </p:nvSpPr>
          <p:spPr>
            <a:xfrm>
              <a:off x="7239577" y="315568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F0C66592-B4DC-470B-85DE-A38F7B9142EE}"/>
              </a:ext>
            </a:extLst>
          </p:cNvPr>
          <p:cNvGrpSpPr/>
          <p:nvPr/>
        </p:nvGrpSpPr>
        <p:grpSpPr>
          <a:xfrm rot="20700000">
            <a:off x="75924" y="1591230"/>
            <a:ext cx="1646154" cy="4052922"/>
            <a:chOff x="6777258" y="3214067"/>
            <a:chExt cx="989257" cy="2435610"/>
          </a:xfrm>
          <a:solidFill>
            <a:srgbClr val="92D050">
              <a:alpha val="25098"/>
            </a:srgbClr>
          </a:solidFill>
        </p:grpSpPr>
        <p:sp>
          <p:nvSpPr>
            <p:cNvPr id="101" name="Oval 100">
              <a:extLst>
                <a:ext uri="{FF2B5EF4-FFF2-40B4-BE49-F238E27FC236}">
                  <a16:creationId xmlns:a16="http://schemas.microsoft.com/office/drawing/2014/main" id="{C72CC1F2-E46C-47AD-B835-D62FFE57753A}"/>
                </a:ext>
              </a:extLst>
            </p:cNvPr>
            <p:cNvSpPr/>
            <p:nvPr/>
          </p:nvSpPr>
          <p:spPr>
            <a:xfrm>
              <a:off x="7230994" y="3730794"/>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E337C6CC-E95E-4FDD-A2DB-7185384A29F6}"/>
                </a:ext>
              </a:extLst>
            </p:cNvPr>
            <p:cNvSpPr/>
            <p:nvPr/>
          </p:nvSpPr>
          <p:spPr>
            <a:xfrm>
              <a:off x="7093386" y="4216529"/>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4C0CF0BB-8EC8-45CC-84B8-FAB531EAF6A5}"/>
                </a:ext>
              </a:extLst>
            </p:cNvPr>
            <p:cNvSpPr/>
            <p:nvPr/>
          </p:nvSpPr>
          <p:spPr>
            <a:xfrm>
              <a:off x="7254256" y="4734061"/>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1C3A905-F30B-4D1D-9C7A-C86E889ED1EF}"/>
                </a:ext>
              </a:extLst>
            </p:cNvPr>
            <p:cNvSpPr/>
            <p:nvPr/>
          </p:nvSpPr>
          <p:spPr>
            <a:xfrm>
              <a:off x="7207250" y="3343283"/>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459B3A72-97C1-43A9-A2E1-052F42A4E617}"/>
                </a:ext>
              </a:extLst>
            </p:cNvPr>
            <p:cNvSpPr/>
            <p:nvPr/>
          </p:nvSpPr>
          <p:spPr>
            <a:xfrm>
              <a:off x="6996144" y="3912903"/>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1D6EAD17-091C-43A6-BDE7-7D48DF62A0C5}"/>
                </a:ext>
              </a:extLst>
            </p:cNvPr>
            <p:cNvSpPr/>
            <p:nvPr/>
          </p:nvSpPr>
          <p:spPr>
            <a:xfrm>
              <a:off x="7585540" y="3214067"/>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1C2F4A7E-8C6A-4646-986E-9A0BA6F174EA}"/>
                </a:ext>
              </a:extLst>
            </p:cNvPr>
            <p:cNvSpPr/>
            <p:nvPr/>
          </p:nvSpPr>
          <p:spPr>
            <a:xfrm>
              <a:off x="7116040" y="5468702"/>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8F5BA9A-F828-4A56-ABEB-8EB50B9C7B9E}"/>
                </a:ext>
              </a:extLst>
            </p:cNvPr>
            <p:cNvSpPr/>
            <p:nvPr/>
          </p:nvSpPr>
          <p:spPr>
            <a:xfrm>
              <a:off x="6818552" y="4575688"/>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75660D7C-5276-4D5A-BDD6-37C16595D8E4}"/>
                </a:ext>
              </a:extLst>
            </p:cNvPr>
            <p:cNvSpPr/>
            <p:nvPr/>
          </p:nvSpPr>
          <p:spPr>
            <a:xfrm>
              <a:off x="6777258" y="5060506"/>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ight Brace 114">
            <a:extLst>
              <a:ext uri="{FF2B5EF4-FFF2-40B4-BE49-F238E27FC236}">
                <a16:creationId xmlns:a16="http://schemas.microsoft.com/office/drawing/2014/main" id="{E6E19287-5318-4880-B0AA-9780B36734C9}"/>
              </a:ext>
            </a:extLst>
          </p:cNvPr>
          <p:cNvSpPr/>
          <p:nvPr/>
        </p:nvSpPr>
        <p:spPr>
          <a:xfrm rot="5400000">
            <a:off x="2030980" y="3064880"/>
            <a:ext cx="356322" cy="1881413"/>
          </a:xfrm>
          <a:prstGeom prst="rightBrace">
            <a:avLst>
              <a:gd name="adj1" fmla="val 8333"/>
              <a:gd name="adj2" fmla="val 70251"/>
            </a:avLst>
          </a:prstGeom>
          <a:ln w="38100">
            <a:solidFill>
              <a:srgbClr val="7030A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1A8872EF-6C53-472D-9D73-CF68FADF6DB2}"/>
                  </a:ext>
                </a:extLst>
              </p:cNvPr>
              <p:cNvSpPr txBox="1"/>
              <p:nvPr/>
            </p:nvSpPr>
            <p:spPr>
              <a:xfrm>
                <a:off x="1179999" y="4316264"/>
                <a:ext cx="1232599" cy="738664"/>
              </a:xfrm>
              <a:prstGeom prst="rect">
                <a:avLst/>
              </a:prstGeom>
              <a:noFill/>
            </p:spPr>
            <p:txBody>
              <a:bodyPr wrap="square">
                <a:spAutoFit/>
              </a:bodyPr>
              <a:lstStyle/>
              <a:p>
                <a:pPr algn="ctr"/>
                <a:r>
                  <a:rPr lang="en-US" dirty="0">
                    <a:solidFill>
                      <a:srgbClr val="7030A0"/>
                    </a:solidFill>
                    <a:latin typeface="Avenir Next LT Pro" panose="020B0504020202020204" pitchFamily="34" charset="0"/>
                  </a:rPr>
                  <a:t>Margin</a:t>
                </a:r>
                <a:endParaRPr lang="en-US" sz="2400" dirty="0">
                  <a:solidFill>
                    <a:srgbClr val="7030A0"/>
                  </a:solidFill>
                  <a:latin typeface="Avenir Next LT Pro" panose="020B0504020202020204" pitchFamily="34" charset="0"/>
                </a:endParaRPr>
              </a:p>
              <a:p>
                <a:pPr algn="ctr"/>
                <a14:m>
                  <m:oMathPara xmlns:m="http://schemas.openxmlformats.org/officeDocument/2006/math">
                    <m:oMathParaPr>
                      <m:jc m:val="centerGroup"/>
                    </m:oMathParaPr>
                    <m:oMath xmlns:m="http://schemas.openxmlformats.org/officeDocument/2006/math">
                      <m:r>
                        <a:rPr lang="en-US" sz="2400" b="0" i="1" smtClean="0">
                          <a:solidFill>
                            <a:srgbClr val="7030A0"/>
                          </a:solidFill>
                          <a:latin typeface="Cambria Math" panose="02040503050406030204" pitchFamily="18" charset="0"/>
                        </a:rPr>
                        <m:t>𝜆</m:t>
                      </m:r>
                    </m:oMath>
                  </m:oMathPara>
                </a14:m>
                <a:endParaRPr lang="en-US" dirty="0">
                  <a:latin typeface="Avenir Next LT Pro" panose="020B0504020202020204" pitchFamily="34" charset="0"/>
                </a:endParaRPr>
              </a:p>
            </p:txBody>
          </p:sp>
        </mc:Choice>
        <mc:Fallback xmlns="">
          <p:sp>
            <p:nvSpPr>
              <p:cNvPr id="116" name="TextBox 115">
                <a:extLst>
                  <a:ext uri="{FF2B5EF4-FFF2-40B4-BE49-F238E27FC236}">
                    <a16:creationId xmlns:a16="http://schemas.microsoft.com/office/drawing/2014/main" id="{1A8872EF-6C53-472D-9D73-CF68FADF6DB2}"/>
                  </a:ext>
                </a:extLst>
              </p:cNvPr>
              <p:cNvSpPr txBox="1">
                <a:spLocks noRot="1" noChangeAspect="1" noMove="1" noResize="1" noEditPoints="1" noAdjustHandles="1" noChangeArrowheads="1" noChangeShapeType="1" noTextEdit="1"/>
              </p:cNvSpPr>
              <p:nvPr/>
            </p:nvSpPr>
            <p:spPr>
              <a:xfrm>
                <a:off x="1179999" y="4316264"/>
                <a:ext cx="1232599" cy="738664"/>
              </a:xfrm>
              <a:prstGeom prst="rect">
                <a:avLst/>
              </a:prstGeom>
              <a:blipFill>
                <a:blip r:embed="rId4"/>
                <a:stretch>
                  <a:fillRect t="-3306"/>
                </a:stretch>
              </a:blipFill>
            </p:spPr>
            <p:txBody>
              <a:bodyPr/>
              <a:lstStyle/>
              <a:p>
                <a:r>
                  <a:rPr lang="en-US">
                    <a:noFill/>
                  </a:rPr>
                  <a:t> </a:t>
                </a:r>
              </a:p>
            </p:txBody>
          </p:sp>
        </mc:Fallback>
      </mc:AlternateContent>
      <p:sp>
        <p:nvSpPr>
          <p:cNvPr id="117" name="TextBox 116">
            <a:extLst>
              <a:ext uri="{FF2B5EF4-FFF2-40B4-BE49-F238E27FC236}">
                <a16:creationId xmlns:a16="http://schemas.microsoft.com/office/drawing/2014/main" id="{17AE09E9-7023-4EAD-B467-81843FC7D3C5}"/>
              </a:ext>
            </a:extLst>
          </p:cNvPr>
          <p:cNvSpPr txBox="1"/>
          <p:nvPr/>
        </p:nvSpPr>
        <p:spPr>
          <a:xfrm>
            <a:off x="4649891" y="528166"/>
            <a:ext cx="6610048" cy="461665"/>
          </a:xfrm>
          <a:prstGeom prst="rect">
            <a:avLst/>
          </a:prstGeom>
          <a:noFill/>
        </p:spPr>
        <p:txBody>
          <a:bodyPr wrap="square">
            <a:spAutoFit/>
          </a:bodyPr>
          <a:lstStyle/>
          <a:p>
            <a:pPr marL="0" lvl="2"/>
            <a:r>
              <a:rPr lang="en-US" sz="2400" b="1" dirty="0">
                <a:latin typeface="Avenir Next LT Pro" panose="020B0504020202020204" pitchFamily="34" charset="0"/>
              </a:rPr>
              <a:t>Our goal for today:</a:t>
            </a:r>
            <a:endParaRPr lang="en-US" sz="2400" dirty="0">
              <a:latin typeface="Avenir Next LT Pro" panose="020B0504020202020204" pitchFamily="34" charset="0"/>
            </a:endParaRPr>
          </a:p>
        </p:txBody>
      </p:sp>
      <p:sp>
        <p:nvSpPr>
          <p:cNvPr id="118" name="TextBox 117">
            <a:extLst>
              <a:ext uri="{FF2B5EF4-FFF2-40B4-BE49-F238E27FC236}">
                <a16:creationId xmlns:a16="http://schemas.microsoft.com/office/drawing/2014/main" id="{E36808E9-4147-4EE7-B3A3-F7EBACCCF1EC}"/>
              </a:ext>
            </a:extLst>
          </p:cNvPr>
          <p:cNvSpPr txBox="1"/>
          <p:nvPr/>
        </p:nvSpPr>
        <p:spPr>
          <a:xfrm>
            <a:off x="4649891" y="989831"/>
            <a:ext cx="7104330" cy="1569660"/>
          </a:xfrm>
          <a:prstGeom prst="rect">
            <a:avLst/>
          </a:prstGeom>
          <a:noFill/>
        </p:spPr>
        <p:txBody>
          <a:bodyPr wrap="square">
            <a:spAutoFit/>
          </a:bodyPr>
          <a:lstStyle/>
          <a:p>
            <a:pPr marL="0" lvl="2"/>
            <a:r>
              <a:rPr lang="en-US" sz="2400" dirty="0">
                <a:latin typeface="Avenir Next LT Pro" panose="020B0504020202020204" pitchFamily="34" charset="0"/>
              </a:rPr>
              <a:t>We want to find a classifier that separates the classes while maximizing the margin between positive and negative examples.</a:t>
            </a:r>
            <a:r>
              <a:rPr lang="en-US" sz="2400" i="1" dirty="0">
                <a:latin typeface="Avenir Next LT Pro" panose="020B0504020202020204" pitchFamily="34" charset="0"/>
              </a:rPr>
              <a:t> For now, we’ll assume linear separability and fix that later.</a:t>
            </a:r>
            <a:endParaRPr lang="en-US" sz="2400" dirty="0">
              <a:latin typeface="Avenir Next LT Pro" panose="020B0504020202020204" pitchFamily="34" charset="0"/>
            </a:endParaRPr>
          </a:p>
        </p:txBody>
      </p:sp>
      <p:sp>
        <p:nvSpPr>
          <p:cNvPr id="119" name="TextBox 118">
            <a:extLst>
              <a:ext uri="{FF2B5EF4-FFF2-40B4-BE49-F238E27FC236}">
                <a16:creationId xmlns:a16="http://schemas.microsoft.com/office/drawing/2014/main" id="{0DAE3DCD-E1AD-471D-A1CE-85825124706B}"/>
              </a:ext>
            </a:extLst>
          </p:cNvPr>
          <p:cNvSpPr txBox="1"/>
          <p:nvPr/>
        </p:nvSpPr>
        <p:spPr>
          <a:xfrm>
            <a:off x="4649891" y="2943038"/>
            <a:ext cx="7104326" cy="3046411"/>
          </a:xfrm>
          <a:prstGeom prst="rect">
            <a:avLst/>
          </a:prstGeom>
          <a:noFill/>
        </p:spPr>
        <p:txBody>
          <a:bodyPr wrap="square">
            <a:spAutoFit/>
          </a:bodyPr>
          <a:lstStyle/>
          <a:p>
            <a:pPr marL="0" lvl="2">
              <a:lnSpc>
                <a:spcPct val="150000"/>
              </a:lnSpc>
            </a:pPr>
            <a:r>
              <a:rPr lang="en-US" sz="2400" b="1" dirty="0">
                <a:latin typeface="Avenir Next LT Pro" panose="020B0504020202020204" pitchFamily="34" charset="0"/>
              </a:rPr>
              <a:t>Our plan of attack:</a:t>
            </a:r>
          </a:p>
          <a:p>
            <a:pPr marL="457200" lvl="2" indent="-457200">
              <a:buFont typeface="+mj-lt"/>
              <a:buAutoNum type="arabicPeriod"/>
            </a:pPr>
            <a:r>
              <a:rPr lang="en-US" sz="2400" dirty="0">
                <a:latin typeface="Avenir Next LT Pro" panose="020B0504020202020204" pitchFamily="34" charset="0"/>
              </a:rPr>
              <a:t>Set up some convenient notation </a:t>
            </a:r>
          </a:p>
          <a:p>
            <a:pPr marL="457200" lvl="2" indent="-457200">
              <a:lnSpc>
                <a:spcPct val="150000"/>
              </a:lnSpc>
              <a:buFont typeface="+mj-lt"/>
              <a:buAutoNum type="arabicPeriod"/>
            </a:pPr>
            <a:r>
              <a:rPr lang="en-US" sz="2400" dirty="0">
                <a:latin typeface="Avenir Next LT Pro" panose="020B0504020202020204" pitchFamily="34" charset="0"/>
              </a:rPr>
              <a:t>Derive an expression for our intuition</a:t>
            </a:r>
          </a:p>
          <a:p>
            <a:pPr marL="457200" lvl="2" indent="-457200">
              <a:lnSpc>
                <a:spcPct val="150000"/>
              </a:lnSpc>
              <a:buFont typeface="+mj-lt"/>
              <a:buAutoNum type="arabicPeriod"/>
            </a:pPr>
            <a:r>
              <a:rPr lang="en-US" sz="2400" dirty="0">
                <a:latin typeface="Avenir Next LT Pro" panose="020B0504020202020204" pitchFamily="34" charset="0"/>
              </a:rPr>
              <a:t>Set up a constrained optimization problem</a:t>
            </a:r>
          </a:p>
          <a:p>
            <a:pPr marL="457200" lvl="2" indent="-457200">
              <a:lnSpc>
                <a:spcPct val="150000"/>
              </a:lnSpc>
              <a:buFont typeface="+mj-lt"/>
              <a:buAutoNum type="arabicPeriod"/>
            </a:pPr>
            <a:r>
              <a:rPr lang="en-US" sz="2400" dirty="0">
                <a:latin typeface="Avenir Next LT Pro" panose="020B0504020202020204" pitchFamily="34" charset="0"/>
              </a:rPr>
              <a:t>Solve it to arrive at a Support Vector Machine</a:t>
            </a:r>
          </a:p>
          <a:p>
            <a:pPr marL="0" lvl="2">
              <a:lnSpc>
                <a:spcPct val="150000"/>
              </a:lnSpc>
            </a:pPr>
            <a:r>
              <a:rPr lang="en-US" dirty="0">
                <a:latin typeface="Avenir Next LT Pro" panose="020B0504020202020204" pitchFamily="34" charset="0"/>
              </a:rPr>
              <a:t>         (some new math tools to analyze this– Lagrange multipliers)</a:t>
            </a:r>
            <a:endParaRPr lang="en-US" sz="2400" dirty="0">
              <a:latin typeface="Avenir Next LT Pro" panose="020B0504020202020204" pitchFamily="34" charset="0"/>
            </a:endParaRPr>
          </a:p>
        </p:txBody>
      </p:sp>
    </p:spTree>
    <p:extLst>
      <p:ext uri="{BB962C8B-B14F-4D97-AF65-F5344CB8AC3E}">
        <p14:creationId xmlns:p14="http://schemas.microsoft.com/office/powerpoint/2010/main" val="1769461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2AE3F-7914-AC4D-B0FE-EE30FA9B2101}"/>
              </a:ext>
            </a:extLst>
          </p:cNvPr>
          <p:cNvSpPr>
            <a:spLocks noGrp="1"/>
          </p:cNvSpPr>
          <p:nvPr>
            <p:ph type="title"/>
          </p:nvPr>
        </p:nvSpPr>
        <p:spPr/>
        <p:txBody>
          <a:bodyPr/>
          <a:lstStyle/>
          <a:p>
            <a:r>
              <a:rPr lang="en-US" dirty="0"/>
              <a:t>Administrative: Midterm Next Monday</a:t>
            </a:r>
          </a:p>
        </p:txBody>
      </p:sp>
      <p:sp>
        <p:nvSpPr>
          <p:cNvPr id="3" name="Slide Number Placeholder 2">
            <a:extLst>
              <a:ext uri="{FF2B5EF4-FFF2-40B4-BE49-F238E27FC236}">
                <a16:creationId xmlns:a16="http://schemas.microsoft.com/office/drawing/2014/main" id="{E88BE79D-575B-4D45-91EE-CC8E07FAB003}"/>
              </a:ext>
            </a:extLst>
          </p:cNvPr>
          <p:cNvSpPr>
            <a:spLocks noGrp="1"/>
          </p:cNvSpPr>
          <p:nvPr>
            <p:ph type="sldNum" sz="quarter" idx="4"/>
          </p:nvPr>
        </p:nvSpPr>
        <p:spPr/>
        <p:txBody>
          <a:bodyPr/>
          <a:lstStyle/>
          <a:p>
            <a:fld id="{02C8B7B2-9496-47E5-990F-169BD0B1DE6A}" type="slidenum">
              <a:rPr lang="en-US" smtClean="0"/>
              <a:t>2</a:t>
            </a:fld>
            <a:endParaRPr lang="en-US"/>
          </a:p>
        </p:txBody>
      </p:sp>
      <p:sp>
        <p:nvSpPr>
          <p:cNvPr id="4" name="TextBox 3">
            <a:extLst>
              <a:ext uri="{FF2B5EF4-FFF2-40B4-BE49-F238E27FC236}">
                <a16:creationId xmlns:a16="http://schemas.microsoft.com/office/drawing/2014/main" id="{358DBDF0-BA65-EE45-A9A4-35102BDA34E3}"/>
              </a:ext>
            </a:extLst>
          </p:cNvPr>
          <p:cNvSpPr txBox="1"/>
          <p:nvPr/>
        </p:nvSpPr>
        <p:spPr>
          <a:xfrm>
            <a:off x="275314" y="806565"/>
            <a:ext cx="5215426" cy="5262979"/>
          </a:xfrm>
          <a:prstGeom prst="rect">
            <a:avLst/>
          </a:prstGeom>
          <a:noFill/>
        </p:spPr>
        <p:txBody>
          <a:bodyPr wrap="square">
            <a:spAutoFit/>
          </a:bodyPr>
          <a:lstStyle/>
          <a:p>
            <a:pPr marL="342900" lvl="2" indent="-342900">
              <a:buFont typeface="Arial" panose="020B0604020202020204" pitchFamily="34" charset="0"/>
              <a:buChar char="•"/>
            </a:pPr>
            <a:r>
              <a:rPr lang="en-US" sz="2400" dirty="0">
                <a:latin typeface="Avenir Next LT Pro" panose="020B0504020202020204" pitchFamily="34" charset="0"/>
              </a:rPr>
              <a:t>Mix of multiple-choice / true-false / and written response. </a:t>
            </a:r>
          </a:p>
          <a:p>
            <a:pPr marL="800100" lvl="3" indent="-342900">
              <a:buFont typeface="Arial" panose="020B0604020202020204" pitchFamily="34" charset="0"/>
              <a:buChar char="•"/>
            </a:pPr>
            <a:endParaRPr lang="en-US" sz="2400" dirty="0">
              <a:latin typeface="Avenir Next LT Pro" panose="020B0504020202020204" pitchFamily="34" charset="0"/>
            </a:endParaRPr>
          </a:p>
          <a:p>
            <a:pPr marL="800100" lvl="3" indent="-342900">
              <a:buFont typeface="Arial" panose="020B0604020202020204" pitchFamily="34" charset="0"/>
              <a:buChar char="•"/>
            </a:pPr>
            <a:r>
              <a:rPr lang="en-US" sz="2400" dirty="0">
                <a:latin typeface="Avenir Next LT Pro" panose="020B0504020202020204" pitchFamily="34" charset="0"/>
              </a:rPr>
              <a:t>Concept quizzes are good examples of some of the basic concept questions</a:t>
            </a:r>
          </a:p>
          <a:p>
            <a:pPr marL="800100" lvl="3" indent="-342900">
              <a:buFont typeface="Arial" panose="020B0604020202020204" pitchFamily="34" charset="0"/>
              <a:buChar char="•"/>
            </a:pPr>
            <a:endParaRPr lang="en-US" sz="2400" dirty="0">
              <a:latin typeface="Avenir Next LT Pro" panose="020B0504020202020204" pitchFamily="34" charset="0"/>
            </a:endParaRPr>
          </a:p>
          <a:p>
            <a:pPr marL="800100" lvl="3" indent="-342900">
              <a:buFont typeface="Arial" panose="020B0604020202020204" pitchFamily="34" charset="0"/>
              <a:buChar char="•"/>
            </a:pPr>
            <a:r>
              <a:rPr lang="en-US" sz="2400" dirty="0">
                <a:latin typeface="Avenir Next LT Pro" panose="020B0504020202020204" pitchFamily="34" charset="0"/>
              </a:rPr>
              <a:t>Written response will sometimes include computation. Mostly deal with the operation of algorithms we’ve covered:</a:t>
            </a:r>
          </a:p>
          <a:p>
            <a:pPr marL="1257300" lvl="4" indent="-342900">
              <a:buFont typeface="Arial" panose="020B0604020202020204" pitchFamily="34" charset="0"/>
              <a:buChar char="•"/>
            </a:pPr>
            <a:r>
              <a:rPr lang="en-US" sz="2400" dirty="0">
                <a:latin typeface="Avenir Next LT Pro" panose="020B0504020202020204" pitchFamily="34" charset="0"/>
              </a:rPr>
              <a:t>kNN, logistic regression, naïve </a:t>
            </a:r>
            <a:r>
              <a:rPr lang="en-US" sz="2400" dirty="0" err="1">
                <a:latin typeface="Avenir Next LT Pro" panose="020B0504020202020204" pitchFamily="34" charset="0"/>
              </a:rPr>
              <a:t>bayes</a:t>
            </a:r>
            <a:r>
              <a:rPr lang="en-US" sz="2400" dirty="0">
                <a:latin typeface="Avenir Next LT Pro" panose="020B0504020202020204" pitchFamily="34" charset="0"/>
              </a:rPr>
              <a:t>, SVM</a:t>
            </a:r>
          </a:p>
        </p:txBody>
      </p:sp>
      <p:pic>
        <p:nvPicPr>
          <p:cNvPr id="5" name="Picture 4">
            <a:extLst>
              <a:ext uri="{FF2B5EF4-FFF2-40B4-BE49-F238E27FC236}">
                <a16:creationId xmlns:a16="http://schemas.microsoft.com/office/drawing/2014/main" id="{1EFF5A9B-F1AF-894F-BDA6-3927E91E193F}"/>
              </a:ext>
            </a:extLst>
          </p:cNvPr>
          <p:cNvPicPr>
            <a:picLocks noChangeAspect="1"/>
          </p:cNvPicPr>
          <p:nvPr/>
        </p:nvPicPr>
        <p:blipFill>
          <a:blip r:embed="rId3"/>
          <a:stretch>
            <a:fillRect/>
          </a:stretch>
        </p:blipFill>
        <p:spPr>
          <a:xfrm>
            <a:off x="5490740" y="488950"/>
            <a:ext cx="5562600" cy="5880100"/>
          </a:xfrm>
          <a:prstGeom prst="rect">
            <a:avLst/>
          </a:prstGeom>
        </p:spPr>
      </p:pic>
    </p:spTree>
    <p:extLst>
      <p:ext uri="{BB962C8B-B14F-4D97-AF65-F5344CB8AC3E}">
        <p14:creationId xmlns:p14="http://schemas.microsoft.com/office/powerpoint/2010/main" val="3624926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75DA-CCC9-4425-BE5C-11E99EF49C5B}"/>
              </a:ext>
            </a:extLst>
          </p:cNvPr>
          <p:cNvSpPr>
            <a:spLocks noGrp="1"/>
          </p:cNvSpPr>
          <p:nvPr>
            <p:ph type="title"/>
          </p:nvPr>
        </p:nvSpPr>
        <p:spPr/>
        <p:txBody>
          <a:bodyPr/>
          <a:lstStyle/>
          <a:p>
            <a:r>
              <a:rPr lang="en-US" b="1" dirty="0"/>
              <a:t>Step 1) </a:t>
            </a:r>
            <a:r>
              <a:rPr lang="en-US" dirty="0"/>
              <a:t>Establish Some Convenient Notation</a:t>
            </a:r>
          </a:p>
        </p:txBody>
      </p:sp>
      <p:sp>
        <p:nvSpPr>
          <p:cNvPr id="3" name="Slide Number Placeholder 2">
            <a:extLst>
              <a:ext uri="{FF2B5EF4-FFF2-40B4-BE49-F238E27FC236}">
                <a16:creationId xmlns:a16="http://schemas.microsoft.com/office/drawing/2014/main" id="{A993B50E-F426-496C-A8AC-7C966C966625}"/>
              </a:ext>
            </a:extLst>
          </p:cNvPr>
          <p:cNvSpPr>
            <a:spLocks noGrp="1"/>
          </p:cNvSpPr>
          <p:nvPr>
            <p:ph type="sldNum" sz="quarter" idx="4"/>
          </p:nvPr>
        </p:nvSpPr>
        <p:spPr/>
        <p:txBody>
          <a:bodyPr/>
          <a:lstStyle/>
          <a:p>
            <a:fld id="{02C8B7B2-9496-47E5-990F-169BD0B1DE6A}" type="slidenum">
              <a:rPr lang="en-US" smtClean="0"/>
              <a:t>20</a:t>
            </a:fld>
            <a:endParaRPr lang="en-US"/>
          </a:p>
        </p:txBody>
      </p:sp>
      <p:sp>
        <p:nvSpPr>
          <p:cNvPr id="117" name="TextBox 116">
            <a:extLst>
              <a:ext uri="{FF2B5EF4-FFF2-40B4-BE49-F238E27FC236}">
                <a16:creationId xmlns:a16="http://schemas.microsoft.com/office/drawing/2014/main" id="{17AE09E9-7023-4EAD-B467-81843FC7D3C5}"/>
              </a:ext>
            </a:extLst>
          </p:cNvPr>
          <p:cNvSpPr txBox="1"/>
          <p:nvPr/>
        </p:nvSpPr>
        <p:spPr>
          <a:xfrm>
            <a:off x="4248691" y="528166"/>
            <a:ext cx="6610048" cy="461665"/>
          </a:xfrm>
          <a:prstGeom prst="rect">
            <a:avLst/>
          </a:prstGeom>
          <a:noFill/>
        </p:spPr>
        <p:txBody>
          <a:bodyPr wrap="square">
            <a:spAutoFit/>
          </a:bodyPr>
          <a:lstStyle/>
          <a:p>
            <a:pPr marL="0" lvl="2"/>
            <a:r>
              <a:rPr lang="en-US" sz="2400" b="1" dirty="0">
                <a:latin typeface="Avenir Next LT Pro" panose="020B0504020202020204" pitchFamily="34" charset="0"/>
              </a:rPr>
              <a:t>Problem Setup and Decision Rule</a:t>
            </a:r>
            <a:endParaRPr lang="en-US" sz="2400" dirty="0">
              <a:latin typeface="Avenir Next LT Pro" panose="020B0504020202020204" pitchFamily="34" charset="0"/>
            </a:endParaRPr>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E36808E9-4147-4EE7-B3A3-F7EBACCCF1EC}"/>
                  </a:ext>
                </a:extLst>
              </p:cNvPr>
              <p:cNvSpPr txBox="1"/>
              <p:nvPr/>
            </p:nvSpPr>
            <p:spPr>
              <a:xfrm>
                <a:off x="4248690" y="1101544"/>
                <a:ext cx="7505527" cy="4893647"/>
              </a:xfrm>
              <a:prstGeom prst="rect">
                <a:avLst/>
              </a:prstGeom>
              <a:noFill/>
            </p:spPr>
            <p:txBody>
              <a:bodyPr wrap="square">
                <a:spAutoFit/>
              </a:bodyPr>
              <a:lstStyle/>
              <a:p>
                <a:pPr marL="0" lvl="2"/>
                <a:r>
                  <a:rPr lang="en-US" sz="2400" dirty="0">
                    <a:latin typeface="Avenir Next LT Pro" panose="020B0504020202020204" pitchFamily="34" charset="0"/>
                  </a:rPr>
                  <a:t>Consider a binary classification setting where we represent the classes as </a:t>
                </a:r>
                <a14:m>
                  <m:oMath xmlns:m="http://schemas.openxmlformats.org/officeDocument/2006/math">
                    <m:r>
                      <a:rPr lang="en-US" sz="2400" b="0" i="1" dirty="0" smtClean="0">
                        <a:latin typeface="Cambria Math" panose="02040503050406030204" pitchFamily="18" charset="0"/>
                      </a:rPr>
                      <m:t>𝑦</m:t>
                    </m:r>
                    <m:r>
                      <a:rPr lang="en-US" sz="2400" b="0" i="1" dirty="0" smtClean="0">
                        <a:latin typeface="Cambria Math" panose="02040503050406030204" pitchFamily="18" charset="0"/>
                      </a:rPr>
                      <m:t>∈{−1,1}</m:t>
                    </m:r>
                  </m:oMath>
                </a14:m>
                <a:endParaRPr lang="en-US" sz="2400" dirty="0">
                  <a:latin typeface="Avenir Next LT Pro" panose="020B0504020202020204" pitchFamily="34" charset="0"/>
                </a:endParaRPr>
              </a:p>
              <a:p>
                <a:pPr marL="0" lvl="2"/>
                <a:endParaRPr lang="en-US" sz="2400" dirty="0">
                  <a:latin typeface="Avenir Next LT Pro" panose="020B0504020202020204" pitchFamily="34" charset="0"/>
                </a:endParaRPr>
              </a:p>
              <a:p>
                <a:pPr marL="0" lvl="2"/>
                <a:r>
                  <a:rPr lang="en-US" sz="2400" dirty="0">
                    <a:latin typeface="Avenir Next LT Pro" panose="020B0504020202020204" pitchFamily="34" charset="0"/>
                  </a:rPr>
                  <a:t>Let our linear decision rule be:</a:t>
                </a:r>
              </a:p>
              <a:p>
                <a:pPr marL="0" lvl="2"/>
                <a:endParaRPr lang="en-US" sz="2400" dirty="0">
                  <a:latin typeface="Avenir Next LT Pro" panose="020B0504020202020204" pitchFamily="34" charset="0"/>
                </a:endParaRPr>
              </a:p>
              <a:p>
                <a:pPr marL="0" lvl="2"/>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1" i="1" smtClean="0">
                              <a:latin typeface="Cambria Math" panose="02040503050406030204" pitchFamily="18" charset="0"/>
                            </a:rPr>
                            <m:t>𝒘</m:t>
                          </m:r>
                        </m:e>
                        <m:sup>
                          <m:r>
                            <a:rPr lang="en-US" sz="2800" b="0" i="1" smtClean="0">
                              <a:latin typeface="Cambria Math" panose="02040503050406030204" pitchFamily="18" charset="0"/>
                            </a:rPr>
                            <m:t>𝑇</m:t>
                          </m:r>
                        </m:sup>
                      </m:sSup>
                      <m:r>
                        <a:rPr lang="en-US" sz="2800" b="1" i="1" smtClean="0">
                          <a:latin typeface="Cambria Math" panose="02040503050406030204" pitchFamily="18" charset="0"/>
                        </a:rPr>
                        <m:t>𝒙</m:t>
                      </m:r>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&gt;0  ⇒   </m:t>
                      </m:r>
                      <m:r>
                        <a:rPr lang="en-US" sz="2800" b="0" i="1" smtClean="0">
                          <a:latin typeface="Cambria Math" panose="02040503050406030204" pitchFamily="18" charset="0"/>
                        </a:rPr>
                        <m:t>𝑝𝑟𝑒𝑑𝑖𝑐𝑡</m:t>
                      </m:r>
                      <m:r>
                        <a:rPr lang="en-US" sz="2800" b="0" i="1" smtClean="0">
                          <a:latin typeface="Cambria Math" panose="02040503050406030204" pitchFamily="18" charset="0"/>
                        </a:rPr>
                        <m:t> 1</m:t>
                      </m:r>
                    </m:oMath>
                  </m:oMathPara>
                </a14:m>
                <a:endParaRPr lang="en-US" sz="2800" b="0" dirty="0">
                  <a:latin typeface="Avenir Next LT Pro" panose="020B0504020202020204" pitchFamily="34" charset="0"/>
                </a:endParaRPr>
              </a:p>
              <a:p>
                <a:pPr marL="0" lvl="2"/>
                <a:endParaRPr lang="en-US" sz="2800" b="0" dirty="0">
                  <a:latin typeface="Avenir Next LT Pro" panose="020B0504020202020204" pitchFamily="34" charset="0"/>
                </a:endParaRPr>
              </a:p>
              <a:p>
                <a:pPr marL="0" lvl="2"/>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1" i="1" smtClean="0">
                              <a:latin typeface="Cambria Math" panose="02040503050406030204" pitchFamily="18" charset="0"/>
                            </a:rPr>
                            <m:t>𝒘</m:t>
                          </m:r>
                        </m:e>
                        <m:sup>
                          <m:r>
                            <a:rPr lang="en-US" sz="2800" b="0" i="1" smtClean="0">
                              <a:latin typeface="Cambria Math" panose="02040503050406030204" pitchFamily="18" charset="0"/>
                            </a:rPr>
                            <m:t>𝑇</m:t>
                          </m:r>
                        </m:sup>
                      </m:sSup>
                      <m:r>
                        <a:rPr lang="en-US" sz="2800" b="1" i="1" smtClean="0">
                          <a:latin typeface="Cambria Math" panose="02040503050406030204" pitchFamily="18" charset="0"/>
                        </a:rPr>
                        <m:t>𝒙</m:t>
                      </m:r>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&lt;0  ⇒  </m:t>
                      </m:r>
                      <m:r>
                        <a:rPr lang="en-US" sz="2800" b="0" i="1" smtClean="0">
                          <a:latin typeface="Cambria Math" panose="02040503050406030204" pitchFamily="18" charset="0"/>
                        </a:rPr>
                        <m:t>𝑝𝑟𝑒𝑑𝑖𝑐𝑡</m:t>
                      </m:r>
                      <m:r>
                        <a:rPr lang="en-US" sz="2800" b="0" i="1" smtClean="0">
                          <a:latin typeface="Cambria Math" panose="02040503050406030204" pitchFamily="18" charset="0"/>
                        </a:rPr>
                        <m:t> −1</m:t>
                      </m:r>
                    </m:oMath>
                  </m:oMathPara>
                </a14:m>
                <a:endParaRPr lang="en-US" sz="2800" dirty="0">
                  <a:latin typeface="Avenir Next LT Pro" panose="020B0504020202020204" pitchFamily="34" charset="0"/>
                </a:endParaRPr>
              </a:p>
              <a:p>
                <a:pPr marL="0" lvl="2"/>
                <a:endParaRPr lang="en-US" sz="2800" dirty="0">
                  <a:latin typeface="Avenir Next LT Pro" panose="020B0504020202020204" pitchFamily="34" charset="0"/>
                </a:endParaRPr>
              </a:p>
              <a:p>
                <a:pPr marL="0" lvl="2"/>
                <a:r>
                  <a:rPr lang="en-US" sz="2400" dirty="0">
                    <a:latin typeface="Avenir Next LT Pro" panose="020B0504020202020204" pitchFamily="34" charset="0"/>
                  </a:rPr>
                  <a:t>Means a correct classification has:</a:t>
                </a:r>
              </a:p>
              <a:p>
                <a:pPr marL="0" lvl="2"/>
                <a:endParaRPr lang="en-US" sz="2800" b="0" i="1" dirty="0">
                  <a:latin typeface="Cambria Math" panose="02040503050406030204" pitchFamily="18" charset="0"/>
                </a:endParaRPr>
              </a:p>
              <a:p>
                <a:pPr marL="0" lvl="2"/>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d>
                        <m:dPr>
                          <m:ctrlPr>
                            <a:rPr lang="en-US" sz="2800" b="0" i="1" smtClean="0">
                              <a:latin typeface="Cambria Math" panose="02040503050406030204" pitchFamily="18" charset="0"/>
                            </a:rPr>
                          </m:ctrlPr>
                        </m:dPr>
                        <m:e>
                          <m:sSup>
                            <m:sSupPr>
                              <m:ctrlPr>
                                <a:rPr lang="en-US" sz="2800" i="1">
                                  <a:latin typeface="Cambria Math" panose="02040503050406030204" pitchFamily="18" charset="0"/>
                                </a:rPr>
                              </m:ctrlPr>
                            </m:sSupPr>
                            <m:e>
                              <m:r>
                                <a:rPr lang="en-US" sz="2800" b="1" i="1">
                                  <a:latin typeface="Cambria Math" panose="02040503050406030204" pitchFamily="18" charset="0"/>
                                </a:rPr>
                                <m:t>𝒘</m:t>
                              </m:r>
                            </m:e>
                            <m:sup>
                              <m:r>
                                <a:rPr lang="en-US" sz="2800" i="1">
                                  <a:latin typeface="Cambria Math" panose="02040503050406030204" pitchFamily="18" charset="0"/>
                                </a:rPr>
                                <m:t>𝑇</m:t>
                              </m:r>
                            </m:sup>
                          </m:sSup>
                          <m:sSub>
                            <m:sSubPr>
                              <m:ctrlPr>
                                <a:rPr lang="en-US" sz="2800" b="1" i="1" smtClean="0">
                                  <a:latin typeface="Cambria Math" panose="02040503050406030204" pitchFamily="18" charset="0"/>
                                </a:rPr>
                              </m:ctrlPr>
                            </m:sSubPr>
                            <m:e>
                              <m:r>
                                <a:rPr lang="en-US" sz="2800" b="1" i="1">
                                  <a:latin typeface="Cambria Math" panose="02040503050406030204" pitchFamily="18" charset="0"/>
                                </a:rPr>
                                <m:t>𝒙</m:t>
                              </m:r>
                            </m:e>
                            <m:sub>
                              <m:r>
                                <a:rPr lang="en-US" sz="2800" b="1" i="1" smtClean="0">
                                  <a:latin typeface="Cambria Math" panose="02040503050406030204" pitchFamily="18" charset="0"/>
                                </a:rPr>
                                <m:t>𝒊</m:t>
                              </m:r>
                            </m:sub>
                          </m:sSub>
                          <m:r>
                            <a:rPr lang="en-US" sz="2800" i="1">
                              <a:latin typeface="Cambria Math" panose="02040503050406030204" pitchFamily="18" charset="0"/>
                            </a:rPr>
                            <m:t>+</m:t>
                          </m:r>
                          <m:r>
                            <a:rPr lang="en-US" sz="2800" i="1">
                              <a:latin typeface="Cambria Math" panose="02040503050406030204" pitchFamily="18" charset="0"/>
                            </a:rPr>
                            <m:t>𝑏</m:t>
                          </m:r>
                        </m:e>
                      </m:d>
                      <m:r>
                        <a:rPr lang="en-US" sz="2800" b="0" i="1" smtClean="0">
                          <a:latin typeface="Cambria Math" panose="02040503050406030204" pitchFamily="18" charset="0"/>
                        </a:rPr>
                        <m:t>&gt;0</m:t>
                      </m:r>
                    </m:oMath>
                  </m:oMathPara>
                </a14:m>
                <a:endParaRPr lang="en-US" sz="2800" dirty="0">
                  <a:latin typeface="Avenir Next LT Pro" panose="020B0504020202020204" pitchFamily="34" charset="0"/>
                </a:endParaRPr>
              </a:p>
            </p:txBody>
          </p:sp>
        </mc:Choice>
        <mc:Fallback xmlns="">
          <p:sp>
            <p:nvSpPr>
              <p:cNvPr id="118" name="TextBox 117">
                <a:extLst>
                  <a:ext uri="{FF2B5EF4-FFF2-40B4-BE49-F238E27FC236}">
                    <a16:creationId xmlns:a16="http://schemas.microsoft.com/office/drawing/2014/main" id="{E36808E9-4147-4EE7-B3A3-F7EBACCCF1EC}"/>
                  </a:ext>
                </a:extLst>
              </p:cNvPr>
              <p:cNvSpPr txBox="1">
                <a:spLocks noRot="1" noChangeAspect="1" noMove="1" noResize="1" noEditPoints="1" noAdjustHandles="1" noChangeArrowheads="1" noChangeShapeType="1" noTextEdit="1"/>
              </p:cNvSpPr>
              <p:nvPr/>
            </p:nvSpPr>
            <p:spPr>
              <a:xfrm>
                <a:off x="4248690" y="1101544"/>
                <a:ext cx="7505527" cy="4893647"/>
              </a:xfrm>
              <a:prstGeom prst="rect">
                <a:avLst/>
              </a:prstGeom>
              <a:blipFill>
                <a:blip r:embed="rId2"/>
                <a:stretch>
                  <a:fillRect l="-1300" t="-873"/>
                </a:stretch>
              </a:blipFill>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03529CB3-F800-45EC-B0BD-CC6BA8EF0DA4}"/>
              </a:ext>
            </a:extLst>
          </p:cNvPr>
          <p:cNvGrpSpPr/>
          <p:nvPr/>
        </p:nvGrpSpPr>
        <p:grpSpPr>
          <a:xfrm rot="900000">
            <a:off x="1423535" y="856021"/>
            <a:ext cx="525444" cy="4783904"/>
            <a:chOff x="5439576" y="715454"/>
            <a:chExt cx="818349" cy="4783904"/>
          </a:xfrm>
        </p:grpSpPr>
        <p:grpSp>
          <p:nvGrpSpPr>
            <p:cNvPr id="46" name="Group 45">
              <a:extLst>
                <a:ext uri="{FF2B5EF4-FFF2-40B4-BE49-F238E27FC236}">
                  <a16:creationId xmlns:a16="http://schemas.microsoft.com/office/drawing/2014/main" id="{297C7195-A398-4636-A2DB-CA6B3C3AD68F}"/>
                </a:ext>
              </a:extLst>
            </p:cNvPr>
            <p:cNvGrpSpPr/>
            <p:nvPr/>
          </p:nvGrpSpPr>
          <p:grpSpPr>
            <a:xfrm>
              <a:off x="5822604" y="715454"/>
              <a:ext cx="435321" cy="4783904"/>
              <a:chOff x="5822604" y="715454"/>
              <a:chExt cx="435321" cy="4783904"/>
            </a:xfrm>
          </p:grpSpPr>
          <p:cxnSp>
            <p:nvCxnSpPr>
              <p:cNvPr id="49" name="Straight Connector 48">
                <a:extLst>
                  <a:ext uri="{FF2B5EF4-FFF2-40B4-BE49-F238E27FC236}">
                    <a16:creationId xmlns:a16="http://schemas.microsoft.com/office/drawing/2014/main" id="{88DCC643-0F6E-46E5-96FD-4977B972B71E}"/>
                  </a:ext>
                </a:extLst>
              </p:cNvPr>
              <p:cNvCxnSpPr/>
              <p:nvPr/>
            </p:nvCxnSpPr>
            <p:spPr>
              <a:xfrm>
                <a:off x="6257925" y="742950"/>
                <a:ext cx="0" cy="4756408"/>
              </a:xfrm>
              <a:prstGeom prst="line">
                <a:avLst/>
              </a:prstGeom>
              <a:ln w="381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D17E6FF-B9E9-4AE9-BAEA-F7F6F0C64683}"/>
                      </a:ext>
                    </a:extLst>
                  </p:cNvPr>
                  <p:cNvSpPr txBox="1"/>
                  <p:nvPr/>
                </p:nvSpPr>
                <p:spPr>
                  <a:xfrm rot="16200000">
                    <a:off x="5300346" y="1237712"/>
                    <a:ext cx="13215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=0</m:t>
                          </m:r>
                        </m:oMath>
                      </m:oMathPara>
                    </a14:m>
                    <a:endParaRPr lang="en-US" dirty="0"/>
                  </a:p>
                </p:txBody>
              </p:sp>
            </mc:Choice>
            <mc:Fallback xmlns="">
              <p:sp>
                <p:nvSpPr>
                  <p:cNvPr id="50" name="TextBox 49">
                    <a:extLst>
                      <a:ext uri="{FF2B5EF4-FFF2-40B4-BE49-F238E27FC236}">
                        <a16:creationId xmlns:a16="http://schemas.microsoft.com/office/drawing/2014/main" id="{0D17E6FF-B9E9-4AE9-BAEA-F7F6F0C64683}"/>
                      </a:ext>
                    </a:extLst>
                  </p:cNvPr>
                  <p:cNvSpPr txBox="1">
                    <a:spLocks noRot="1" noChangeAspect="1" noMove="1" noResize="1" noEditPoints="1" noAdjustHandles="1" noChangeArrowheads="1" noChangeShapeType="1" noTextEdit="1"/>
                  </p:cNvSpPr>
                  <p:nvPr/>
                </p:nvSpPr>
                <p:spPr>
                  <a:xfrm rot="16200000">
                    <a:off x="5300346" y="1237712"/>
                    <a:ext cx="1321516" cy="276999"/>
                  </a:xfrm>
                  <a:prstGeom prst="rect">
                    <a:avLst/>
                  </a:prstGeom>
                  <a:blipFill>
                    <a:blip r:embed="rId3"/>
                    <a:stretch>
                      <a:fillRect t="-3670" r="-24706" b="-3670"/>
                    </a:stretch>
                  </a:blipFill>
                </p:spPr>
                <p:txBody>
                  <a:bodyPr/>
                  <a:lstStyle/>
                  <a:p>
                    <a:r>
                      <a:rPr lang="en-US">
                        <a:noFill/>
                      </a:rPr>
                      <a:t> </a:t>
                    </a:r>
                  </a:p>
                </p:txBody>
              </p:sp>
            </mc:Fallback>
          </mc:AlternateContent>
        </p:grpSp>
        <p:cxnSp>
          <p:nvCxnSpPr>
            <p:cNvPr id="47" name="Straight Arrow Connector 46">
              <a:extLst>
                <a:ext uri="{FF2B5EF4-FFF2-40B4-BE49-F238E27FC236}">
                  <a16:creationId xmlns:a16="http://schemas.microsoft.com/office/drawing/2014/main" id="{2D380DE9-4434-4A2D-B28C-F256EE11F1F5}"/>
                </a:ext>
              </a:extLst>
            </p:cNvPr>
            <p:cNvCxnSpPr/>
            <p:nvPr/>
          </p:nvCxnSpPr>
          <p:spPr>
            <a:xfrm flipH="1">
              <a:off x="5439576" y="3237947"/>
              <a:ext cx="79057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1279482-9125-4CB9-9C72-5A45DFD0B658}"/>
                    </a:ext>
                  </a:extLst>
                </p:cNvPr>
                <p:cNvSpPr txBox="1"/>
                <p:nvPr/>
              </p:nvSpPr>
              <p:spPr>
                <a:xfrm>
                  <a:off x="5626095" y="2932573"/>
                  <a:ext cx="4936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𝒘</m:t>
                        </m:r>
                      </m:oMath>
                    </m:oMathPara>
                  </a14:m>
                  <a:endParaRPr lang="en-US" dirty="0"/>
                </a:p>
              </p:txBody>
            </p:sp>
          </mc:Choice>
          <mc:Fallback xmlns="">
            <p:sp>
              <p:nvSpPr>
                <p:cNvPr id="48" name="TextBox 47">
                  <a:extLst>
                    <a:ext uri="{FF2B5EF4-FFF2-40B4-BE49-F238E27FC236}">
                      <a16:creationId xmlns:a16="http://schemas.microsoft.com/office/drawing/2014/main" id="{11279482-9125-4CB9-9C72-5A45DFD0B658}"/>
                    </a:ext>
                  </a:extLst>
                </p:cNvPr>
                <p:cNvSpPr txBox="1">
                  <a:spLocks noRot="1" noChangeAspect="1" noMove="1" noResize="1" noEditPoints="1" noAdjustHandles="1" noChangeArrowheads="1" noChangeShapeType="1" noTextEdit="1"/>
                </p:cNvSpPr>
                <p:nvPr/>
              </p:nvSpPr>
              <p:spPr>
                <a:xfrm>
                  <a:off x="5626095" y="2932573"/>
                  <a:ext cx="493628" cy="369332"/>
                </a:xfrm>
                <a:prstGeom prst="rect">
                  <a:avLst/>
                </a:prstGeom>
                <a:blipFill>
                  <a:blip r:embed="rId4"/>
                  <a:stretch>
                    <a:fillRect/>
                  </a:stretch>
                </a:blipFill>
              </p:spPr>
              <p:txBody>
                <a:bodyPr/>
                <a:lstStyle/>
                <a:p>
                  <a:r>
                    <a:rPr lang="en-US">
                      <a:noFill/>
                    </a:rPr>
                    <a:t> </a:t>
                  </a:r>
                </a:p>
              </p:txBody>
            </p:sp>
          </mc:Fallback>
        </mc:AlternateContent>
      </p:grpSp>
      <p:grpSp>
        <p:nvGrpSpPr>
          <p:cNvPr id="75" name="Group 74">
            <a:extLst>
              <a:ext uri="{FF2B5EF4-FFF2-40B4-BE49-F238E27FC236}">
                <a16:creationId xmlns:a16="http://schemas.microsoft.com/office/drawing/2014/main" id="{5D4839EA-5FCC-4418-BB14-EB8D8638887F}"/>
              </a:ext>
            </a:extLst>
          </p:cNvPr>
          <p:cNvGrpSpPr/>
          <p:nvPr/>
        </p:nvGrpSpPr>
        <p:grpSpPr>
          <a:xfrm rot="20700000">
            <a:off x="1924128" y="2090694"/>
            <a:ext cx="1456483" cy="2527081"/>
            <a:chOff x="6545276" y="3155685"/>
            <a:chExt cx="875276" cy="1518654"/>
          </a:xfrm>
          <a:solidFill>
            <a:srgbClr val="FF0000">
              <a:alpha val="25098"/>
            </a:srgbClr>
          </a:solidFill>
        </p:grpSpPr>
        <p:sp>
          <p:nvSpPr>
            <p:cNvPr id="76" name="Oval 75">
              <a:extLst>
                <a:ext uri="{FF2B5EF4-FFF2-40B4-BE49-F238E27FC236}">
                  <a16:creationId xmlns:a16="http://schemas.microsoft.com/office/drawing/2014/main" id="{B4B0E57C-5BB4-485E-A790-5F52C7B204BD}"/>
                </a:ext>
              </a:extLst>
            </p:cNvPr>
            <p:cNvSpPr/>
            <p:nvPr/>
          </p:nvSpPr>
          <p:spPr>
            <a:xfrm>
              <a:off x="7167473" y="388313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88702896-8B62-4695-A553-5ECA47D584AA}"/>
                </a:ext>
              </a:extLst>
            </p:cNvPr>
            <p:cNvSpPr/>
            <p:nvPr/>
          </p:nvSpPr>
          <p:spPr>
            <a:xfrm>
              <a:off x="7000874" y="4076700"/>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21F76C0-7C5C-4528-93DA-FC4A8270E789}"/>
                </a:ext>
              </a:extLst>
            </p:cNvPr>
            <p:cNvSpPr/>
            <p:nvPr/>
          </p:nvSpPr>
          <p:spPr>
            <a:xfrm>
              <a:off x="6545276" y="4493364"/>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F7674E3-F138-469D-BE24-691F703C74DB}"/>
                </a:ext>
              </a:extLst>
            </p:cNvPr>
            <p:cNvSpPr/>
            <p:nvPr/>
          </p:nvSpPr>
          <p:spPr>
            <a:xfrm>
              <a:off x="6978396" y="3591733"/>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3D3C77E0-4ED2-4E7F-ACDF-E4436492A510}"/>
                </a:ext>
              </a:extLst>
            </p:cNvPr>
            <p:cNvSpPr/>
            <p:nvPr/>
          </p:nvSpPr>
          <p:spPr>
            <a:xfrm>
              <a:off x="7239577" y="315568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0787040F-B62A-4E6E-A985-D061B59BDC15}"/>
              </a:ext>
            </a:extLst>
          </p:cNvPr>
          <p:cNvGrpSpPr/>
          <p:nvPr/>
        </p:nvGrpSpPr>
        <p:grpSpPr>
          <a:xfrm rot="20700000">
            <a:off x="256205" y="1523212"/>
            <a:ext cx="1120107" cy="4049636"/>
            <a:chOff x="7093386" y="3214067"/>
            <a:chExt cx="673129" cy="2433635"/>
          </a:xfrm>
          <a:solidFill>
            <a:srgbClr val="92D050">
              <a:alpha val="25098"/>
            </a:srgbClr>
          </a:solidFill>
        </p:grpSpPr>
        <p:sp>
          <p:nvSpPr>
            <p:cNvPr id="99" name="Oval 98">
              <a:extLst>
                <a:ext uri="{FF2B5EF4-FFF2-40B4-BE49-F238E27FC236}">
                  <a16:creationId xmlns:a16="http://schemas.microsoft.com/office/drawing/2014/main" id="{BC4E99C9-375A-4418-9681-D6CB02058080}"/>
                </a:ext>
              </a:extLst>
            </p:cNvPr>
            <p:cNvSpPr/>
            <p:nvPr/>
          </p:nvSpPr>
          <p:spPr>
            <a:xfrm>
              <a:off x="7230994" y="3730794"/>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C94E6B92-D5BE-4494-B625-F4410C727B77}"/>
                </a:ext>
              </a:extLst>
            </p:cNvPr>
            <p:cNvSpPr/>
            <p:nvPr/>
          </p:nvSpPr>
          <p:spPr>
            <a:xfrm>
              <a:off x="7093386" y="4216529"/>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8DBD7DC6-D5BB-4876-B5CB-4BD588DD3FF4}"/>
                </a:ext>
              </a:extLst>
            </p:cNvPr>
            <p:cNvSpPr/>
            <p:nvPr/>
          </p:nvSpPr>
          <p:spPr>
            <a:xfrm>
              <a:off x="7254256" y="4734061"/>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864B4ABB-ACDC-462D-B03D-370EF6E07BD3}"/>
                </a:ext>
              </a:extLst>
            </p:cNvPr>
            <p:cNvSpPr/>
            <p:nvPr/>
          </p:nvSpPr>
          <p:spPr>
            <a:xfrm>
              <a:off x="7585540" y="3214067"/>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F835BABD-5BCD-40D0-9FE8-EB0551A05686}"/>
                </a:ext>
              </a:extLst>
            </p:cNvPr>
            <p:cNvSpPr/>
            <p:nvPr/>
          </p:nvSpPr>
          <p:spPr>
            <a:xfrm>
              <a:off x="7108668" y="5466727"/>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4796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75DA-CCC9-4425-BE5C-11E99EF49C5B}"/>
              </a:ext>
            </a:extLst>
          </p:cNvPr>
          <p:cNvSpPr>
            <a:spLocks noGrp="1"/>
          </p:cNvSpPr>
          <p:nvPr>
            <p:ph type="title"/>
          </p:nvPr>
        </p:nvSpPr>
        <p:spPr/>
        <p:txBody>
          <a:bodyPr/>
          <a:lstStyle/>
          <a:p>
            <a:r>
              <a:rPr lang="en-US" b="1" dirty="0"/>
              <a:t>Hard-Margin Support Vector Machine Objective</a:t>
            </a:r>
            <a:endParaRPr lang="en-US" dirty="0"/>
          </a:p>
        </p:txBody>
      </p:sp>
      <p:sp>
        <p:nvSpPr>
          <p:cNvPr id="3" name="Slide Number Placeholder 2">
            <a:extLst>
              <a:ext uri="{FF2B5EF4-FFF2-40B4-BE49-F238E27FC236}">
                <a16:creationId xmlns:a16="http://schemas.microsoft.com/office/drawing/2014/main" id="{A993B50E-F426-496C-A8AC-7C966C966625}"/>
              </a:ext>
            </a:extLst>
          </p:cNvPr>
          <p:cNvSpPr>
            <a:spLocks noGrp="1"/>
          </p:cNvSpPr>
          <p:nvPr>
            <p:ph type="sldNum" sz="quarter" idx="4"/>
          </p:nvPr>
        </p:nvSpPr>
        <p:spPr/>
        <p:txBody>
          <a:bodyPr/>
          <a:lstStyle/>
          <a:p>
            <a:fld id="{02C8B7B2-9496-47E5-990F-169BD0B1DE6A}" type="slidenum">
              <a:rPr lang="en-US" smtClean="0"/>
              <a:t>21</a:t>
            </a:fld>
            <a:endParaRPr lang="en-US"/>
          </a:p>
        </p:txBody>
      </p:sp>
      <p:sp>
        <p:nvSpPr>
          <p:cNvPr id="69" name="TextBox 68">
            <a:extLst>
              <a:ext uri="{FF2B5EF4-FFF2-40B4-BE49-F238E27FC236}">
                <a16:creationId xmlns:a16="http://schemas.microsoft.com/office/drawing/2014/main" id="{9E474B48-6464-42A1-9F2C-E3359AD59ADF}"/>
              </a:ext>
            </a:extLst>
          </p:cNvPr>
          <p:cNvSpPr txBox="1"/>
          <p:nvPr/>
        </p:nvSpPr>
        <p:spPr>
          <a:xfrm>
            <a:off x="591572" y="1289622"/>
            <a:ext cx="10883033" cy="461665"/>
          </a:xfrm>
          <a:prstGeom prst="rect">
            <a:avLst/>
          </a:prstGeom>
          <a:noFill/>
        </p:spPr>
        <p:txBody>
          <a:bodyPr wrap="square">
            <a:spAutoFit/>
          </a:bodyPr>
          <a:lstStyle/>
          <a:p>
            <a:pPr marL="0" lvl="2"/>
            <a:r>
              <a:rPr lang="en-US" sz="2400" dirty="0">
                <a:latin typeface="Avenir Next LT Pro" panose="020B0504020202020204" pitchFamily="34" charset="0"/>
              </a:rPr>
              <a:t>How do we actually solve this? And by “solve” I mean optimal find </a:t>
            </a:r>
            <a:r>
              <a:rPr lang="en-US" sz="2400" b="1" dirty="0">
                <a:latin typeface="Avenir Next LT Pro" panose="020B0504020202020204" pitchFamily="34" charset="0"/>
              </a:rPr>
              <a:t>w</a:t>
            </a:r>
            <a:r>
              <a:rPr lang="en-US" sz="2400" dirty="0">
                <a:latin typeface="Avenir Next LT Pro" panose="020B0504020202020204" pitchFamily="34" charset="0"/>
              </a:rPr>
              <a:t> and b </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B614388-8389-4F08-9CFF-44AD0BCC0273}"/>
                  </a:ext>
                </a:extLst>
              </p:cNvPr>
              <p:cNvSpPr txBox="1"/>
              <p:nvPr/>
            </p:nvSpPr>
            <p:spPr>
              <a:xfrm>
                <a:off x="3861621" y="2210603"/>
                <a:ext cx="4468759" cy="15331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2400" b="0" i="1" smtClean="0">
                              <a:solidFill>
                                <a:schemeClr val="tx1"/>
                              </a:solidFill>
                              <a:latin typeface="Cambria Math" panose="02040503050406030204" pitchFamily="18" charset="0"/>
                            </a:rPr>
                          </m:ctrlPr>
                        </m:funcPr>
                        <m:fName>
                          <m:limLow>
                            <m:limLowPr>
                              <m:ctrlPr>
                                <a:rPr lang="en-US" sz="2400" b="0" i="1" smtClean="0">
                                  <a:solidFill>
                                    <a:schemeClr val="tx1"/>
                                  </a:solidFill>
                                  <a:latin typeface="Cambria Math" panose="02040503050406030204" pitchFamily="18" charset="0"/>
                                </a:rPr>
                              </m:ctrlPr>
                            </m:limLowPr>
                            <m:e>
                              <m:r>
                                <m:rPr>
                                  <m:sty m:val="p"/>
                                </m:rPr>
                                <a:rPr lang="en-US" sz="2400" b="0" i="0" smtClean="0">
                                  <a:solidFill>
                                    <a:schemeClr val="tx1"/>
                                  </a:solidFill>
                                  <a:latin typeface="Cambria Math" panose="02040503050406030204" pitchFamily="18" charset="0"/>
                                </a:rPr>
                                <m:t>min</m:t>
                              </m:r>
                            </m:e>
                            <m:lim>
                              <m:r>
                                <a:rPr lang="en-US" sz="2400" b="1" i="1" smtClean="0">
                                  <a:solidFill>
                                    <a:schemeClr val="tx1"/>
                                  </a:solidFill>
                                  <a:latin typeface="Cambria Math" panose="02040503050406030204" pitchFamily="18" charset="0"/>
                                </a:rPr>
                                <m:t>𝒘</m:t>
                              </m:r>
                              <m:r>
                                <a:rPr lang="en-US" sz="2400" b="1"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𝑏</m:t>
                              </m:r>
                            </m:lim>
                          </m:limLow>
                        </m:fName>
                        <m:e>
                          <m:r>
                            <a:rPr lang="en-US" sz="2400" b="0" i="1" smtClean="0">
                              <a:solidFill>
                                <a:schemeClr val="tx1"/>
                              </a:solidFill>
                              <a:latin typeface="Cambria Math" panose="02040503050406030204" pitchFamily="18" charset="0"/>
                            </a:rPr>
                            <m:t> </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sSup>
                            <m:sSupPr>
                              <m:ctrlPr>
                                <a:rPr lang="en-US" sz="2400" b="0"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𝒘</m:t>
                              </m:r>
                            </m:e>
                            <m:sup>
                              <m:r>
                                <a:rPr lang="en-US" sz="2400" b="0" i="1" smtClean="0">
                                  <a:solidFill>
                                    <a:schemeClr val="tx1"/>
                                  </a:solidFill>
                                  <a:latin typeface="Cambria Math" panose="02040503050406030204" pitchFamily="18" charset="0"/>
                                </a:rPr>
                                <m:t>𝑇</m:t>
                              </m:r>
                            </m:sup>
                          </m:sSup>
                          <m:r>
                            <a:rPr lang="en-US" sz="2400" b="1" i="1" smtClean="0">
                              <a:solidFill>
                                <a:schemeClr val="tx1"/>
                              </a:solidFill>
                              <a:latin typeface="Cambria Math" panose="02040503050406030204" pitchFamily="18" charset="0"/>
                            </a:rPr>
                            <m:t>𝒘</m:t>
                          </m:r>
                        </m:e>
                      </m:func>
                    </m:oMath>
                  </m:oMathPara>
                </a14:m>
                <a:endParaRPr lang="en-US" sz="2400" b="0" dirty="0">
                  <a:solidFill>
                    <a:schemeClr val="tx1"/>
                  </a:solidFill>
                </a:endParaRPr>
              </a:p>
              <a:p>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𝑠</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𝑦</m:t>
                          </m:r>
                        </m:e>
                        <m:sub>
                          <m:r>
                            <a:rPr lang="en-US" sz="2400" b="0" i="1" smtClean="0">
                              <a:solidFill>
                                <a:schemeClr val="tx1"/>
                              </a:solidFill>
                              <a:latin typeface="Cambria Math" panose="02040503050406030204" pitchFamily="18" charset="0"/>
                            </a:rPr>
                            <m:t>𝑖</m:t>
                          </m:r>
                        </m:sub>
                      </m:sSub>
                      <m:d>
                        <m:dPr>
                          <m:ctrlPr>
                            <a:rPr lang="en-US" sz="2400" b="0" i="1" smtClean="0">
                              <a:solidFill>
                                <a:schemeClr val="tx1"/>
                              </a:solidFill>
                              <a:latin typeface="Cambria Math" panose="02040503050406030204" pitchFamily="18" charset="0"/>
                            </a:rPr>
                          </m:ctrlPr>
                        </m:dPr>
                        <m:e>
                          <m:sSup>
                            <m:sSupPr>
                              <m:ctrlPr>
                                <a:rPr lang="en-US" sz="2400" b="0"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𝒘</m:t>
                              </m:r>
                            </m:e>
                            <m:sup>
                              <m:r>
                                <a:rPr lang="en-US" sz="2400" b="0" i="1" smtClean="0">
                                  <a:solidFill>
                                    <a:schemeClr val="tx1"/>
                                  </a:solidFill>
                                  <a:latin typeface="Cambria Math" panose="02040503050406030204" pitchFamily="18" charset="0"/>
                                </a:rPr>
                                <m:t>𝑇</m:t>
                              </m:r>
                            </m:sup>
                          </m:sSup>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𝒊</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𝑏</m:t>
                          </m:r>
                        </m:e>
                      </m:d>
                      <m:r>
                        <a:rPr lang="en-US" sz="2400" b="0" i="1" smtClean="0">
                          <a:solidFill>
                            <a:schemeClr val="tx1"/>
                          </a:solidFill>
                          <a:latin typeface="Cambria Math" panose="02040503050406030204" pitchFamily="18" charset="0"/>
                        </a:rPr>
                        <m:t>≥1  ∀</m:t>
                      </m:r>
                      <m:r>
                        <a:rPr lang="en-US" sz="2400" b="0" i="1" smtClean="0">
                          <a:solidFill>
                            <a:schemeClr val="tx1"/>
                          </a:solidFill>
                          <a:latin typeface="Cambria Math" panose="02040503050406030204" pitchFamily="18" charset="0"/>
                        </a:rPr>
                        <m:t>𝑖</m:t>
                      </m:r>
                    </m:oMath>
                  </m:oMathPara>
                </a14:m>
                <a:endParaRPr lang="en-US" sz="2400" dirty="0">
                  <a:solidFill>
                    <a:schemeClr val="tx1"/>
                  </a:solidFill>
                </a:endParaRPr>
              </a:p>
            </p:txBody>
          </p:sp>
        </mc:Choice>
        <mc:Fallback xmlns="">
          <p:sp>
            <p:nvSpPr>
              <p:cNvPr id="70" name="TextBox 69">
                <a:extLst>
                  <a:ext uri="{FF2B5EF4-FFF2-40B4-BE49-F238E27FC236}">
                    <a16:creationId xmlns:a16="http://schemas.microsoft.com/office/drawing/2014/main" id="{AB614388-8389-4F08-9CFF-44AD0BCC0273}"/>
                  </a:ext>
                </a:extLst>
              </p:cNvPr>
              <p:cNvSpPr txBox="1">
                <a:spLocks noRot="1" noChangeAspect="1" noMove="1" noResize="1" noEditPoints="1" noAdjustHandles="1" noChangeArrowheads="1" noChangeShapeType="1" noTextEdit="1"/>
              </p:cNvSpPr>
              <p:nvPr/>
            </p:nvSpPr>
            <p:spPr>
              <a:xfrm>
                <a:off x="3861621" y="2210603"/>
                <a:ext cx="4468759" cy="1533177"/>
              </a:xfrm>
              <a:prstGeom prst="rect">
                <a:avLst/>
              </a:prstGeom>
              <a:blipFill>
                <a:blip r:embed="rId2"/>
                <a:stretch>
                  <a:fillRect b="-239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751BC6C-165E-42D4-9D59-336C074B1FA9}"/>
              </a:ext>
            </a:extLst>
          </p:cNvPr>
          <p:cNvSpPr txBox="1"/>
          <p:nvPr/>
        </p:nvSpPr>
        <p:spPr>
          <a:xfrm>
            <a:off x="591571" y="4389108"/>
            <a:ext cx="11094907" cy="1200329"/>
          </a:xfrm>
          <a:prstGeom prst="rect">
            <a:avLst/>
          </a:prstGeom>
          <a:noFill/>
        </p:spPr>
        <p:txBody>
          <a:bodyPr wrap="square">
            <a:spAutoFit/>
          </a:bodyPr>
          <a:lstStyle/>
          <a:p>
            <a:pPr marL="0" lvl="2"/>
            <a:r>
              <a:rPr lang="en-US" sz="2400" dirty="0">
                <a:latin typeface="Avenir Next LT Pro" panose="020B0504020202020204" pitchFamily="34" charset="0"/>
              </a:rPr>
              <a:t>This is a quadratic function with linear constraints. Many (non-trivial) algorithms to solve these sorts of things – called Quadratic Program Solvers (QP-Solvers).</a:t>
            </a:r>
          </a:p>
          <a:p>
            <a:pPr marL="0" lvl="2"/>
            <a:endParaRPr lang="en-US" sz="2400" dirty="0">
              <a:latin typeface="Avenir Next LT Pro" panose="020B0504020202020204" pitchFamily="34" charset="0"/>
            </a:endParaRPr>
          </a:p>
        </p:txBody>
      </p:sp>
    </p:spTree>
    <p:extLst>
      <p:ext uri="{BB962C8B-B14F-4D97-AF65-F5344CB8AC3E}">
        <p14:creationId xmlns:p14="http://schemas.microsoft.com/office/powerpoint/2010/main" val="1144024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75DA-CCC9-4425-BE5C-11E99EF49C5B}"/>
              </a:ext>
            </a:extLst>
          </p:cNvPr>
          <p:cNvSpPr>
            <a:spLocks noGrp="1"/>
          </p:cNvSpPr>
          <p:nvPr>
            <p:ph type="title"/>
          </p:nvPr>
        </p:nvSpPr>
        <p:spPr/>
        <p:txBody>
          <a:bodyPr/>
          <a:lstStyle/>
          <a:p>
            <a:r>
              <a:rPr lang="en-US" b="1" dirty="0"/>
              <a:t>Hard-Margin Support Vector Machine Objective</a:t>
            </a:r>
            <a:endParaRPr lang="en-US" dirty="0"/>
          </a:p>
        </p:txBody>
      </p:sp>
      <p:sp>
        <p:nvSpPr>
          <p:cNvPr id="3" name="Slide Number Placeholder 2">
            <a:extLst>
              <a:ext uri="{FF2B5EF4-FFF2-40B4-BE49-F238E27FC236}">
                <a16:creationId xmlns:a16="http://schemas.microsoft.com/office/drawing/2014/main" id="{A993B50E-F426-496C-A8AC-7C966C966625}"/>
              </a:ext>
            </a:extLst>
          </p:cNvPr>
          <p:cNvSpPr>
            <a:spLocks noGrp="1"/>
          </p:cNvSpPr>
          <p:nvPr>
            <p:ph type="sldNum" sz="quarter" idx="4"/>
          </p:nvPr>
        </p:nvSpPr>
        <p:spPr/>
        <p:txBody>
          <a:bodyPr/>
          <a:lstStyle/>
          <a:p>
            <a:fld id="{02C8B7B2-9496-47E5-990F-169BD0B1DE6A}" type="slidenum">
              <a:rPr lang="en-US" smtClean="0"/>
              <a:t>22</a:t>
            </a:fld>
            <a:endParaRPr lang="en-US"/>
          </a:p>
        </p:txBody>
      </p:sp>
      <p:sp>
        <p:nvSpPr>
          <p:cNvPr id="69" name="TextBox 68">
            <a:extLst>
              <a:ext uri="{FF2B5EF4-FFF2-40B4-BE49-F238E27FC236}">
                <a16:creationId xmlns:a16="http://schemas.microsoft.com/office/drawing/2014/main" id="{9E474B48-6464-42A1-9F2C-E3359AD59ADF}"/>
              </a:ext>
            </a:extLst>
          </p:cNvPr>
          <p:cNvSpPr txBox="1"/>
          <p:nvPr/>
        </p:nvSpPr>
        <p:spPr>
          <a:xfrm>
            <a:off x="591572" y="592936"/>
            <a:ext cx="10883033" cy="461665"/>
          </a:xfrm>
          <a:prstGeom prst="rect">
            <a:avLst/>
          </a:prstGeom>
          <a:noFill/>
        </p:spPr>
        <p:txBody>
          <a:bodyPr wrap="square">
            <a:spAutoFit/>
          </a:bodyPr>
          <a:lstStyle/>
          <a:p>
            <a:pPr marL="0" lvl="2"/>
            <a:r>
              <a:rPr lang="en-US" sz="2400" b="1" dirty="0">
                <a:latin typeface="Avenir Next LT Pro" panose="020B0504020202020204" pitchFamily="34" charset="0"/>
              </a:rPr>
              <a:t>What is a Quadratic Program Solver?</a:t>
            </a:r>
            <a:r>
              <a:rPr lang="en-US" sz="2400" dirty="0">
                <a:latin typeface="Avenir Next LT Pro" panose="020B0504020202020204" pitchFamily="34" charset="0"/>
              </a:rPr>
              <a:t> Given equations of the form:</a:t>
            </a:r>
            <a:endParaRPr lang="en-US" sz="2400" b="1" dirty="0">
              <a:latin typeface="Avenir Next LT Pro" panose="020B0504020202020204" pitchFamily="34"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B614388-8389-4F08-9CFF-44AD0BCC0273}"/>
                  </a:ext>
                </a:extLst>
              </p:cNvPr>
              <p:cNvSpPr txBox="1"/>
              <p:nvPr/>
            </p:nvSpPr>
            <p:spPr>
              <a:xfrm>
                <a:off x="3861621" y="1714013"/>
                <a:ext cx="4468759" cy="229421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2400" b="0" i="1" smtClean="0">
                              <a:solidFill>
                                <a:schemeClr val="tx1"/>
                              </a:solidFill>
                              <a:latin typeface="Cambria Math" panose="02040503050406030204" pitchFamily="18" charset="0"/>
                            </a:rPr>
                          </m:ctrlPr>
                        </m:funcPr>
                        <m:fName>
                          <m:limLow>
                            <m:limLowPr>
                              <m:ctrlPr>
                                <a:rPr lang="en-US" sz="2400" b="0" i="1" smtClean="0">
                                  <a:solidFill>
                                    <a:schemeClr val="tx1"/>
                                  </a:solidFill>
                                  <a:latin typeface="Cambria Math" panose="02040503050406030204" pitchFamily="18" charset="0"/>
                                </a:rPr>
                              </m:ctrlPr>
                            </m:limLowPr>
                            <m:e>
                              <m:r>
                                <m:rPr>
                                  <m:sty m:val="p"/>
                                </m:rPr>
                                <a:rPr lang="en-US" sz="2400" b="0" i="0" smtClean="0">
                                  <a:solidFill>
                                    <a:schemeClr val="tx1"/>
                                  </a:solidFill>
                                  <a:latin typeface="Cambria Math" panose="02040503050406030204" pitchFamily="18" charset="0"/>
                                </a:rPr>
                                <m:t>min</m:t>
                              </m:r>
                            </m:e>
                            <m:lim>
                              <m:r>
                                <a:rPr lang="en-US" sz="2400" b="1" i="1" smtClean="0">
                                  <a:solidFill>
                                    <a:schemeClr val="tx1"/>
                                  </a:solidFill>
                                  <a:latin typeface="Cambria Math" panose="02040503050406030204" pitchFamily="18" charset="0"/>
                                </a:rPr>
                                <m:t>𝒛</m:t>
                              </m:r>
                            </m:lim>
                          </m:limLow>
                        </m:fName>
                        <m:e>
                          <m:r>
                            <a:rPr lang="en-US" sz="2400" b="0" i="1" smtClean="0">
                              <a:solidFill>
                                <a:schemeClr val="tx1"/>
                              </a:solidFill>
                              <a:latin typeface="Cambria Math" panose="02040503050406030204" pitchFamily="18" charset="0"/>
                            </a:rPr>
                            <m:t> </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sSup>
                            <m:sSupPr>
                              <m:ctrlPr>
                                <a:rPr lang="en-US" sz="2400" b="0"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𝒛</m:t>
                              </m:r>
                            </m:e>
                            <m:sup>
                              <m:r>
                                <a:rPr lang="en-US" sz="2400" b="0" i="1" smtClean="0">
                                  <a:solidFill>
                                    <a:schemeClr val="tx1"/>
                                  </a:solidFill>
                                  <a:latin typeface="Cambria Math" panose="02040503050406030204" pitchFamily="18" charset="0"/>
                                </a:rPr>
                                <m:t>𝑇</m:t>
                              </m:r>
                            </m:sup>
                          </m:sSup>
                          <m:r>
                            <a:rPr lang="en-US" sz="2400" b="0" i="1" smtClean="0">
                              <a:solidFill>
                                <a:schemeClr val="tx1"/>
                              </a:solidFill>
                              <a:latin typeface="Cambria Math" panose="02040503050406030204" pitchFamily="18" charset="0"/>
                            </a:rPr>
                            <m:t>𝑃</m:t>
                          </m:r>
                          <m:r>
                            <a:rPr lang="en-US" sz="2400" b="1" i="1" smtClean="0">
                              <a:solidFill>
                                <a:schemeClr val="tx1"/>
                              </a:solidFill>
                              <a:latin typeface="Cambria Math" panose="02040503050406030204" pitchFamily="18" charset="0"/>
                            </a:rPr>
                            <m:t>𝒛</m:t>
                          </m:r>
                          <m:r>
                            <a:rPr lang="en-US" sz="2400" b="1" i="1" smtClean="0">
                              <a:solidFill>
                                <a:schemeClr val="tx1"/>
                              </a:solidFill>
                              <a:latin typeface="Cambria Math" panose="02040503050406030204" pitchFamily="18" charset="0"/>
                            </a:rPr>
                            <m:t>+</m:t>
                          </m:r>
                          <m:sSup>
                            <m:sSupPr>
                              <m:ctrlPr>
                                <a:rPr lang="en-US" sz="2400" b="1"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𝒒</m:t>
                              </m:r>
                            </m:e>
                            <m:sup>
                              <m:r>
                                <a:rPr lang="en-US" sz="2400" b="1" i="1" smtClean="0">
                                  <a:solidFill>
                                    <a:schemeClr val="tx1"/>
                                  </a:solidFill>
                                  <a:latin typeface="Cambria Math" panose="02040503050406030204" pitchFamily="18" charset="0"/>
                                </a:rPr>
                                <m:t>𝑻</m:t>
                              </m:r>
                            </m:sup>
                          </m:sSup>
                          <m:r>
                            <a:rPr lang="en-US" sz="2400" b="1" i="1" smtClean="0">
                              <a:solidFill>
                                <a:schemeClr val="tx1"/>
                              </a:solidFill>
                              <a:latin typeface="Cambria Math" panose="02040503050406030204" pitchFamily="18" charset="0"/>
                            </a:rPr>
                            <m:t>𝒛</m:t>
                          </m:r>
                        </m:e>
                      </m:func>
                    </m:oMath>
                  </m:oMathPara>
                </a14:m>
                <a:endParaRPr lang="en-US" sz="2400" b="0" dirty="0">
                  <a:solidFill>
                    <a:schemeClr val="tx1"/>
                  </a:solidFill>
                </a:endParaRPr>
              </a:p>
              <a:p>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𝑠</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𝐺</m:t>
                      </m:r>
                      <m:r>
                        <a:rPr lang="en-US" sz="2400" b="1" i="1" smtClean="0">
                          <a:solidFill>
                            <a:schemeClr val="tx1"/>
                          </a:solidFill>
                          <a:latin typeface="Cambria Math" panose="02040503050406030204" pitchFamily="18" charset="0"/>
                        </a:rPr>
                        <m:t>𝒛</m:t>
                      </m:r>
                      <m:r>
                        <a:rPr lang="en-US" sz="2400" b="0"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𝒉</m:t>
                      </m:r>
                    </m:oMath>
                    <m:oMath xmlns:m="http://schemas.openxmlformats.org/officeDocument/2006/math">
                      <m:r>
                        <a:rPr lang="en-US" sz="2400" b="1"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𝐴</m:t>
                      </m:r>
                      <m:r>
                        <a:rPr lang="en-US" sz="2400" b="1" i="1" smtClean="0">
                          <a:solidFill>
                            <a:schemeClr val="tx1"/>
                          </a:solidFill>
                          <a:latin typeface="Cambria Math" panose="02040503050406030204" pitchFamily="18" charset="0"/>
                        </a:rPr>
                        <m:t>𝒛</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𝒃</m:t>
                      </m:r>
                    </m:oMath>
                    <m:oMath xmlns:m="http://schemas.openxmlformats.org/officeDocument/2006/math">
                      <m:r>
                        <a:rPr lang="en-US" sz="2400" b="1" i="1" smtClean="0">
                          <a:solidFill>
                            <a:schemeClr val="tx1"/>
                          </a:solidFill>
                          <a:latin typeface="Cambria Math" panose="02040503050406030204" pitchFamily="18" charset="0"/>
                        </a:rPr>
                        <m:t>           </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𝒃</m:t>
                          </m:r>
                        </m:e>
                        <m:sub>
                          <m:r>
                            <a:rPr lang="en-US" sz="2400" b="1" i="1" smtClean="0">
                              <a:solidFill>
                                <a:schemeClr val="tx1"/>
                              </a:solidFill>
                              <a:latin typeface="Cambria Math" panose="02040503050406030204" pitchFamily="18" charset="0"/>
                            </a:rPr>
                            <m:t>𝒍𝒐𝒘𝒆𝒓</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𝒛</m:t>
                      </m:r>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𝒃</m:t>
                          </m:r>
                        </m:e>
                        <m:sub>
                          <m:r>
                            <a:rPr lang="en-US" sz="2400" b="1" i="1" smtClean="0">
                              <a:solidFill>
                                <a:schemeClr val="tx1"/>
                              </a:solidFill>
                              <a:latin typeface="Cambria Math" panose="02040503050406030204" pitchFamily="18" charset="0"/>
                            </a:rPr>
                            <m:t>𝒖𝒑𝒑𝒆𝒓</m:t>
                          </m:r>
                        </m:sub>
                      </m:sSub>
                    </m:oMath>
                  </m:oMathPara>
                </a14:m>
                <a:endParaRPr lang="en-US" sz="2400" b="1" dirty="0">
                  <a:solidFill>
                    <a:schemeClr val="tx1"/>
                  </a:solidFill>
                </a:endParaRPr>
              </a:p>
            </p:txBody>
          </p:sp>
        </mc:Choice>
        <mc:Fallback xmlns="">
          <p:sp>
            <p:nvSpPr>
              <p:cNvPr id="70" name="TextBox 69">
                <a:extLst>
                  <a:ext uri="{FF2B5EF4-FFF2-40B4-BE49-F238E27FC236}">
                    <a16:creationId xmlns:a16="http://schemas.microsoft.com/office/drawing/2014/main" id="{AB614388-8389-4F08-9CFF-44AD0BCC0273}"/>
                  </a:ext>
                </a:extLst>
              </p:cNvPr>
              <p:cNvSpPr txBox="1">
                <a:spLocks noRot="1" noChangeAspect="1" noMove="1" noResize="1" noEditPoints="1" noAdjustHandles="1" noChangeArrowheads="1" noChangeShapeType="1" noTextEdit="1"/>
              </p:cNvSpPr>
              <p:nvPr/>
            </p:nvSpPr>
            <p:spPr>
              <a:xfrm>
                <a:off x="3861621" y="1714013"/>
                <a:ext cx="4468759" cy="2294218"/>
              </a:xfrm>
              <a:prstGeom prst="rect">
                <a:avLst/>
              </a:prstGeom>
              <a:blipFill>
                <a:blip r:embed="rId2"/>
                <a:stretch>
                  <a:fillRect b="-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0A20911-E528-4A15-BBB5-36E023E6F234}"/>
                  </a:ext>
                </a:extLst>
              </p:cNvPr>
              <p:cNvSpPr txBox="1"/>
              <p:nvPr/>
            </p:nvSpPr>
            <p:spPr>
              <a:xfrm>
                <a:off x="591572" y="4529249"/>
                <a:ext cx="10883033" cy="1569660"/>
              </a:xfrm>
              <a:prstGeom prst="rect">
                <a:avLst/>
              </a:prstGeom>
              <a:noFill/>
            </p:spPr>
            <p:txBody>
              <a:bodyPr wrap="square">
                <a:spAutoFit/>
              </a:bodyPr>
              <a:lstStyle/>
              <a:p>
                <a:pPr marL="0" lvl="2"/>
                <a:r>
                  <a:rPr lang="en-US" sz="2400" dirty="0">
                    <a:latin typeface="Avenir Next LT Pro" panose="020B0504020202020204" pitchFamily="34" charset="0"/>
                  </a:rPr>
                  <a:t>Runs algorithms from optimization to provide the vector </a:t>
                </a:r>
                <a14:m>
                  <m:oMath xmlns:m="http://schemas.openxmlformats.org/officeDocument/2006/math">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𝒛</m:t>
                        </m:r>
                      </m:e>
                      <m:sup>
                        <m:r>
                          <a:rPr lang="en-US" sz="2400" b="0" i="1" smtClean="0">
                            <a:latin typeface="Cambria Math" panose="02040503050406030204" pitchFamily="18" charset="0"/>
                          </a:rPr>
                          <m:t>∗</m:t>
                        </m:r>
                      </m:sup>
                    </m:sSup>
                  </m:oMath>
                </a14:m>
                <a:r>
                  <a:rPr lang="en-US" sz="2400" dirty="0">
                    <a:latin typeface="Avenir Next LT Pro" panose="020B0504020202020204" pitchFamily="34" charset="0"/>
                  </a:rPr>
                  <a:t> that minimizes the function without violating the constraints. (Or returns infeasible if no such solution exits) </a:t>
                </a:r>
              </a:p>
              <a:p>
                <a:pPr marL="800100" lvl="3" indent="-342900">
                  <a:buFont typeface="Arial" panose="020B0604020202020204" pitchFamily="34" charset="0"/>
                  <a:buChar char="•"/>
                </a:pPr>
                <a:r>
                  <a:rPr lang="en-US" sz="2400" dirty="0">
                    <a:latin typeface="Avenir Next LT Pro" panose="020B0504020202020204" pitchFamily="34" charset="0"/>
                  </a:rPr>
                  <a:t>One example from Python (</a:t>
                </a:r>
                <a:r>
                  <a:rPr lang="en-US" sz="2400" dirty="0">
                    <a:latin typeface="Avenir Next LT Pro" panose="020B0504020202020204" pitchFamily="34" charset="0"/>
                    <a:hlinkClick r:id="rId3"/>
                  </a:rPr>
                  <a:t>https://pypi.org/project/qpsolvers/</a:t>
                </a:r>
                <a:r>
                  <a:rPr lang="en-US" sz="2400" dirty="0">
                    <a:latin typeface="Avenir Next LT Pro" panose="020B0504020202020204" pitchFamily="34" charset="0"/>
                  </a:rPr>
                  <a:t>)</a:t>
                </a:r>
              </a:p>
            </p:txBody>
          </p:sp>
        </mc:Choice>
        <mc:Fallback xmlns="">
          <p:sp>
            <p:nvSpPr>
              <p:cNvPr id="13" name="TextBox 12">
                <a:extLst>
                  <a:ext uri="{FF2B5EF4-FFF2-40B4-BE49-F238E27FC236}">
                    <a16:creationId xmlns:a16="http://schemas.microsoft.com/office/drawing/2014/main" id="{D0A20911-E528-4A15-BBB5-36E023E6F234}"/>
                  </a:ext>
                </a:extLst>
              </p:cNvPr>
              <p:cNvSpPr txBox="1">
                <a:spLocks noRot="1" noChangeAspect="1" noMove="1" noResize="1" noEditPoints="1" noAdjustHandles="1" noChangeArrowheads="1" noChangeShapeType="1" noTextEdit="1"/>
              </p:cNvSpPr>
              <p:nvPr/>
            </p:nvSpPr>
            <p:spPr>
              <a:xfrm>
                <a:off x="591572" y="4529249"/>
                <a:ext cx="10883033" cy="1569660"/>
              </a:xfrm>
              <a:prstGeom prst="rect">
                <a:avLst/>
              </a:prstGeom>
              <a:blipFill>
                <a:blip r:embed="rId4"/>
                <a:stretch>
                  <a:fillRect l="-932" t="-3226" r="-1399" b="-8065"/>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7217157C-279B-4EAC-B36E-4048935B2848}"/>
              </a:ext>
            </a:extLst>
          </p:cNvPr>
          <p:cNvSpPr txBox="1"/>
          <p:nvPr/>
        </p:nvSpPr>
        <p:spPr>
          <a:xfrm>
            <a:off x="7027427" y="1364582"/>
            <a:ext cx="2605905" cy="590931"/>
          </a:xfrm>
          <a:prstGeom prst="rect">
            <a:avLst/>
          </a:prstGeom>
          <a:noFill/>
        </p:spPr>
        <p:txBody>
          <a:bodyPr wrap="square">
            <a:spAutoFit/>
          </a:bodyPr>
          <a:lstStyle/>
          <a:p>
            <a:pPr algn="ctr">
              <a:lnSpc>
                <a:spcPct val="90000"/>
              </a:lnSpc>
            </a:pPr>
            <a:r>
              <a:rPr lang="en-US" dirty="0">
                <a:solidFill>
                  <a:srgbClr val="D73F09"/>
                </a:solidFill>
                <a:latin typeface="Avenir Next LT Pro" panose="020B0504020202020204" pitchFamily="34" charset="0"/>
              </a:rPr>
              <a:t>Quadratic equation in matrix notation</a:t>
            </a:r>
          </a:p>
        </p:txBody>
      </p:sp>
      <p:pic>
        <p:nvPicPr>
          <p:cNvPr id="15" name="Graphic 14" descr="Arrow: Counter-clockwise curve with solid fill">
            <a:extLst>
              <a:ext uri="{FF2B5EF4-FFF2-40B4-BE49-F238E27FC236}">
                <a16:creationId xmlns:a16="http://schemas.microsoft.com/office/drawing/2014/main" id="{F04F1944-A442-4FC9-8ABB-B6181AD9A8D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16200000">
            <a:off x="6554537" y="1495119"/>
            <a:ext cx="731520" cy="731520"/>
          </a:xfrm>
          <a:prstGeom prst="rect">
            <a:avLst/>
          </a:prstGeom>
        </p:spPr>
      </p:pic>
      <p:sp>
        <p:nvSpPr>
          <p:cNvPr id="16" name="TextBox 15">
            <a:extLst>
              <a:ext uri="{FF2B5EF4-FFF2-40B4-BE49-F238E27FC236}">
                <a16:creationId xmlns:a16="http://schemas.microsoft.com/office/drawing/2014/main" id="{402E8AFE-C905-4250-85D1-F69D09027468}"/>
              </a:ext>
            </a:extLst>
          </p:cNvPr>
          <p:cNvSpPr txBox="1"/>
          <p:nvPr/>
        </p:nvSpPr>
        <p:spPr>
          <a:xfrm>
            <a:off x="6196333" y="2411140"/>
            <a:ext cx="3303267" cy="341632"/>
          </a:xfrm>
          <a:prstGeom prst="rect">
            <a:avLst/>
          </a:prstGeom>
          <a:noFill/>
        </p:spPr>
        <p:txBody>
          <a:bodyPr wrap="square">
            <a:spAutoFit/>
          </a:bodyPr>
          <a:lstStyle/>
          <a:p>
            <a:pPr algn="ctr">
              <a:lnSpc>
                <a:spcPct val="90000"/>
              </a:lnSpc>
            </a:pPr>
            <a:r>
              <a:rPr lang="en-US" dirty="0">
                <a:solidFill>
                  <a:srgbClr val="D73F09"/>
                </a:solidFill>
                <a:latin typeface="Avenir Next LT Pro" panose="020B0504020202020204" pitchFamily="34" charset="0"/>
              </a:rPr>
              <a:t>Linear inequality constraints</a:t>
            </a:r>
          </a:p>
        </p:txBody>
      </p:sp>
      <p:pic>
        <p:nvPicPr>
          <p:cNvPr id="17" name="Graphic 16" descr="Arrow: Counter-clockwise curve with solid fill">
            <a:extLst>
              <a:ext uri="{FF2B5EF4-FFF2-40B4-BE49-F238E27FC236}">
                <a16:creationId xmlns:a16="http://schemas.microsoft.com/office/drawing/2014/main" id="{9DCD31A8-1104-4ADA-ABB9-85BD2D578AC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16200000">
            <a:off x="5666616" y="2411141"/>
            <a:ext cx="731520" cy="731520"/>
          </a:xfrm>
          <a:prstGeom prst="rect">
            <a:avLst/>
          </a:prstGeom>
        </p:spPr>
      </p:pic>
      <p:sp>
        <p:nvSpPr>
          <p:cNvPr id="18" name="TextBox 17">
            <a:extLst>
              <a:ext uri="{FF2B5EF4-FFF2-40B4-BE49-F238E27FC236}">
                <a16:creationId xmlns:a16="http://schemas.microsoft.com/office/drawing/2014/main" id="{833B13DE-DD6D-4216-ABB4-68AAD60916D1}"/>
              </a:ext>
            </a:extLst>
          </p:cNvPr>
          <p:cNvSpPr txBox="1"/>
          <p:nvPr/>
        </p:nvSpPr>
        <p:spPr>
          <a:xfrm>
            <a:off x="6196333" y="2909614"/>
            <a:ext cx="3303267" cy="341632"/>
          </a:xfrm>
          <a:prstGeom prst="rect">
            <a:avLst/>
          </a:prstGeom>
          <a:noFill/>
        </p:spPr>
        <p:txBody>
          <a:bodyPr wrap="square">
            <a:spAutoFit/>
          </a:bodyPr>
          <a:lstStyle/>
          <a:p>
            <a:pPr algn="ctr">
              <a:lnSpc>
                <a:spcPct val="90000"/>
              </a:lnSpc>
            </a:pPr>
            <a:r>
              <a:rPr lang="en-US" dirty="0">
                <a:solidFill>
                  <a:srgbClr val="D73F09"/>
                </a:solidFill>
                <a:latin typeface="Avenir Next LT Pro" panose="020B0504020202020204" pitchFamily="34" charset="0"/>
              </a:rPr>
              <a:t>Linear equality constraints</a:t>
            </a:r>
          </a:p>
        </p:txBody>
      </p:sp>
      <p:pic>
        <p:nvPicPr>
          <p:cNvPr id="19" name="Graphic 18" descr="Arrow: Counter-clockwise curve with solid fill">
            <a:extLst>
              <a:ext uri="{FF2B5EF4-FFF2-40B4-BE49-F238E27FC236}">
                <a16:creationId xmlns:a16="http://schemas.microsoft.com/office/drawing/2014/main" id="{29F06D79-9BFF-4C30-A3C1-03184FC257B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16200000">
            <a:off x="5666616" y="2909615"/>
            <a:ext cx="731520" cy="731520"/>
          </a:xfrm>
          <a:prstGeom prst="rect">
            <a:avLst/>
          </a:prstGeom>
        </p:spPr>
      </p:pic>
      <p:sp>
        <p:nvSpPr>
          <p:cNvPr id="20" name="TextBox 19">
            <a:extLst>
              <a:ext uri="{FF2B5EF4-FFF2-40B4-BE49-F238E27FC236}">
                <a16:creationId xmlns:a16="http://schemas.microsoft.com/office/drawing/2014/main" id="{50C82176-0B3F-4312-AF86-AD8AE17B27DE}"/>
              </a:ext>
            </a:extLst>
          </p:cNvPr>
          <p:cNvSpPr txBox="1"/>
          <p:nvPr/>
        </p:nvSpPr>
        <p:spPr>
          <a:xfrm>
            <a:off x="7981698" y="3346257"/>
            <a:ext cx="3303267" cy="341632"/>
          </a:xfrm>
          <a:prstGeom prst="rect">
            <a:avLst/>
          </a:prstGeom>
          <a:noFill/>
        </p:spPr>
        <p:txBody>
          <a:bodyPr wrap="square">
            <a:spAutoFit/>
          </a:bodyPr>
          <a:lstStyle/>
          <a:p>
            <a:pPr algn="ctr">
              <a:lnSpc>
                <a:spcPct val="90000"/>
              </a:lnSpc>
            </a:pPr>
            <a:r>
              <a:rPr lang="en-US" dirty="0">
                <a:solidFill>
                  <a:srgbClr val="D73F09"/>
                </a:solidFill>
                <a:latin typeface="Avenir Next LT Pro" panose="020B0504020202020204" pitchFamily="34" charset="0"/>
              </a:rPr>
              <a:t>Limits on the values of x</a:t>
            </a:r>
          </a:p>
        </p:txBody>
      </p:sp>
      <p:pic>
        <p:nvPicPr>
          <p:cNvPr id="21" name="Graphic 20" descr="Arrow: Counter-clockwise curve with solid fill">
            <a:extLst>
              <a:ext uri="{FF2B5EF4-FFF2-40B4-BE49-F238E27FC236}">
                <a16:creationId xmlns:a16="http://schemas.microsoft.com/office/drawing/2014/main" id="{453A065B-195D-49F2-845E-F2412AA9B25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16200000">
            <a:off x="7451981" y="3346258"/>
            <a:ext cx="731520" cy="731520"/>
          </a:xfrm>
          <a:prstGeom prst="rect">
            <a:avLst/>
          </a:prstGeom>
        </p:spPr>
      </p:pic>
    </p:spTree>
    <p:extLst>
      <p:ext uri="{BB962C8B-B14F-4D97-AF65-F5344CB8AC3E}">
        <p14:creationId xmlns:p14="http://schemas.microsoft.com/office/powerpoint/2010/main" val="401491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75DA-CCC9-4425-BE5C-11E99EF49C5B}"/>
              </a:ext>
            </a:extLst>
          </p:cNvPr>
          <p:cNvSpPr>
            <a:spLocks noGrp="1"/>
          </p:cNvSpPr>
          <p:nvPr>
            <p:ph type="title"/>
          </p:nvPr>
        </p:nvSpPr>
        <p:spPr/>
        <p:txBody>
          <a:bodyPr/>
          <a:lstStyle/>
          <a:p>
            <a:r>
              <a:rPr lang="en-US" b="1" dirty="0"/>
              <a:t>Hard-Margin Support Vector Machine Objective</a:t>
            </a:r>
            <a:endParaRPr lang="en-US" dirty="0"/>
          </a:p>
        </p:txBody>
      </p:sp>
      <p:sp>
        <p:nvSpPr>
          <p:cNvPr id="3" name="Slide Number Placeholder 2">
            <a:extLst>
              <a:ext uri="{FF2B5EF4-FFF2-40B4-BE49-F238E27FC236}">
                <a16:creationId xmlns:a16="http://schemas.microsoft.com/office/drawing/2014/main" id="{A993B50E-F426-496C-A8AC-7C966C966625}"/>
              </a:ext>
            </a:extLst>
          </p:cNvPr>
          <p:cNvSpPr>
            <a:spLocks noGrp="1"/>
          </p:cNvSpPr>
          <p:nvPr>
            <p:ph type="sldNum" sz="quarter" idx="4"/>
          </p:nvPr>
        </p:nvSpPr>
        <p:spPr/>
        <p:txBody>
          <a:bodyPr/>
          <a:lstStyle/>
          <a:p>
            <a:fld id="{02C8B7B2-9496-47E5-990F-169BD0B1DE6A}" type="slidenum">
              <a:rPr lang="en-US" smtClean="0"/>
              <a:t>23</a:t>
            </a:fld>
            <a:endParaRPr lang="en-US"/>
          </a:p>
        </p:txBody>
      </p:sp>
      <p:sp>
        <p:nvSpPr>
          <p:cNvPr id="69" name="TextBox 68">
            <a:extLst>
              <a:ext uri="{FF2B5EF4-FFF2-40B4-BE49-F238E27FC236}">
                <a16:creationId xmlns:a16="http://schemas.microsoft.com/office/drawing/2014/main" id="{9E474B48-6464-42A1-9F2C-E3359AD59ADF}"/>
              </a:ext>
            </a:extLst>
          </p:cNvPr>
          <p:cNvSpPr txBox="1"/>
          <p:nvPr/>
        </p:nvSpPr>
        <p:spPr>
          <a:xfrm>
            <a:off x="591572" y="592936"/>
            <a:ext cx="10883033" cy="461665"/>
          </a:xfrm>
          <a:prstGeom prst="rect">
            <a:avLst/>
          </a:prstGeom>
          <a:noFill/>
        </p:spPr>
        <p:txBody>
          <a:bodyPr wrap="square">
            <a:spAutoFit/>
          </a:bodyPr>
          <a:lstStyle/>
          <a:p>
            <a:pPr marL="0" lvl="2"/>
            <a:r>
              <a:rPr lang="en-US" sz="2400" b="1" dirty="0">
                <a:latin typeface="Avenir Next LT Pro" panose="020B0504020202020204" pitchFamily="34" charset="0"/>
              </a:rPr>
              <a:t>How can we put this into a quadratic form?</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D6CE98F-2EA6-49C6-AFF4-B7554A3EC45C}"/>
                  </a:ext>
                </a:extLst>
              </p:cNvPr>
              <p:cNvSpPr txBox="1"/>
              <p:nvPr/>
            </p:nvSpPr>
            <p:spPr>
              <a:xfrm>
                <a:off x="7317857" y="1374519"/>
                <a:ext cx="4468759" cy="229421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2400" b="0" i="1" smtClean="0">
                              <a:solidFill>
                                <a:schemeClr val="tx1"/>
                              </a:solidFill>
                              <a:latin typeface="Cambria Math" panose="02040503050406030204" pitchFamily="18" charset="0"/>
                            </a:rPr>
                          </m:ctrlPr>
                        </m:funcPr>
                        <m:fName>
                          <m:limLow>
                            <m:limLowPr>
                              <m:ctrlPr>
                                <a:rPr lang="en-US" sz="2400" b="0" i="1" smtClean="0">
                                  <a:solidFill>
                                    <a:schemeClr val="tx1"/>
                                  </a:solidFill>
                                  <a:latin typeface="Cambria Math" panose="02040503050406030204" pitchFamily="18" charset="0"/>
                                </a:rPr>
                              </m:ctrlPr>
                            </m:limLowPr>
                            <m:e>
                              <m:r>
                                <m:rPr>
                                  <m:sty m:val="p"/>
                                </m:rPr>
                                <a:rPr lang="en-US" sz="2400" b="0" i="0" smtClean="0">
                                  <a:solidFill>
                                    <a:schemeClr val="tx1"/>
                                  </a:solidFill>
                                  <a:latin typeface="Cambria Math" panose="02040503050406030204" pitchFamily="18" charset="0"/>
                                </a:rPr>
                                <m:t>min</m:t>
                              </m:r>
                            </m:e>
                            <m:lim>
                              <m:r>
                                <a:rPr lang="en-US" sz="2400" b="1" i="1" smtClean="0">
                                  <a:solidFill>
                                    <a:schemeClr val="tx1"/>
                                  </a:solidFill>
                                  <a:latin typeface="Cambria Math" panose="02040503050406030204" pitchFamily="18" charset="0"/>
                                </a:rPr>
                                <m:t>𝒛</m:t>
                              </m:r>
                            </m:lim>
                          </m:limLow>
                        </m:fName>
                        <m:e>
                          <m:r>
                            <a:rPr lang="en-US" sz="2400" b="0" i="1" smtClean="0">
                              <a:solidFill>
                                <a:schemeClr val="tx1"/>
                              </a:solidFill>
                              <a:latin typeface="Cambria Math" panose="02040503050406030204" pitchFamily="18" charset="0"/>
                            </a:rPr>
                            <m:t> </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sSup>
                            <m:sSupPr>
                              <m:ctrlPr>
                                <a:rPr lang="en-US" sz="2400" b="0"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𝒛</m:t>
                              </m:r>
                            </m:e>
                            <m:sup>
                              <m:r>
                                <a:rPr lang="en-US" sz="2400" b="0" i="1" smtClean="0">
                                  <a:solidFill>
                                    <a:schemeClr val="tx1"/>
                                  </a:solidFill>
                                  <a:latin typeface="Cambria Math" panose="02040503050406030204" pitchFamily="18" charset="0"/>
                                </a:rPr>
                                <m:t>𝑇</m:t>
                              </m:r>
                            </m:sup>
                          </m:sSup>
                          <m:r>
                            <a:rPr lang="en-US" sz="2400" b="0" i="1" smtClean="0">
                              <a:solidFill>
                                <a:schemeClr val="tx1"/>
                              </a:solidFill>
                              <a:latin typeface="Cambria Math" panose="02040503050406030204" pitchFamily="18" charset="0"/>
                            </a:rPr>
                            <m:t>𝑃</m:t>
                          </m:r>
                          <m:r>
                            <a:rPr lang="en-US" sz="2400" b="1" i="1" smtClean="0">
                              <a:solidFill>
                                <a:schemeClr val="tx1"/>
                              </a:solidFill>
                              <a:latin typeface="Cambria Math" panose="02040503050406030204" pitchFamily="18" charset="0"/>
                            </a:rPr>
                            <m:t>𝒛</m:t>
                          </m:r>
                          <m:r>
                            <a:rPr lang="en-US" sz="2400" b="1" i="1" smtClean="0">
                              <a:solidFill>
                                <a:schemeClr val="tx1"/>
                              </a:solidFill>
                              <a:latin typeface="Cambria Math" panose="02040503050406030204" pitchFamily="18" charset="0"/>
                            </a:rPr>
                            <m:t>+</m:t>
                          </m:r>
                          <m:sSup>
                            <m:sSupPr>
                              <m:ctrlPr>
                                <a:rPr lang="en-US" sz="2400" b="1"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𝒒</m:t>
                              </m:r>
                            </m:e>
                            <m:sup>
                              <m:r>
                                <a:rPr lang="en-US" sz="2400" b="1" i="1" smtClean="0">
                                  <a:solidFill>
                                    <a:schemeClr val="tx1"/>
                                  </a:solidFill>
                                  <a:latin typeface="Cambria Math" panose="02040503050406030204" pitchFamily="18" charset="0"/>
                                </a:rPr>
                                <m:t>𝑻</m:t>
                              </m:r>
                            </m:sup>
                          </m:sSup>
                          <m:r>
                            <a:rPr lang="en-US" sz="2400" b="1" i="1" smtClean="0">
                              <a:solidFill>
                                <a:schemeClr val="tx1"/>
                              </a:solidFill>
                              <a:latin typeface="Cambria Math" panose="02040503050406030204" pitchFamily="18" charset="0"/>
                            </a:rPr>
                            <m:t>𝒛</m:t>
                          </m:r>
                        </m:e>
                      </m:func>
                    </m:oMath>
                  </m:oMathPara>
                </a14:m>
                <a:endParaRPr lang="en-US" sz="2400" b="0" dirty="0">
                  <a:solidFill>
                    <a:schemeClr val="tx1"/>
                  </a:solidFill>
                </a:endParaRPr>
              </a:p>
              <a:p>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𝑠</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𝐺</m:t>
                      </m:r>
                      <m:r>
                        <a:rPr lang="en-US" sz="2400" b="1" i="1" smtClean="0">
                          <a:solidFill>
                            <a:schemeClr val="tx1"/>
                          </a:solidFill>
                          <a:latin typeface="Cambria Math" panose="02040503050406030204" pitchFamily="18" charset="0"/>
                        </a:rPr>
                        <m:t>𝒛</m:t>
                      </m:r>
                      <m:r>
                        <a:rPr lang="en-US" sz="2400" b="0"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𝒉</m:t>
                      </m:r>
                    </m:oMath>
                    <m:oMath xmlns:m="http://schemas.openxmlformats.org/officeDocument/2006/math">
                      <m:r>
                        <a:rPr lang="en-US" sz="2400" b="1"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𝐴</m:t>
                      </m:r>
                      <m:r>
                        <a:rPr lang="en-US" sz="2400" b="1" i="1" smtClean="0">
                          <a:solidFill>
                            <a:schemeClr val="tx1"/>
                          </a:solidFill>
                          <a:latin typeface="Cambria Math" panose="02040503050406030204" pitchFamily="18" charset="0"/>
                        </a:rPr>
                        <m:t>𝒛</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𝒃</m:t>
                      </m:r>
                    </m:oMath>
                    <m:oMath xmlns:m="http://schemas.openxmlformats.org/officeDocument/2006/math">
                      <m:r>
                        <a:rPr lang="en-US" sz="2400" b="1" i="1" smtClean="0">
                          <a:solidFill>
                            <a:schemeClr val="tx1"/>
                          </a:solidFill>
                          <a:latin typeface="Cambria Math" panose="02040503050406030204" pitchFamily="18" charset="0"/>
                        </a:rPr>
                        <m:t>           </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𝒃</m:t>
                          </m:r>
                        </m:e>
                        <m:sub>
                          <m:r>
                            <a:rPr lang="en-US" sz="2400" b="1" i="1" smtClean="0">
                              <a:solidFill>
                                <a:schemeClr val="tx1"/>
                              </a:solidFill>
                              <a:latin typeface="Cambria Math" panose="02040503050406030204" pitchFamily="18" charset="0"/>
                            </a:rPr>
                            <m:t>𝒍𝒐𝒘𝒆𝒓</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𝒛</m:t>
                      </m:r>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𝒃</m:t>
                          </m:r>
                        </m:e>
                        <m:sub>
                          <m:r>
                            <a:rPr lang="en-US" sz="2400" b="1" i="1" smtClean="0">
                              <a:solidFill>
                                <a:schemeClr val="tx1"/>
                              </a:solidFill>
                              <a:latin typeface="Cambria Math" panose="02040503050406030204" pitchFamily="18" charset="0"/>
                            </a:rPr>
                            <m:t>𝒖𝒑𝒑𝒆𝒓</m:t>
                          </m:r>
                        </m:sub>
                      </m:sSub>
                    </m:oMath>
                  </m:oMathPara>
                </a14:m>
                <a:endParaRPr lang="en-US" sz="2400" b="1" dirty="0">
                  <a:solidFill>
                    <a:schemeClr val="tx1"/>
                  </a:solidFill>
                </a:endParaRPr>
              </a:p>
            </p:txBody>
          </p:sp>
        </mc:Choice>
        <mc:Fallback xmlns="">
          <p:sp>
            <p:nvSpPr>
              <p:cNvPr id="23" name="TextBox 22">
                <a:extLst>
                  <a:ext uri="{FF2B5EF4-FFF2-40B4-BE49-F238E27FC236}">
                    <a16:creationId xmlns:a16="http://schemas.microsoft.com/office/drawing/2014/main" id="{FD6CE98F-2EA6-49C6-AFF4-B7554A3EC45C}"/>
                  </a:ext>
                </a:extLst>
              </p:cNvPr>
              <p:cNvSpPr txBox="1">
                <a:spLocks noRot="1" noChangeAspect="1" noMove="1" noResize="1" noEditPoints="1" noAdjustHandles="1" noChangeArrowheads="1" noChangeShapeType="1" noTextEdit="1"/>
              </p:cNvSpPr>
              <p:nvPr/>
            </p:nvSpPr>
            <p:spPr>
              <a:xfrm>
                <a:off x="7317857" y="1374519"/>
                <a:ext cx="4468759" cy="2294218"/>
              </a:xfrm>
              <a:prstGeom prst="rect">
                <a:avLst/>
              </a:prstGeom>
              <a:blipFill>
                <a:blip r:embed="rId2"/>
                <a:stretch>
                  <a:fillRect b="-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622AC92-F2AF-4591-BC1F-3862514BB647}"/>
                  </a:ext>
                </a:extLst>
              </p:cNvPr>
              <p:cNvSpPr txBox="1"/>
              <p:nvPr/>
            </p:nvSpPr>
            <p:spPr>
              <a:xfrm>
                <a:off x="-791850" y="4297839"/>
                <a:ext cx="6140450" cy="7473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rPr>
                        <m:t>𝒛</m:t>
                      </m:r>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d>
                            <m:dPr>
                              <m:begChr m:val="["/>
                              <m:endChr m:val="]"/>
                              <m:ctrlPr>
                                <a:rPr lang="en-US" sz="2400" b="1" i="1" smtClean="0">
                                  <a:solidFill>
                                    <a:schemeClr val="tx1"/>
                                  </a:solidFill>
                                  <a:latin typeface="Cambria Math" panose="02040503050406030204" pitchFamily="18" charset="0"/>
                                </a:rPr>
                              </m:ctrlPr>
                            </m:dPr>
                            <m:e>
                              <m:eqArr>
                                <m:eqArrPr>
                                  <m:ctrlPr>
                                    <a:rPr lang="en-US" sz="2400" b="1" i="1" smtClean="0">
                                      <a:solidFill>
                                        <a:schemeClr val="tx1"/>
                                      </a:solidFill>
                                      <a:latin typeface="Cambria Math" panose="02040503050406030204" pitchFamily="18" charset="0"/>
                                    </a:rPr>
                                  </m:ctrlPr>
                                </m:eqArrPr>
                                <m:e>
                                  <m:r>
                                    <a:rPr lang="en-US" sz="2400" b="1" i="1" smtClean="0">
                                      <a:solidFill>
                                        <a:schemeClr val="tx1"/>
                                      </a:solidFill>
                                      <a:latin typeface="Cambria Math" panose="02040503050406030204" pitchFamily="18" charset="0"/>
                                    </a:rPr>
                                    <m:t>𝒘</m:t>
                                  </m:r>
                                </m:e>
                                <m:e>
                                  <m:r>
                                    <a:rPr lang="en-US" sz="2400" b="0" i="1" smtClean="0">
                                      <a:solidFill>
                                        <a:schemeClr val="tx1"/>
                                      </a:solidFill>
                                      <a:latin typeface="Cambria Math" panose="02040503050406030204" pitchFamily="18" charset="0"/>
                                    </a:rPr>
                                    <m:t>𝑏</m:t>
                                  </m:r>
                                </m:e>
                              </m:eqArr>
                            </m:e>
                          </m:d>
                        </m:e>
                        <m: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𝒅</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𝟏</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𝟏</m:t>
                          </m:r>
                        </m:sub>
                      </m:sSub>
                    </m:oMath>
                  </m:oMathPara>
                </a14:m>
                <a:endParaRPr lang="en-US" sz="2400" dirty="0"/>
              </a:p>
            </p:txBody>
          </p:sp>
        </mc:Choice>
        <mc:Fallback xmlns="">
          <p:sp>
            <p:nvSpPr>
              <p:cNvPr id="25" name="TextBox 24">
                <a:extLst>
                  <a:ext uri="{FF2B5EF4-FFF2-40B4-BE49-F238E27FC236}">
                    <a16:creationId xmlns:a16="http://schemas.microsoft.com/office/drawing/2014/main" id="{D622AC92-F2AF-4591-BC1F-3862514BB647}"/>
                  </a:ext>
                </a:extLst>
              </p:cNvPr>
              <p:cNvSpPr txBox="1">
                <a:spLocks noRot="1" noChangeAspect="1" noMove="1" noResize="1" noEditPoints="1" noAdjustHandles="1" noChangeArrowheads="1" noChangeShapeType="1" noTextEdit="1"/>
              </p:cNvSpPr>
              <p:nvPr/>
            </p:nvSpPr>
            <p:spPr>
              <a:xfrm>
                <a:off x="-791850" y="4297839"/>
                <a:ext cx="6140450" cy="747384"/>
              </a:xfrm>
              <a:prstGeom prst="rect">
                <a:avLst/>
              </a:prstGeom>
              <a:blipFill>
                <a:blip r:embed="rId3"/>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6C665BE-AE37-4733-80F2-A391CC2AB72B}"/>
                  </a:ext>
                </a:extLst>
              </p:cNvPr>
              <p:cNvSpPr txBox="1"/>
              <p:nvPr/>
            </p:nvSpPr>
            <p:spPr>
              <a:xfrm>
                <a:off x="7908552" y="4253092"/>
                <a:ext cx="3477121" cy="2145074"/>
              </a:xfrm>
              <a:prstGeom prst="rect">
                <a:avLst/>
              </a:prstGeom>
              <a:noFill/>
            </p:spPr>
            <p:txBody>
              <a:bodyPr wrap="square">
                <a:spAutoFit/>
              </a:bodyPr>
              <a:lstStyle/>
              <a:p>
                <a14:m>
                  <m:oMath xmlns:m="http://schemas.openxmlformats.org/officeDocument/2006/math">
                    <m:r>
                      <a:rPr lang="en-US" sz="2400" b="0" i="1" smtClean="0">
                        <a:solidFill>
                          <a:schemeClr val="tx1"/>
                        </a:solidFill>
                        <a:latin typeface="Cambria Math" panose="02040503050406030204" pitchFamily="18" charset="0"/>
                      </a:rPr>
                      <m:t>𝐺</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d>
                          <m:dPr>
                            <m:begChr m:val="["/>
                            <m:endChr m:val="]"/>
                            <m:ctrlPr>
                              <a:rPr lang="en-US" sz="2400" b="0" i="1" smtClean="0">
                                <a:solidFill>
                                  <a:schemeClr val="tx1"/>
                                </a:solidFill>
                                <a:latin typeface="Cambria Math" panose="02040503050406030204" pitchFamily="18" charset="0"/>
                              </a:rPr>
                            </m:ctrlPr>
                          </m:dPr>
                          <m:e>
                            <m:eqArr>
                              <m:eqArrPr>
                                <m:ctrlPr>
                                  <a:rPr lang="en-US" sz="2400" b="0" i="1" smtClean="0">
                                    <a:solidFill>
                                      <a:schemeClr val="tx1"/>
                                    </a:solidFill>
                                    <a:latin typeface="Cambria Math" panose="02040503050406030204" pitchFamily="18" charset="0"/>
                                  </a:rPr>
                                </m:ctrlPr>
                              </m:eqArr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1</m:t>
                                    </m:r>
                                  </m:sub>
                                </m:sSub>
                                <m:sSubSup>
                                  <m:sSubSupPr>
                                    <m:ctrlPr>
                                      <a:rPr lang="en-US" sz="2400" b="1" i="1" smtClean="0">
                                        <a:latin typeface="Cambria Math" panose="02040503050406030204" pitchFamily="18" charset="0"/>
                                      </a:rPr>
                                    </m:ctrlPr>
                                  </m:sSubSupPr>
                                  <m:e>
                                    <m:r>
                                      <a:rPr lang="en-US" sz="2400" b="1" i="1">
                                        <a:latin typeface="Cambria Math" panose="02040503050406030204" pitchFamily="18" charset="0"/>
                                      </a:rPr>
                                      <m:t>𝒙</m:t>
                                    </m:r>
                                  </m:e>
                                  <m:sub>
                                    <m:r>
                                      <a:rPr lang="en-US" sz="2400" b="1" i="1">
                                        <a:latin typeface="Cambria Math" panose="02040503050406030204" pitchFamily="18" charset="0"/>
                                      </a:rPr>
                                      <m:t>𝟏</m:t>
                                    </m:r>
                                  </m:sub>
                                  <m:sup>
                                    <m:r>
                                      <a:rPr lang="en-US" sz="2400" b="1" i="1" smtClean="0">
                                        <a:latin typeface="Cambria Math" panose="02040503050406030204" pitchFamily="18" charset="0"/>
                                      </a:rPr>
                                      <m:t>𝑻</m:t>
                                    </m:r>
                                  </m:sup>
                                </m:sSubSup>
                                <m:r>
                                  <a:rPr lang="en-US" sz="2400" b="1"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2</m:t>
                                    </m:r>
                                  </m:sub>
                                </m:sSub>
                                <m:sSubSup>
                                  <m:sSubSupPr>
                                    <m:ctrlPr>
                                      <a:rPr lang="en-US" sz="2400" b="1" i="1" smtClean="0">
                                        <a:latin typeface="Cambria Math" panose="02040503050406030204" pitchFamily="18" charset="0"/>
                                      </a:rPr>
                                    </m:ctrlPr>
                                  </m:sSubSupPr>
                                  <m:e>
                                    <m:r>
                                      <a:rPr lang="en-US" sz="2400" b="1" i="1">
                                        <a:latin typeface="Cambria Math" panose="02040503050406030204" pitchFamily="18" charset="0"/>
                                      </a:rPr>
                                      <m:t>𝒙</m:t>
                                    </m:r>
                                  </m:e>
                                  <m:sub>
                                    <m:r>
                                      <a:rPr lang="en-US" sz="2400" b="1" i="1" smtClean="0">
                                        <a:latin typeface="Cambria Math" panose="02040503050406030204" pitchFamily="18" charset="0"/>
                                      </a:rPr>
                                      <m:t>𝟐</m:t>
                                    </m:r>
                                  </m:sub>
                                  <m:sup>
                                    <m:r>
                                      <a:rPr lang="en-US" sz="2400" b="1" i="1" smtClean="0">
                                        <a:latin typeface="Cambria Math" panose="02040503050406030204" pitchFamily="18" charset="0"/>
                                      </a:rPr>
                                      <m:t>𝑻</m:t>
                                    </m:r>
                                  </m:sup>
                                </m:sSubSup>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2</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3</m:t>
                                    </m:r>
                                  </m:sub>
                                </m:sSub>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𝒙</m:t>
                                    </m:r>
                                  </m:e>
                                  <m:sub>
                                    <m:r>
                                      <a:rPr lang="en-US" sz="2400" b="1" i="1" smtClean="0">
                                        <a:latin typeface="Cambria Math" panose="02040503050406030204" pitchFamily="18" charset="0"/>
                                      </a:rPr>
                                      <m:t>𝟑</m:t>
                                    </m:r>
                                  </m:sub>
                                  <m:sup>
                                    <m:r>
                                      <a:rPr lang="en-US" sz="2400" b="1" i="1" smtClean="0">
                                        <a:latin typeface="Cambria Math" panose="02040503050406030204" pitchFamily="18" charset="0"/>
                                      </a:rPr>
                                      <m:t>𝑻</m:t>
                                    </m:r>
                                  </m:sup>
                                </m:sSubSup>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3</m:t>
                                    </m:r>
                                  </m:sub>
                                </m:sSub>
                              </m:e>
                              <m:e>
                                <m:r>
                                  <a:rPr lang="en-US" sz="2400" i="1" smtClean="0">
                                    <a:latin typeface="Cambria Math" panose="02040503050406030204" pitchFamily="18" charset="0"/>
                                  </a:rPr>
                                  <m:t>⋮</m:t>
                                </m:r>
                              </m:e>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𝑛</m:t>
                                    </m:r>
                                  </m:sub>
                                </m:sSub>
                                <m:sSubSup>
                                  <m:sSubSupPr>
                                    <m:ctrlPr>
                                      <a:rPr lang="en-US" sz="2400" b="1" i="1" smtClean="0">
                                        <a:latin typeface="Cambria Math" panose="02040503050406030204" pitchFamily="18" charset="0"/>
                                      </a:rPr>
                                    </m:ctrlPr>
                                  </m:sSubSupPr>
                                  <m:e>
                                    <m:r>
                                      <a:rPr lang="en-US" sz="2400" b="1" i="1">
                                        <a:latin typeface="Cambria Math" panose="02040503050406030204" pitchFamily="18" charset="0"/>
                                      </a:rPr>
                                      <m:t>𝒙</m:t>
                                    </m:r>
                                  </m:e>
                                  <m:sub>
                                    <m:r>
                                      <a:rPr lang="en-US" sz="2400" b="1" i="1" smtClean="0">
                                        <a:latin typeface="Cambria Math" panose="02040503050406030204" pitchFamily="18" charset="0"/>
                                      </a:rPr>
                                      <m:t>𝒏</m:t>
                                    </m:r>
                                  </m:sub>
                                  <m:sup>
                                    <m:r>
                                      <a:rPr lang="en-US" sz="2400" b="1" i="1" smtClean="0">
                                        <a:latin typeface="Cambria Math" panose="02040503050406030204" pitchFamily="18" charset="0"/>
                                      </a:rPr>
                                      <m:t>𝑻</m:t>
                                    </m:r>
                                  </m:sup>
                                </m:sSubSup>
                                <m:r>
                                  <a:rPr lang="en-US" sz="2400" b="1"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𝑛</m:t>
                                    </m:r>
                                  </m:sub>
                                </m:sSub>
                              </m:e>
                            </m:eqArr>
                          </m:e>
                        </m:d>
                      </m:e>
                      <m:sub>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𝑑</m:t>
                        </m:r>
                        <m:r>
                          <a:rPr lang="en-US" sz="2400" i="1">
                            <a:latin typeface="Cambria Math" panose="02040503050406030204" pitchFamily="18" charset="0"/>
                          </a:rPr>
                          <m:t>+1</m:t>
                        </m:r>
                        <m:r>
                          <m:rPr>
                            <m:nor/>
                          </m:rPr>
                          <a:rPr lang="en-US" sz="2400" dirty="0"/>
                          <m:t> </m:t>
                        </m:r>
                      </m:sub>
                    </m:sSub>
                  </m:oMath>
                </a14:m>
                <a:r>
                  <a:rPr lang="en-US" sz="2400" b="1" dirty="0"/>
                  <a:t> </a:t>
                </a:r>
                <a:endParaRPr lang="en-US" sz="2400" dirty="0"/>
              </a:p>
            </p:txBody>
          </p:sp>
        </mc:Choice>
        <mc:Fallback xmlns="">
          <p:sp>
            <p:nvSpPr>
              <p:cNvPr id="27" name="TextBox 26">
                <a:extLst>
                  <a:ext uri="{FF2B5EF4-FFF2-40B4-BE49-F238E27FC236}">
                    <a16:creationId xmlns:a16="http://schemas.microsoft.com/office/drawing/2014/main" id="{C6C665BE-AE37-4733-80F2-A391CC2AB72B}"/>
                  </a:ext>
                </a:extLst>
              </p:cNvPr>
              <p:cNvSpPr txBox="1">
                <a:spLocks noRot="1" noChangeAspect="1" noMove="1" noResize="1" noEditPoints="1" noAdjustHandles="1" noChangeArrowheads="1" noChangeShapeType="1" noTextEdit="1"/>
              </p:cNvSpPr>
              <p:nvPr/>
            </p:nvSpPr>
            <p:spPr>
              <a:xfrm>
                <a:off x="7908552" y="4253092"/>
                <a:ext cx="3477121" cy="214507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60D4EB-FE9E-417A-8E12-580BA0C233F2}"/>
                  </a:ext>
                </a:extLst>
              </p:cNvPr>
              <p:cNvSpPr txBox="1"/>
              <p:nvPr/>
            </p:nvSpPr>
            <p:spPr>
              <a:xfrm>
                <a:off x="-791850" y="5341459"/>
                <a:ext cx="6565900" cy="7654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𝑃</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d>
                            <m:dPr>
                              <m:begChr m:val="["/>
                              <m:endChr m:val="]"/>
                              <m:ctrlPr>
                                <a:rPr lang="en-US" sz="2400" b="0" i="1" smtClean="0">
                                  <a:solidFill>
                                    <a:schemeClr val="tx1"/>
                                  </a:solidFill>
                                  <a:latin typeface="Cambria Math" panose="02040503050406030204" pitchFamily="18" charset="0"/>
                                </a:rPr>
                              </m:ctrlPr>
                            </m:dPr>
                            <m:e>
                              <m:eqArr>
                                <m:eqArrPr>
                                  <m:ctrlPr>
                                    <a:rPr lang="en-US" sz="2400" b="0" i="1" smtClean="0">
                                      <a:solidFill>
                                        <a:schemeClr val="tx1"/>
                                      </a:solidFill>
                                      <a:latin typeface="Cambria Math" panose="02040503050406030204" pitchFamily="18" charset="0"/>
                                    </a:rPr>
                                  </m:ctrlPr>
                                </m:eqArr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𝐼</m:t>
                                      </m:r>
                                    </m:e>
                                    <m:sub>
                                      <m:r>
                                        <a:rPr lang="en-US" sz="2400" b="0" i="1" smtClean="0">
                                          <a:solidFill>
                                            <a:schemeClr val="tx1"/>
                                          </a:solidFill>
                                          <a:latin typeface="Cambria Math" panose="02040503050406030204" pitchFamily="18" charset="0"/>
                                        </a:rPr>
                                        <m:t>𝑑</m:t>
                                      </m:r>
                                    </m:sub>
                                  </m:sSub>
                                </m:e>
                                <m:e>
                                  <m:r>
                                    <a:rPr lang="en-US" sz="2400" b="0" i="1" smtClean="0">
                                      <a:solidFill>
                                        <a:schemeClr val="tx1"/>
                                      </a:solidFill>
                                      <a:latin typeface="Cambria Math" panose="02040503050406030204" pitchFamily="18" charset="0"/>
                                    </a:rPr>
                                    <m:t>0</m:t>
                                  </m:r>
                                </m:e>
                              </m:eqArr>
                              <m:m>
                                <m:mPr>
                                  <m:mcs>
                                    <m:mc>
                                      <m:mcPr>
                                        <m:count m:val="1"/>
                                        <m:mcJc m:val="center"/>
                                      </m:mcPr>
                                    </m:mc>
                                  </m:mcs>
                                  <m:ctrlPr>
                                    <a:rPr lang="en-US" sz="2400" b="0" i="1" smtClean="0">
                                      <a:solidFill>
                                        <a:schemeClr val="tx1"/>
                                      </a:solidFill>
                                      <a:latin typeface="Cambria Math" panose="02040503050406030204" pitchFamily="18" charset="0"/>
                                    </a:rPr>
                                  </m:ctrlPr>
                                </m:mPr>
                                <m:mr>
                                  <m:e>
                                    <m:r>
                                      <m:rPr>
                                        <m:brk m:alnAt="7"/>
                                      </m:rPr>
                                      <a:rPr lang="en-US" sz="2400" b="0" i="1" smtClean="0">
                                        <a:solidFill>
                                          <a:schemeClr val="tx1"/>
                                        </a:solidFill>
                                        <a:latin typeface="Cambria Math" panose="02040503050406030204" pitchFamily="18" charset="0"/>
                                      </a:rPr>
                                      <m:t>0</m:t>
                                    </m:r>
                                  </m:e>
                                </m:mr>
                                <m:mr>
                                  <m:e>
                                    <m:r>
                                      <a:rPr lang="en-US" sz="2400" b="0" i="1" smtClean="0">
                                        <a:solidFill>
                                          <a:schemeClr val="tx1"/>
                                        </a:solidFill>
                                        <a:latin typeface="Cambria Math" panose="02040503050406030204" pitchFamily="18" charset="0"/>
                                      </a:rPr>
                                      <m:t>0</m:t>
                                    </m:r>
                                  </m:e>
                                </m:mr>
                              </m:m>
                            </m:e>
                          </m:d>
                        </m:e>
                        <m:sub>
                          <m:r>
                            <a:rPr lang="en-US" sz="2400" b="0" i="1" smtClean="0">
                              <a:solidFill>
                                <a:schemeClr val="tx1"/>
                              </a:solidFill>
                              <a:latin typeface="Cambria Math" panose="02040503050406030204" pitchFamily="18" charset="0"/>
                            </a:rPr>
                            <m:t>𝑑</m:t>
                          </m:r>
                          <m:r>
                            <a:rPr lang="en-US" sz="2400" b="0" i="1" smtClean="0">
                              <a:solidFill>
                                <a:schemeClr val="tx1"/>
                              </a:solidFill>
                              <a:latin typeface="Cambria Math" panose="02040503050406030204" pitchFamily="18" charset="0"/>
                            </a:rPr>
                            <m:t>+1×</m:t>
                          </m:r>
                          <m:r>
                            <a:rPr lang="en-US" sz="2400" b="0" i="1" smtClean="0">
                              <a:solidFill>
                                <a:schemeClr val="tx1"/>
                              </a:solidFill>
                              <a:latin typeface="Cambria Math" panose="02040503050406030204" pitchFamily="18" charset="0"/>
                            </a:rPr>
                            <m:t>𝑑</m:t>
                          </m:r>
                          <m:r>
                            <a:rPr lang="en-US" sz="2400" b="0" i="1" smtClean="0">
                              <a:solidFill>
                                <a:schemeClr val="tx1"/>
                              </a:solidFill>
                              <a:latin typeface="Cambria Math" panose="02040503050406030204" pitchFamily="18" charset="0"/>
                            </a:rPr>
                            <m:t>+1</m:t>
                          </m:r>
                        </m:sub>
                      </m:sSub>
                    </m:oMath>
                  </m:oMathPara>
                </a14:m>
                <a:endParaRPr lang="en-US" sz="2400" dirty="0"/>
              </a:p>
            </p:txBody>
          </p:sp>
        </mc:Choice>
        <mc:Fallback xmlns="">
          <p:sp>
            <p:nvSpPr>
              <p:cNvPr id="28" name="TextBox 27">
                <a:extLst>
                  <a:ext uri="{FF2B5EF4-FFF2-40B4-BE49-F238E27FC236}">
                    <a16:creationId xmlns:a16="http://schemas.microsoft.com/office/drawing/2014/main" id="{7B60D4EB-FE9E-417A-8E12-580BA0C233F2}"/>
                  </a:ext>
                </a:extLst>
              </p:cNvPr>
              <p:cNvSpPr txBox="1">
                <a:spLocks noRot="1" noChangeAspect="1" noMove="1" noResize="1" noEditPoints="1" noAdjustHandles="1" noChangeArrowheads="1" noChangeShapeType="1" noTextEdit="1"/>
              </p:cNvSpPr>
              <p:nvPr/>
            </p:nvSpPr>
            <p:spPr>
              <a:xfrm>
                <a:off x="-791850" y="5341459"/>
                <a:ext cx="6565900" cy="7654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89C0FB4-9516-4ED1-9E3C-82905D9D4DDC}"/>
                  </a:ext>
                </a:extLst>
              </p:cNvPr>
              <p:cNvSpPr txBox="1"/>
              <p:nvPr/>
            </p:nvSpPr>
            <p:spPr>
              <a:xfrm>
                <a:off x="4255538" y="4147202"/>
                <a:ext cx="2483690" cy="11188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rPr>
                        <m:t>𝒒</m:t>
                      </m:r>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d>
                            <m:dPr>
                              <m:begChr m:val="["/>
                              <m:endChr m:val="]"/>
                              <m:ctrlPr>
                                <a:rPr lang="en-US" sz="2400" b="1" i="1" smtClean="0">
                                  <a:solidFill>
                                    <a:schemeClr val="tx1"/>
                                  </a:solidFill>
                                  <a:latin typeface="Cambria Math" panose="02040503050406030204" pitchFamily="18" charset="0"/>
                                </a:rPr>
                              </m:ctrlPr>
                            </m:dPr>
                            <m:e>
                              <m:eqArr>
                                <m:eqArrPr>
                                  <m:ctrlPr>
                                    <a:rPr lang="en-US" sz="2400" i="1" smtClean="0">
                                      <a:solidFill>
                                        <a:schemeClr val="tx1"/>
                                      </a:solidFill>
                                      <a:latin typeface="Cambria Math" panose="02040503050406030204" pitchFamily="18" charset="0"/>
                                    </a:rPr>
                                  </m:ctrlPr>
                                </m:eqArrPr>
                                <m:e>
                                  <m:r>
                                    <a:rPr lang="en-US" sz="2400" b="0" i="1" smtClean="0">
                                      <a:solidFill>
                                        <a:schemeClr val="tx1"/>
                                      </a:solidFill>
                                      <a:latin typeface="Cambria Math" panose="02040503050406030204" pitchFamily="18" charset="0"/>
                                    </a:rPr>
                                    <m:t>0</m:t>
                                  </m:r>
                                </m:e>
                                <m:e>
                                  <m:r>
                                    <a:rPr lang="en-US" sz="2400" b="0" i="1" smtClean="0">
                                      <a:solidFill>
                                        <a:schemeClr val="tx1"/>
                                      </a:solidFill>
                                      <a:latin typeface="Cambria Math" panose="02040503050406030204" pitchFamily="18" charset="0"/>
                                    </a:rPr>
                                    <m:t>⋮</m:t>
                                  </m:r>
                                </m:e>
                                <m:e>
                                  <m:r>
                                    <a:rPr lang="en-US" sz="2400" b="0" i="1" smtClean="0">
                                      <a:solidFill>
                                        <a:schemeClr val="tx1"/>
                                      </a:solidFill>
                                      <a:latin typeface="Cambria Math" panose="02040503050406030204" pitchFamily="18" charset="0"/>
                                    </a:rPr>
                                    <m:t>0</m:t>
                                  </m:r>
                                </m:e>
                              </m:eqArr>
                            </m:e>
                          </m:d>
                        </m:e>
                        <m:sub>
                          <m:r>
                            <a:rPr lang="en-US" sz="2400" b="1" i="1" smtClean="0">
                              <a:solidFill>
                                <a:schemeClr val="tx1"/>
                              </a:solidFill>
                              <a:latin typeface="Cambria Math" panose="02040503050406030204" pitchFamily="18" charset="0"/>
                            </a:rPr>
                            <m:t>𝒅</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𝟏</m:t>
                          </m:r>
                        </m:sub>
                      </m:sSub>
                    </m:oMath>
                  </m:oMathPara>
                </a14:m>
                <a:endParaRPr lang="en-US" sz="2400" b="1" dirty="0"/>
              </a:p>
            </p:txBody>
          </p:sp>
        </mc:Choice>
        <mc:Fallback xmlns="">
          <p:sp>
            <p:nvSpPr>
              <p:cNvPr id="29" name="TextBox 28">
                <a:extLst>
                  <a:ext uri="{FF2B5EF4-FFF2-40B4-BE49-F238E27FC236}">
                    <a16:creationId xmlns:a16="http://schemas.microsoft.com/office/drawing/2014/main" id="{F89C0FB4-9516-4ED1-9E3C-82905D9D4DDC}"/>
                  </a:ext>
                </a:extLst>
              </p:cNvPr>
              <p:cNvSpPr txBox="1">
                <a:spLocks noRot="1" noChangeAspect="1" noMove="1" noResize="1" noEditPoints="1" noAdjustHandles="1" noChangeArrowheads="1" noChangeShapeType="1" noTextEdit="1"/>
              </p:cNvSpPr>
              <p:nvPr/>
            </p:nvSpPr>
            <p:spPr>
              <a:xfrm>
                <a:off x="4255538" y="4147202"/>
                <a:ext cx="2483690" cy="111889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71E875A-1F92-46FD-8A12-A8E513F73E2E}"/>
                  </a:ext>
                </a:extLst>
              </p:cNvPr>
              <p:cNvSpPr txBox="1"/>
              <p:nvPr/>
            </p:nvSpPr>
            <p:spPr>
              <a:xfrm>
                <a:off x="4438447" y="5341459"/>
                <a:ext cx="2117872" cy="11165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rPr>
                        <m:t>𝒉</m:t>
                      </m:r>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d>
                            <m:dPr>
                              <m:begChr m:val="["/>
                              <m:endChr m:val="]"/>
                              <m:ctrlPr>
                                <a:rPr lang="en-US" sz="2400" b="1" i="1" smtClean="0">
                                  <a:solidFill>
                                    <a:schemeClr val="tx1"/>
                                  </a:solidFill>
                                  <a:latin typeface="Cambria Math" panose="02040503050406030204" pitchFamily="18" charset="0"/>
                                </a:rPr>
                              </m:ctrlPr>
                            </m:dPr>
                            <m:e>
                              <m:eqArr>
                                <m:eqArrPr>
                                  <m:ctrlPr>
                                    <a:rPr lang="en-US" sz="2400" i="1" smtClean="0">
                                      <a:solidFill>
                                        <a:schemeClr val="tx1"/>
                                      </a:solidFill>
                                      <a:latin typeface="Cambria Math" panose="02040503050406030204" pitchFamily="18" charset="0"/>
                                    </a:rPr>
                                  </m:ctrlPr>
                                </m:eqArrPr>
                                <m:e>
                                  <m:r>
                                    <a:rPr lang="en-US" sz="2400" b="0" i="1" smtClean="0">
                                      <a:solidFill>
                                        <a:schemeClr val="tx1"/>
                                      </a:solidFill>
                                      <a:latin typeface="Cambria Math" panose="02040503050406030204" pitchFamily="18" charset="0"/>
                                    </a:rPr>
                                    <m:t>1</m:t>
                                  </m:r>
                                </m:e>
                                <m:e>
                                  <m:r>
                                    <a:rPr lang="en-US" sz="2400" b="0" i="1" smtClean="0">
                                      <a:solidFill>
                                        <a:schemeClr val="tx1"/>
                                      </a:solidFill>
                                      <a:latin typeface="Cambria Math" panose="02040503050406030204" pitchFamily="18" charset="0"/>
                                    </a:rPr>
                                    <m:t>⋮</m:t>
                                  </m:r>
                                </m:e>
                                <m:e>
                                  <m:r>
                                    <a:rPr lang="en-US" sz="2400" b="0" i="1" smtClean="0">
                                      <a:solidFill>
                                        <a:schemeClr val="tx1"/>
                                      </a:solidFill>
                                      <a:latin typeface="Cambria Math" panose="02040503050406030204" pitchFamily="18" charset="0"/>
                                    </a:rPr>
                                    <m:t>1</m:t>
                                  </m:r>
                                </m:e>
                              </m:eqArr>
                            </m:e>
                          </m:d>
                        </m:e>
                        <m:sub>
                          <m:r>
                            <a:rPr lang="en-US" sz="2400" b="1" i="1" smtClean="0">
                              <a:solidFill>
                                <a:schemeClr val="tx1"/>
                              </a:solidFill>
                              <a:latin typeface="Cambria Math" panose="02040503050406030204" pitchFamily="18" charset="0"/>
                            </a:rPr>
                            <m:t>𝒏</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𝟏</m:t>
                          </m:r>
                        </m:sub>
                      </m:sSub>
                    </m:oMath>
                  </m:oMathPara>
                </a14:m>
                <a:endParaRPr lang="en-US" sz="2400" b="1" dirty="0"/>
              </a:p>
            </p:txBody>
          </p:sp>
        </mc:Choice>
        <mc:Fallback xmlns="">
          <p:sp>
            <p:nvSpPr>
              <p:cNvPr id="30" name="TextBox 29">
                <a:extLst>
                  <a:ext uri="{FF2B5EF4-FFF2-40B4-BE49-F238E27FC236}">
                    <a16:creationId xmlns:a16="http://schemas.microsoft.com/office/drawing/2014/main" id="{D71E875A-1F92-46FD-8A12-A8E513F73E2E}"/>
                  </a:ext>
                </a:extLst>
              </p:cNvPr>
              <p:cNvSpPr txBox="1">
                <a:spLocks noRot="1" noChangeAspect="1" noMove="1" noResize="1" noEditPoints="1" noAdjustHandles="1" noChangeArrowheads="1" noChangeShapeType="1" noTextEdit="1"/>
              </p:cNvSpPr>
              <p:nvPr/>
            </p:nvSpPr>
            <p:spPr>
              <a:xfrm>
                <a:off x="4438447" y="5341459"/>
                <a:ext cx="2117872" cy="1116524"/>
              </a:xfrm>
              <a:prstGeom prst="rect">
                <a:avLst/>
              </a:prstGeom>
              <a:blipFill>
                <a:blip r:embed="rId7"/>
                <a:stretch>
                  <a:fillRect b="-1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2B7D723-8520-43D4-8F43-6B7C6CCDF346}"/>
                  </a:ext>
                </a:extLst>
              </p:cNvPr>
              <p:cNvSpPr txBox="1"/>
              <p:nvPr/>
            </p:nvSpPr>
            <p:spPr>
              <a:xfrm>
                <a:off x="1448621" y="1722173"/>
                <a:ext cx="4468759" cy="15331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2400" b="0" i="1" smtClean="0">
                              <a:solidFill>
                                <a:schemeClr val="tx1"/>
                              </a:solidFill>
                              <a:latin typeface="Cambria Math" panose="02040503050406030204" pitchFamily="18" charset="0"/>
                            </a:rPr>
                          </m:ctrlPr>
                        </m:funcPr>
                        <m:fName>
                          <m:limLow>
                            <m:limLowPr>
                              <m:ctrlPr>
                                <a:rPr lang="en-US" sz="2400" b="0" i="1" smtClean="0">
                                  <a:solidFill>
                                    <a:schemeClr val="tx1"/>
                                  </a:solidFill>
                                  <a:latin typeface="Cambria Math" panose="02040503050406030204" pitchFamily="18" charset="0"/>
                                </a:rPr>
                              </m:ctrlPr>
                            </m:limLowPr>
                            <m:e>
                              <m:r>
                                <m:rPr>
                                  <m:sty m:val="p"/>
                                </m:rPr>
                                <a:rPr lang="en-US" sz="2400" b="0" i="0" smtClean="0">
                                  <a:solidFill>
                                    <a:schemeClr val="tx1"/>
                                  </a:solidFill>
                                  <a:latin typeface="Cambria Math" panose="02040503050406030204" pitchFamily="18" charset="0"/>
                                </a:rPr>
                                <m:t>min</m:t>
                              </m:r>
                            </m:e>
                            <m:lim>
                              <m:r>
                                <a:rPr lang="en-US" sz="2400" b="1" i="1" smtClean="0">
                                  <a:solidFill>
                                    <a:schemeClr val="tx1"/>
                                  </a:solidFill>
                                  <a:latin typeface="Cambria Math" panose="02040503050406030204" pitchFamily="18" charset="0"/>
                                </a:rPr>
                                <m:t>𝒘</m:t>
                              </m:r>
                              <m:r>
                                <a:rPr lang="en-US" sz="2400" b="1"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𝑏</m:t>
                              </m:r>
                            </m:lim>
                          </m:limLow>
                        </m:fName>
                        <m:e>
                          <m:r>
                            <a:rPr lang="en-US" sz="2400" b="0" i="1" smtClean="0">
                              <a:solidFill>
                                <a:schemeClr val="tx1"/>
                              </a:solidFill>
                              <a:latin typeface="Cambria Math" panose="02040503050406030204" pitchFamily="18" charset="0"/>
                            </a:rPr>
                            <m:t> </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sSup>
                            <m:sSupPr>
                              <m:ctrlPr>
                                <a:rPr lang="en-US" sz="2400" b="0"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𝒘</m:t>
                              </m:r>
                            </m:e>
                            <m:sup>
                              <m:r>
                                <a:rPr lang="en-US" sz="2400" b="0" i="1" smtClean="0">
                                  <a:solidFill>
                                    <a:schemeClr val="tx1"/>
                                  </a:solidFill>
                                  <a:latin typeface="Cambria Math" panose="02040503050406030204" pitchFamily="18" charset="0"/>
                                </a:rPr>
                                <m:t>𝑇</m:t>
                              </m:r>
                            </m:sup>
                          </m:sSup>
                          <m:r>
                            <a:rPr lang="en-US" sz="2400" b="1" i="1" smtClean="0">
                              <a:solidFill>
                                <a:schemeClr val="tx1"/>
                              </a:solidFill>
                              <a:latin typeface="Cambria Math" panose="02040503050406030204" pitchFamily="18" charset="0"/>
                            </a:rPr>
                            <m:t>𝒘</m:t>
                          </m:r>
                        </m:e>
                      </m:func>
                    </m:oMath>
                  </m:oMathPara>
                </a14:m>
                <a:endParaRPr lang="en-US" sz="2400" b="0" dirty="0">
                  <a:solidFill>
                    <a:schemeClr val="tx1"/>
                  </a:solidFill>
                </a:endParaRPr>
              </a:p>
              <a:p>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𝑠</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𝑦</m:t>
                          </m:r>
                        </m:e>
                        <m:sub>
                          <m:r>
                            <a:rPr lang="en-US" sz="2400" b="0" i="1" smtClean="0">
                              <a:solidFill>
                                <a:schemeClr val="tx1"/>
                              </a:solidFill>
                              <a:latin typeface="Cambria Math" panose="02040503050406030204" pitchFamily="18" charset="0"/>
                            </a:rPr>
                            <m:t>𝑖</m:t>
                          </m:r>
                        </m:sub>
                      </m:sSub>
                      <m:d>
                        <m:dPr>
                          <m:ctrlPr>
                            <a:rPr lang="en-US" sz="2400" b="0" i="1" smtClean="0">
                              <a:solidFill>
                                <a:schemeClr val="tx1"/>
                              </a:solidFill>
                              <a:latin typeface="Cambria Math" panose="02040503050406030204" pitchFamily="18" charset="0"/>
                            </a:rPr>
                          </m:ctrlPr>
                        </m:dPr>
                        <m:e>
                          <m:sSup>
                            <m:sSupPr>
                              <m:ctrlPr>
                                <a:rPr lang="en-US" sz="2400" b="0"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𝒘</m:t>
                              </m:r>
                            </m:e>
                            <m:sup>
                              <m:r>
                                <a:rPr lang="en-US" sz="2400" b="0" i="1" smtClean="0">
                                  <a:solidFill>
                                    <a:schemeClr val="tx1"/>
                                  </a:solidFill>
                                  <a:latin typeface="Cambria Math" panose="02040503050406030204" pitchFamily="18" charset="0"/>
                                </a:rPr>
                                <m:t>𝑇</m:t>
                              </m:r>
                            </m:sup>
                          </m:sSup>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𝒊</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𝑏</m:t>
                          </m:r>
                        </m:e>
                      </m:d>
                      <m:r>
                        <a:rPr lang="en-US" sz="2400" b="0" i="1" smtClean="0">
                          <a:solidFill>
                            <a:schemeClr val="tx1"/>
                          </a:solidFill>
                          <a:latin typeface="Cambria Math" panose="02040503050406030204" pitchFamily="18" charset="0"/>
                        </a:rPr>
                        <m:t>≥1  ∀</m:t>
                      </m:r>
                      <m:r>
                        <a:rPr lang="en-US" sz="2400" b="0" i="1" smtClean="0">
                          <a:solidFill>
                            <a:schemeClr val="tx1"/>
                          </a:solidFill>
                          <a:latin typeface="Cambria Math" panose="02040503050406030204" pitchFamily="18" charset="0"/>
                        </a:rPr>
                        <m:t>𝑖</m:t>
                      </m:r>
                    </m:oMath>
                  </m:oMathPara>
                </a14:m>
                <a:endParaRPr lang="en-US" sz="2400" dirty="0">
                  <a:solidFill>
                    <a:schemeClr val="tx1"/>
                  </a:solidFill>
                </a:endParaRPr>
              </a:p>
            </p:txBody>
          </p:sp>
        </mc:Choice>
        <mc:Fallback xmlns="">
          <p:sp>
            <p:nvSpPr>
              <p:cNvPr id="32" name="TextBox 31">
                <a:extLst>
                  <a:ext uri="{FF2B5EF4-FFF2-40B4-BE49-F238E27FC236}">
                    <a16:creationId xmlns:a16="http://schemas.microsoft.com/office/drawing/2014/main" id="{62B7D723-8520-43D4-8F43-6B7C6CCDF346}"/>
                  </a:ext>
                </a:extLst>
              </p:cNvPr>
              <p:cNvSpPr txBox="1">
                <a:spLocks noRot="1" noChangeAspect="1" noMove="1" noResize="1" noEditPoints="1" noAdjustHandles="1" noChangeArrowheads="1" noChangeShapeType="1" noTextEdit="1"/>
              </p:cNvSpPr>
              <p:nvPr/>
            </p:nvSpPr>
            <p:spPr>
              <a:xfrm>
                <a:off x="1448621" y="1722173"/>
                <a:ext cx="4468759" cy="1533177"/>
              </a:xfrm>
              <a:prstGeom prst="rect">
                <a:avLst/>
              </a:prstGeom>
              <a:blipFill>
                <a:blip r:embed="rId8"/>
                <a:stretch>
                  <a:fillRect b="-2390"/>
                </a:stretch>
              </a:blipFill>
            </p:spPr>
            <p:txBody>
              <a:bodyPr/>
              <a:lstStyle/>
              <a:p>
                <a:r>
                  <a:rPr lang="en-US">
                    <a:noFill/>
                  </a:rPr>
                  <a:t> </a:t>
                </a:r>
              </a:p>
            </p:txBody>
          </p:sp>
        </mc:Fallback>
      </mc:AlternateContent>
      <p:sp>
        <p:nvSpPr>
          <p:cNvPr id="10" name="Arrow: Right 9">
            <a:extLst>
              <a:ext uri="{FF2B5EF4-FFF2-40B4-BE49-F238E27FC236}">
                <a16:creationId xmlns:a16="http://schemas.microsoft.com/office/drawing/2014/main" id="{182EC61A-3AFB-4EDD-B2CF-2AFFFA9543A1}"/>
              </a:ext>
            </a:extLst>
          </p:cNvPr>
          <p:cNvSpPr/>
          <p:nvPr/>
        </p:nvSpPr>
        <p:spPr>
          <a:xfrm>
            <a:off x="5917380" y="2340206"/>
            <a:ext cx="357242"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D28B3EF8-10DB-4CD4-9F2E-7B9F259BFD3E}"/>
              </a:ext>
            </a:extLst>
          </p:cNvPr>
          <p:cNvCxnSpPr>
            <a:cxnSpLocks/>
          </p:cNvCxnSpPr>
          <p:nvPr/>
        </p:nvCxnSpPr>
        <p:spPr>
          <a:xfrm>
            <a:off x="508000" y="3899152"/>
            <a:ext cx="1117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3229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75DA-CCC9-4425-BE5C-11E99EF49C5B}"/>
              </a:ext>
            </a:extLst>
          </p:cNvPr>
          <p:cNvSpPr>
            <a:spLocks noGrp="1"/>
          </p:cNvSpPr>
          <p:nvPr>
            <p:ph type="title"/>
          </p:nvPr>
        </p:nvSpPr>
        <p:spPr/>
        <p:txBody>
          <a:bodyPr/>
          <a:lstStyle/>
          <a:p>
            <a:r>
              <a:rPr lang="en-US" b="1" dirty="0"/>
              <a:t>Hard-Margin Support Vector Machine Objective</a:t>
            </a:r>
            <a:endParaRPr lang="en-US" dirty="0"/>
          </a:p>
        </p:txBody>
      </p:sp>
      <p:sp>
        <p:nvSpPr>
          <p:cNvPr id="3" name="Slide Number Placeholder 2">
            <a:extLst>
              <a:ext uri="{FF2B5EF4-FFF2-40B4-BE49-F238E27FC236}">
                <a16:creationId xmlns:a16="http://schemas.microsoft.com/office/drawing/2014/main" id="{A993B50E-F426-496C-A8AC-7C966C966625}"/>
              </a:ext>
            </a:extLst>
          </p:cNvPr>
          <p:cNvSpPr>
            <a:spLocks noGrp="1"/>
          </p:cNvSpPr>
          <p:nvPr>
            <p:ph type="sldNum" sz="quarter" idx="4"/>
          </p:nvPr>
        </p:nvSpPr>
        <p:spPr/>
        <p:txBody>
          <a:bodyPr/>
          <a:lstStyle/>
          <a:p>
            <a:fld id="{02C8B7B2-9496-47E5-990F-169BD0B1DE6A}" type="slidenum">
              <a:rPr lang="en-US" smtClean="0"/>
              <a:t>24</a:t>
            </a:fld>
            <a:endParaRPr lang="en-US"/>
          </a:p>
        </p:txBody>
      </p:sp>
      <p:sp>
        <p:nvSpPr>
          <p:cNvPr id="69" name="TextBox 68">
            <a:extLst>
              <a:ext uri="{FF2B5EF4-FFF2-40B4-BE49-F238E27FC236}">
                <a16:creationId xmlns:a16="http://schemas.microsoft.com/office/drawing/2014/main" id="{9E474B48-6464-42A1-9F2C-E3359AD59ADF}"/>
              </a:ext>
            </a:extLst>
          </p:cNvPr>
          <p:cNvSpPr txBox="1"/>
          <p:nvPr/>
        </p:nvSpPr>
        <p:spPr>
          <a:xfrm>
            <a:off x="591572" y="592936"/>
            <a:ext cx="10883033" cy="461665"/>
          </a:xfrm>
          <a:prstGeom prst="rect">
            <a:avLst/>
          </a:prstGeom>
          <a:noFill/>
        </p:spPr>
        <p:txBody>
          <a:bodyPr wrap="square">
            <a:spAutoFit/>
          </a:bodyPr>
          <a:lstStyle/>
          <a:p>
            <a:pPr marL="0" lvl="2"/>
            <a:r>
              <a:rPr lang="en-US" sz="2400" b="1" dirty="0">
                <a:latin typeface="Avenir Next LT Pro" panose="020B0504020202020204" pitchFamily="34" charset="0"/>
              </a:rPr>
              <a:t>How can we put this into a quadratic form?</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702FA5A-5E59-44F4-8F42-CBD5008BA80C}"/>
                  </a:ext>
                </a:extLst>
              </p:cNvPr>
              <p:cNvSpPr txBox="1"/>
              <p:nvPr/>
            </p:nvSpPr>
            <p:spPr>
              <a:xfrm>
                <a:off x="7108561" y="1299288"/>
                <a:ext cx="4468759" cy="1084721"/>
              </a:xfrm>
              <a:prstGeom prst="rect">
                <a:avLst/>
              </a:prstGeom>
              <a:noFill/>
            </p:spPr>
            <p:txBody>
              <a:bodyPr wrap="square">
                <a:spAutoFit/>
              </a:bodyPr>
              <a:lstStyle/>
              <a:p>
                <a14:m>
                  <m:oMath xmlns:m="http://schemas.openxmlformats.org/officeDocument/2006/math">
                    <m:func>
                      <m:funcPr>
                        <m:ctrlPr>
                          <a:rPr lang="en-US" sz="2400" b="0" i="1" smtClean="0">
                            <a:solidFill>
                              <a:schemeClr val="tx1"/>
                            </a:solidFill>
                            <a:latin typeface="Cambria Math" panose="02040503050406030204" pitchFamily="18" charset="0"/>
                          </a:rPr>
                        </m:ctrlPr>
                      </m:funcPr>
                      <m:fName>
                        <m:limLow>
                          <m:limLowPr>
                            <m:ctrlPr>
                              <a:rPr lang="en-US" sz="2400" b="0" i="1" smtClean="0">
                                <a:solidFill>
                                  <a:schemeClr val="tx1"/>
                                </a:solidFill>
                                <a:latin typeface="Cambria Math" panose="02040503050406030204" pitchFamily="18" charset="0"/>
                              </a:rPr>
                            </m:ctrlPr>
                          </m:limLowPr>
                          <m:e>
                            <m:r>
                              <m:rPr>
                                <m:sty m:val="p"/>
                              </m:rPr>
                              <a:rPr lang="en-US" sz="2400" b="0" i="0" smtClean="0">
                                <a:solidFill>
                                  <a:schemeClr val="tx1"/>
                                </a:solidFill>
                                <a:latin typeface="Cambria Math" panose="02040503050406030204" pitchFamily="18" charset="0"/>
                              </a:rPr>
                              <m:t>min</m:t>
                            </m:r>
                          </m:e>
                          <m:lim>
                            <m:r>
                              <a:rPr lang="en-US" sz="2400" b="1" i="1" smtClean="0">
                                <a:solidFill>
                                  <a:schemeClr val="tx1"/>
                                </a:solidFill>
                                <a:latin typeface="Cambria Math" panose="02040503050406030204" pitchFamily="18" charset="0"/>
                              </a:rPr>
                              <m:t>𝒘</m:t>
                            </m:r>
                            <m:r>
                              <a:rPr lang="en-US" sz="2400" b="1"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𝑏</m:t>
                            </m:r>
                          </m:lim>
                        </m:limLow>
                      </m:fName>
                      <m:e>
                        <m:r>
                          <a:rPr lang="en-US" sz="2400" b="0" i="1" smtClean="0">
                            <a:solidFill>
                              <a:schemeClr val="tx1"/>
                            </a:solidFill>
                            <a:latin typeface="Cambria Math" panose="02040503050406030204" pitchFamily="18" charset="0"/>
                          </a:rPr>
                          <m:t> </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d>
                          <m:dPr>
                            <m:begChr m:val="["/>
                            <m:endChr m:val="]"/>
                            <m:ctrlPr>
                              <a:rPr lang="en-US" sz="2400" b="1" i="1">
                                <a:latin typeface="Cambria Math" panose="02040503050406030204" pitchFamily="18" charset="0"/>
                              </a:rPr>
                            </m:ctrlPr>
                          </m:dPr>
                          <m:e>
                            <m:r>
                              <a:rPr lang="en-US" sz="2400" b="1" i="1">
                                <a:latin typeface="Cambria Math" panose="02040503050406030204" pitchFamily="18" charset="0"/>
                              </a:rPr>
                              <m:t>𝒘</m:t>
                            </m:r>
                            <m:r>
                              <a:rPr lang="en-US" sz="2400" b="1" i="1">
                                <a:latin typeface="Cambria Math" panose="02040503050406030204" pitchFamily="18" charset="0"/>
                              </a:rPr>
                              <m:t> </m:t>
                            </m:r>
                            <m:r>
                              <a:rPr lang="en-US" sz="2400" i="1">
                                <a:latin typeface="Cambria Math" panose="02040503050406030204" pitchFamily="18" charset="0"/>
                              </a:rPr>
                              <m:t>𝑏</m:t>
                            </m:r>
                          </m:e>
                        </m:d>
                        <m:d>
                          <m:dPr>
                            <m:begChr m:val="["/>
                            <m:endChr m:val="]"/>
                            <m:ctrlPr>
                              <a:rPr lang="en-US" sz="2400" b="0" i="1" smtClean="0">
                                <a:solidFill>
                                  <a:schemeClr val="tx1"/>
                                </a:solidFill>
                                <a:latin typeface="Cambria Math" panose="02040503050406030204" pitchFamily="18" charset="0"/>
                              </a:rPr>
                            </m:ctrlPr>
                          </m:dPr>
                          <m:e>
                            <m:eqArr>
                              <m:eqArrPr>
                                <m:ctrlPr>
                                  <a:rPr lang="en-US" sz="2400" b="0" i="1" smtClean="0">
                                    <a:solidFill>
                                      <a:schemeClr val="tx1"/>
                                    </a:solidFill>
                                    <a:latin typeface="Cambria Math" panose="02040503050406030204" pitchFamily="18" charset="0"/>
                                  </a:rPr>
                                </m:ctrlPr>
                              </m:eqArr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𝐼</m:t>
                                    </m:r>
                                  </m:e>
                                  <m:sub>
                                    <m:r>
                                      <a:rPr lang="en-US" sz="2400" b="0" i="1" smtClean="0">
                                        <a:solidFill>
                                          <a:schemeClr val="tx1"/>
                                        </a:solidFill>
                                        <a:latin typeface="Cambria Math" panose="02040503050406030204" pitchFamily="18" charset="0"/>
                                      </a:rPr>
                                      <m:t>𝑑</m:t>
                                    </m:r>
                                  </m:sub>
                                </m:sSub>
                              </m:e>
                              <m:e>
                                <m:r>
                                  <a:rPr lang="en-US" sz="2400" b="0" i="1" smtClean="0">
                                    <a:solidFill>
                                      <a:schemeClr val="tx1"/>
                                    </a:solidFill>
                                    <a:latin typeface="Cambria Math" panose="02040503050406030204" pitchFamily="18" charset="0"/>
                                  </a:rPr>
                                  <m:t>0</m:t>
                                </m:r>
                              </m:e>
                            </m:eqArr>
                            <m:m>
                              <m:mPr>
                                <m:mcs>
                                  <m:mc>
                                    <m:mcPr>
                                      <m:count m:val="1"/>
                                      <m:mcJc m:val="center"/>
                                    </m:mcPr>
                                  </m:mc>
                                </m:mcs>
                                <m:ctrlPr>
                                  <a:rPr lang="en-US" sz="2400" b="0" i="1" smtClean="0">
                                    <a:solidFill>
                                      <a:schemeClr val="tx1"/>
                                    </a:solidFill>
                                    <a:latin typeface="Cambria Math" panose="02040503050406030204" pitchFamily="18" charset="0"/>
                                  </a:rPr>
                                </m:ctrlPr>
                              </m:mPr>
                              <m:mr>
                                <m:e>
                                  <m:r>
                                    <m:rPr>
                                      <m:brk m:alnAt="7"/>
                                    </m:rPr>
                                    <a:rPr lang="en-US" sz="2400" b="0" i="1" smtClean="0">
                                      <a:solidFill>
                                        <a:schemeClr val="tx1"/>
                                      </a:solidFill>
                                      <a:latin typeface="Cambria Math" panose="02040503050406030204" pitchFamily="18" charset="0"/>
                                    </a:rPr>
                                    <m:t>0</m:t>
                                  </m:r>
                                </m:e>
                              </m:mr>
                              <m:mr>
                                <m:e>
                                  <m:r>
                                    <a:rPr lang="en-US" sz="2400" b="0" i="1" smtClean="0">
                                      <a:solidFill>
                                        <a:schemeClr val="tx1"/>
                                      </a:solidFill>
                                      <a:latin typeface="Cambria Math" panose="02040503050406030204" pitchFamily="18" charset="0"/>
                                    </a:rPr>
                                    <m:t>0</m:t>
                                  </m:r>
                                </m:e>
                              </m:mr>
                            </m:m>
                          </m:e>
                        </m:d>
                        <m:d>
                          <m:dPr>
                            <m:begChr m:val="["/>
                            <m:endChr m:val="]"/>
                            <m:ctrlPr>
                              <a:rPr lang="en-US" sz="2400" b="1" i="1" smtClean="0">
                                <a:solidFill>
                                  <a:schemeClr val="tx1"/>
                                </a:solidFill>
                                <a:latin typeface="Cambria Math" panose="02040503050406030204" pitchFamily="18" charset="0"/>
                              </a:rPr>
                            </m:ctrlPr>
                          </m:dPr>
                          <m:e>
                            <m:eqArr>
                              <m:eqArrPr>
                                <m:ctrlPr>
                                  <a:rPr lang="en-US" sz="2400" b="0" i="1" smtClean="0">
                                    <a:solidFill>
                                      <a:schemeClr val="tx1"/>
                                    </a:solidFill>
                                    <a:latin typeface="Cambria Math" panose="02040503050406030204" pitchFamily="18" charset="0"/>
                                  </a:rPr>
                                </m:ctrlPr>
                              </m:eqArrPr>
                              <m:e>
                                <m:r>
                                  <a:rPr lang="en-US" sz="2400" b="1" i="1" smtClean="0">
                                    <a:solidFill>
                                      <a:schemeClr val="tx1"/>
                                    </a:solidFill>
                                    <a:latin typeface="Cambria Math" panose="02040503050406030204" pitchFamily="18" charset="0"/>
                                  </a:rPr>
                                  <m:t>𝒘</m:t>
                                </m:r>
                              </m:e>
                              <m:e>
                                <m:r>
                                  <a:rPr lang="en-US" b="0" i="1" smtClean="0">
                                    <a:latin typeface="Cambria Math" panose="02040503050406030204" pitchFamily="18" charset="0"/>
                                  </a:rPr>
                                  <m:t>𝑏</m:t>
                                </m:r>
                              </m:e>
                            </m:eqArr>
                          </m:e>
                        </m:d>
                      </m:e>
                    </m:func>
                  </m:oMath>
                </a14:m>
                <a:r>
                  <a:rPr lang="en-US" sz="2400" b="0" dirty="0">
                    <a:solidFill>
                      <a:schemeClr val="tx1"/>
                    </a:solidFill>
                  </a:rPr>
                  <a:t> + </a:t>
                </a:r>
                <a14:m>
                  <m:oMath xmlns:m="http://schemas.openxmlformats.org/officeDocument/2006/math">
                    <m:sSup>
                      <m:sSupPr>
                        <m:ctrlPr>
                          <a:rPr lang="en-US" sz="2400" b="0" i="1" dirty="0" smtClean="0">
                            <a:solidFill>
                              <a:schemeClr val="tx1"/>
                            </a:solidFill>
                            <a:latin typeface="Cambria Math" panose="02040503050406030204" pitchFamily="18" charset="0"/>
                          </a:rPr>
                        </m:ctrlPr>
                      </m:sSupPr>
                      <m:e>
                        <m:acc>
                          <m:accPr>
                            <m:chr m:val="⃗"/>
                            <m:ctrlPr>
                              <a:rPr lang="en-US" sz="2400" b="0" i="1" dirty="0" smtClean="0">
                                <a:solidFill>
                                  <a:schemeClr val="tx1"/>
                                </a:solidFill>
                                <a:latin typeface="Cambria Math" panose="02040503050406030204" pitchFamily="18" charset="0"/>
                              </a:rPr>
                            </m:ctrlPr>
                          </m:accPr>
                          <m:e>
                            <m:r>
                              <a:rPr lang="en-US" sz="2400" i="1" dirty="0">
                                <a:latin typeface="Cambria Math" panose="02040503050406030204" pitchFamily="18" charset="0"/>
                              </a:rPr>
                              <m:t>0</m:t>
                            </m:r>
                          </m:e>
                        </m:acc>
                      </m:e>
                      <m:sup>
                        <m:r>
                          <a:rPr lang="en-US" sz="2400" b="0" i="1" dirty="0" smtClean="0">
                            <a:solidFill>
                              <a:schemeClr val="tx1"/>
                            </a:solidFill>
                            <a:latin typeface="Cambria Math" panose="02040503050406030204" pitchFamily="18" charset="0"/>
                          </a:rPr>
                          <m:t>𝑇</m:t>
                        </m:r>
                      </m:sup>
                    </m:sSup>
                    <m:d>
                      <m:dPr>
                        <m:begChr m:val="["/>
                        <m:endChr m:val="]"/>
                        <m:ctrlPr>
                          <a:rPr lang="en-US" sz="2400" b="1" i="1">
                            <a:latin typeface="Cambria Math" panose="02040503050406030204" pitchFamily="18" charset="0"/>
                          </a:rPr>
                        </m:ctrlPr>
                      </m:dPr>
                      <m:e>
                        <m:eqArr>
                          <m:eqArrPr>
                            <m:ctrlPr>
                              <a:rPr lang="en-US" sz="2400" i="1">
                                <a:latin typeface="Cambria Math" panose="02040503050406030204" pitchFamily="18" charset="0"/>
                              </a:rPr>
                            </m:ctrlPr>
                          </m:eqArrPr>
                          <m:e>
                            <m:r>
                              <a:rPr lang="en-US" sz="2400" b="1" i="1">
                                <a:latin typeface="Cambria Math" panose="02040503050406030204" pitchFamily="18" charset="0"/>
                              </a:rPr>
                              <m:t>𝒘</m:t>
                            </m:r>
                          </m:e>
                          <m:e>
                            <m:r>
                              <a:rPr lang="en-US" sz="2400" i="1">
                                <a:latin typeface="Cambria Math" panose="02040503050406030204" pitchFamily="18" charset="0"/>
                              </a:rPr>
                              <m:t>𝑏</m:t>
                            </m:r>
                          </m:e>
                        </m:eqArr>
                      </m:e>
                    </m:d>
                  </m:oMath>
                </a14:m>
                <a:endParaRPr lang="en-US" sz="2400" b="0" dirty="0">
                  <a:solidFill>
                    <a:schemeClr val="tx1"/>
                  </a:solidFill>
                </a:endParaRPr>
              </a:p>
              <a:p>
                <a:endParaRPr lang="en-US" sz="2400" b="0" dirty="0">
                  <a:solidFill>
                    <a:schemeClr val="tx1"/>
                  </a:solidFill>
                </a:endParaRPr>
              </a:p>
            </p:txBody>
          </p:sp>
        </mc:Choice>
        <mc:Fallback xmlns="">
          <p:sp>
            <p:nvSpPr>
              <p:cNvPr id="22" name="TextBox 21">
                <a:extLst>
                  <a:ext uri="{FF2B5EF4-FFF2-40B4-BE49-F238E27FC236}">
                    <a16:creationId xmlns:a16="http://schemas.microsoft.com/office/drawing/2014/main" id="{2702FA5A-5E59-44F4-8F42-CBD5008BA80C}"/>
                  </a:ext>
                </a:extLst>
              </p:cNvPr>
              <p:cNvSpPr txBox="1">
                <a:spLocks noRot="1" noChangeAspect="1" noMove="1" noResize="1" noEditPoints="1" noAdjustHandles="1" noChangeArrowheads="1" noChangeShapeType="1" noTextEdit="1"/>
              </p:cNvSpPr>
              <p:nvPr/>
            </p:nvSpPr>
            <p:spPr>
              <a:xfrm>
                <a:off x="7108561" y="1299288"/>
                <a:ext cx="4468759" cy="108472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BE6A7AF-1A40-4BB3-8B9E-6F355F6D8E06}"/>
                  </a:ext>
                </a:extLst>
              </p:cNvPr>
              <p:cNvSpPr txBox="1"/>
              <p:nvPr/>
            </p:nvSpPr>
            <p:spPr>
              <a:xfrm>
                <a:off x="7161969" y="2112253"/>
                <a:ext cx="4993455" cy="1763111"/>
              </a:xfrm>
              <a:prstGeom prst="rect">
                <a:avLst/>
              </a:prstGeom>
              <a:noFill/>
            </p:spPr>
            <p:txBody>
              <a:bodyPr wrap="square">
                <a:spAutoFit/>
              </a:bodyPr>
              <a:lstStyle/>
              <a:p>
                <a14:m>
                  <m:oMath xmlns:m="http://schemas.openxmlformats.org/officeDocument/2006/math">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𝑡</m:t>
                    </m:r>
                    <m:r>
                      <a:rPr lang="en-US" sz="2000" b="0" i="1" smtClean="0">
                        <a:solidFill>
                          <a:schemeClr val="tx1"/>
                        </a:solidFill>
                        <a:latin typeface="Cambria Math" panose="02040503050406030204" pitchFamily="18" charset="0"/>
                      </a:rPr>
                      <m:t>.   </m:t>
                    </m:r>
                    <m:d>
                      <m:dPr>
                        <m:begChr m:val="["/>
                        <m:endChr m:val="]"/>
                        <m:ctrlPr>
                          <a:rPr lang="en-US" sz="2000" b="0" i="1" smtClean="0">
                            <a:solidFill>
                              <a:schemeClr val="tx1"/>
                            </a:solidFill>
                            <a:latin typeface="Cambria Math" panose="02040503050406030204" pitchFamily="18" charset="0"/>
                          </a:rPr>
                        </m:ctrlPr>
                      </m:dPr>
                      <m:e>
                        <m:eqArr>
                          <m:eqArrPr>
                            <m:ctrlPr>
                              <a:rPr lang="en-US" sz="2000" b="0" i="1" smtClean="0">
                                <a:solidFill>
                                  <a:schemeClr val="tx1"/>
                                </a:solidFill>
                                <a:latin typeface="Cambria Math" panose="02040503050406030204" pitchFamily="18" charset="0"/>
                              </a:rPr>
                            </m:ctrlPr>
                          </m:eqArr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1</m:t>
                                </m:r>
                              </m:sub>
                            </m:sSub>
                            <m:sSubSup>
                              <m:sSubSupPr>
                                <m:ctrlPr>
                                  <a:rPr lang="en-US" sz="2000" b="1" i="1" smtClean="0">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𝟏</m:t>
                                </m:r>
                              </m:sub>
                              <m:sup>
                                <m:r>
                                  <a:rPr lang="en-US" sz="2000" b="1" i="1" smtClean="0">
                                    <a:latin typeface="Cambria Math" panose="02040503050406030204" pitchFamily="18" charset="0"/>
                                  </a:rPr>
                                  <m:t>𝑻</m:t>
                                </m:r>
                              </m:sup>
                            </m:sSubSup>
                            <m:r>
                              <a:rPr lang="en-US" sz="2000" b="1"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2</m:t>
                                </m:r>
                              </m:sub>
                            </m:sSub>
                            <m:sSubSup>
                              <m:sSubSupPr>
                                <m:ctrlPr>
                                  <a:rPr lang="en-US" sz="2000" b="1" i="1" smtClean="0">
                                    <a:latin typeface="Cambria Math" panose="02040503050406030204" pitchFamily="18" charset="0"/>
                                  </a:rPr>
                                </m:ctrlPr>
                              </m:sSubSupPr>
                              <m:e>
                                <m:r>
                                  <a:rPr lang="en-US" sz="2000" b="1" i="1">
                                    <a:latin typeface="Cambria Math" panose="02040503050406030204" pitchFamily="18" charset="0"/>
                                  </a:rPr>
                                  <m:t>𝒙</m:t>
                                </m:r>
                              </m:e>
                              <m:sub>
                                <m:r>
                                  <a:rPr lang="en-US" sz="2000" b="1" i="1" smtClean="0">
                                    <a:latin typeface="Cambria Math" panose="02040503050406030204" pitchFamily="18" charset="0"/>
                                  </a:rPr>
                                  <m:t>𝟐</m:t>
                                </m:r>
                              </m:sub>
                              <m:sup>
                                <m:r>
                                  <a:rPr lang="en-US" sz="2000" b="1" i="1" smtClean="0">
                                    <a:latin typeface="Cambria Math" panose="02040503050406030204" pitchFamily="18" charset="0"/>
                                  </a:rPr>
                                  <m:t>𝑻</m:t>
                                </m:r>
                              </m:sup>
                            </m:sSubSup>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3</m:t>
                                </m:r>
                              </m:sub>
                            </m:sSub>
                            <m:sSubSup>
                              <m:sSubSupPr>
                                <m:ctrlPr>
                                  <a:rPr lang="en-US" sz="2000" b="1" i="1" smtClean="0">
                                    <a:latin typeface="Cambria Math" panose="02040503050406030204" pitchFamily="18" charset="0"/>
                                  </a:rPr>
                                </m:ctrlPr>
                              </m:sSubSupPr>
                              <m:e>
                                <m:r>
                                  <a:rPr lang="en-US" sz="2000" b="1" i="1" smtClean="0">
                                    <a:latin typeface="Cambria Math" panose="02040503050406030204" pitchFamily="18" charset="0"/>
                                  </a:rPr>
                                  <m:t>𝒙</m:t>
                                </m:r>
                              </m:e>
                              <m:sub>
                                <m:r>
                                  <a:rPr lang="en-US" sz="2000" b="1" i="1" smtClean="0">
                                    <a:latin typeface="Cambria Math" panose="02040503050406030204" pitchFamily="18" charset="0"/>
                                  </a:rPr>
                                  <m:t>𝟑</m:t>
                                </m:r>
                              </m:sub>
                              <m:sup>
                                <m:r>
                                  <a:rPr lang="en-US" sz="2000" b="1" i="1" smtClean="0">
                                    <a:latin typeface="Cambria Math" panose="02040503050406030204" pitchFamily="18" charset="0"/>
                                  </a:rPr>
                                  <m:t>𝑻</m:t>
                                </m:r>
                              </m:sup>
                            </m:sSubSup>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3</m:t>
                                </m:r>
                              </m:sub>
                            </m:sSub>
                          </m:e>
                          <m:e>
                            <m:r>
                              <a:rPr lang="en-US" sz="2000" i="1" smtClean="0">
                                <a:latin typeface="Cambria Math" panose="02040503050406030204" pitchFamily="18" charset="0"/>
                              </a:rPr>
                              <m:t>⋮</m:t>
                            </m:r>
                          </m:e>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𝑛</m:t>
                                </m:r>
                              </m:sub>
                            </m:sSub>
                            <m:sSubSup>
                              <m:sSubSupPr>
                                <m:ctrlPr>
                                  <a:rPr lang="en-US" sz="2000" b="1" i="1" smtClean="0">
                                    <a:latin typeface="Cambria Math" panose="02040503050406030204" pitchFamily="18" charset="0"/>
                                  </a:rPr>
                                </m:ctrlPr>
                              </m:sSubSupPr>
                              <m:e>
                                <m:r>
                                  <a:rPr lang="en-US" sz="2000" b="1" i="1">
                                    <a:latin typeface="Cambria Math" panose="02040503050406030204" pitchFamily="18" charset="0"/>
                                  </a:rPr>
                                  <m:t>𝒙</m:t>
                                </m:r>
                              </m:e>
                              <m:sub>
                                <m:r>
                                  <a:rPr lang="en-US" sz="2000" b="1" i="1" smtClean="0">
                                    <a:latin typeface="Cambria Math" panose="02040503050406030204" pitchFamily="18" charset="0"/>
                                  </a:rPr>
                                  <m:t>𝒏</m:t>
                                </m:r>
                              </m:sub>
                              <m:sup>
                                <m:r>
                                  <a:rPr lang="en-US" sz="2000" b="1" i="1" smtClean="0">
                                    <a:latin typeface="Cambria Math" panose="02040503050406030204" pitchFamily="18" charset="0"/>
                                  </a:rPr>
                                  <m:t>𝑻</m:t>
                                </m:r>
                              </m:sup>
                            </m:sSubSup>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𝑛</m:t>
                                </m:r>
                              </m:sub>
                            </m:sSub>
                          </m:e>
                        </m:eqArr>
                      </m:e>
                    </m:d>
                  </m:oMath>
                </a14:m>
                <a:r>
                  <a:rPr lang="en-US" sz="2000" b="1" dirty="0"/>
                  <a:t> </a:t>
                </a:r>
                <a14:m>
                  <m:oMath xmlns:m="http://schemas.openxmlformats.org/officeDocument/2006/math">
                    <m:d>
                      <m:dPr>
                        <m:begChr m:val="["/>
                        <m:endChr m:val="]"/>
                        <m:ctrlPr>
                          <a:rPr lang="en-US" sz="2000" b="1" i="1">
                            <a:latin typeface="Cambria Math" panose="02040503050406030204" pitchFamily="18" charset="0"/>
                          </a:rPr>
                        </m:ctrlPr>
                      </m:dPr>
                      <m:e>
                        <m:eqArr>
                          <m:eqArrPr>
                            <m:ctrlPr>
                              <a:rPr lang="en-US" sz="2000" i="1">
                                <a:latin typeface="Cambria Math" panose="02040503050406030204" pitchFamily="18" charset="0"/>
                              </a:rPr>
                            </m:ctrlPr>
                          </m:eqArrPr>
                          <m:e>
                            <m:r>
                              <a:rPr lang="en-US" sz="2000" b="1" i="1">
                                <a:latin typeface="Cambria Math" panose="02040503050406030204" pitchFamily="18" charset="0"/>
                              </a:rPr>
                              <m:t>𝒘</m:t>
                            </m:r>
                          </m:e>
                          <m:e>
                            <m:r>
                              <a:rPr lang="en-US" sz="2000" i="1">
                                <a:latin typeface="Cambria Math" panose="02040503050406030204" pitchFamily="18" charset="0"/>
                              </a:rPr>
                              <m:t>𝑏</m:t>
                            </m:r>
                          </m:e>
                        </m:eqArr>
                      </m:e>
                    </m:d>
                    <m:r>
                      <a:rPr lang="en-US" sz="2000" b="1" i="1" smtClean="0">
                        <a:latin typeface="Cambria Math" panose="02040503050406030204" pitchFamily="18" charset="0"/>
                      </a:rPr>
                      <m:t>≥</m:t>
                    </m:r>
                    <m:acc>
                      <m:accPr>
                        <m:chr m:val="⃗"/>
                        <m:ctrlPr>
                          <a:rPr lang="en-US" sz="2000" b="1" i="1" smtClean="0">
                            <a:latin typeface="Cambria Math" panose="02040503050406030204" pitchFamily="18" charset="0"/>
                          </a:rPr>
                        </m:ctrlPr>
                      </m:accPr>
                      <m:e>
                        <m:r>
                          <a:rPr lang="en-US" sz="2000" b="1" i="1" smtClean="0">
                            <a:latin typeface="Cambria Math" panose="02040503050406030204" pitchFamily="18" charset="0"/>
                          </a:rPr>
                          <m:t>𝟏</m:t>
                        </m:r>
                      </m:e>
                    </m:acc>
                  </m:oMath>
                </a14:m>
                <a:r>
                  <a:rPr lang="en-US" sz="2000" dirty="0"/>
                  <a:t> </a:t>
                </a:r>
              </a:p>
            </p:txBody>
          </p:sp>
        </mc:Choice>
        <mc:Fallback xmlns="">
          <p:sp>
            <p:nvSpPr>
              <p:cNvPr id="24" name="TextBox 23">
                <a:extLst>
                  <a:ext uri="{FF2B5EF4-FFF2-40B4-BE49-F238E27FC236}">
                    <a16:creationId xmlns:a16="http://schemas.microsoft.com/office/drawing/2014/main" id="{4BE6A7AF-1A40-4BB3-8B9E-6F355F6D8E06}"/>
                  </a:ext>
                </a:extLst>
              </p:cNvPr>
              <p:cNvSpPr txBox="1">
                <a:spLocks noRot="1" noChangeAspect="1" noMove="1" noResize="1" noEditPoints="1" noAdjustHandles="1" noChangeArrowheads="1" noChangeShapeType="1" noTextEdit="1"/>
              </p:cNvSpPr>
              <p:nvPr/>
            </p:nvSpPr>
            <p:spPr>
              <a:xfrm>
                <a:off x="7161969" y="2112253"/>
                <a:ext cx="4993455" cy="176311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EE42C0A-4B4E-42AC-9C2A-E5B561BC2E53}"/>
                  </a:ext>
                </a:extLst>
              </p:cNvPr>
              <p:cNvSpPr txBox="1"/>
              <p:nvPr/>
            </p:nvSpPr>
            <p:spPr>
              <a:xfrm>
                <a:off x="1448621" y="1564437"/>
                <a:ext cx="4468759" cy="15331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2400" b="0" i="1" smtClean="0">
                              <a:solidFill>
                                <a:schemeClr val="tx1"/>
                              </a:solidFill>
                              <a:latin typeface="Cambria Math" panose="02040503050406030204" pitchFamily="18" charset="0"/>
                            </a:rPr>
                          </m:ctrlPr>
                        </m:funcPr>
                        <m:fName>
                          <m:limLow>
                            <m:limLowPr>
                              <m:ctrlPr>
                                <a:rPr lang="en-US" sz="2400" b="0" i="1" smtClean="0">
                                  <a:solidFill>
                                    <a:schemeClr val="tx1"/>
                                  </a:solidFill>
                                  <a:latin typeface="Cambria Math" panose="02040503050406030204" pitchFamily="18" charset="0"/>
                                </a:rPr>
                              </m:ctrlPr>
                            </m:limLowPr>
                            <m:e>
                              <m:r>
                                <m:rPr>
                                  <m:sty m:val="p"/>
                                </m:rPr>
                                <a:rPr lang="en-US" sz="2400" b="0" i="0" smtClean="0">
                                  <a:solidFill>
                                    <a:schemeClr val="tx1"/>
                                  </a:solidFill>
                                  <a:latin typeface="Cambria Math" panose="02040503050406030204" pitchFamily="18" charset="0"/>
                                </a:rPr>
                                <m:t>min</m:t>
                              </m:r>
                            </m:e>
                            <m:lim>
                              <m:r>
                                <a:rPr lang="en-US" sz="2400" b="1" i="1" smtClean="0">
                                  <a:solidFill>
                                    <a:schemeClr val="tx1"/>
                                  </a:solidFill>
                                  <a:latin typeface="Cambria Math" panose="02040503050406030204" pitchFamily="18" charset="0"/>
                                </a:rPr>
                                <m:t>𝒘</m:t>
                              </m:r>
                              <m:r>
                                <a:rPr lang="en-US" sz="2400" b="1"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𝑏</m:t>
                              </m:r>
                            </m:lim>
                          </m:limLow>
                        </m:fName>
                        <m:e>
                          <m:r>
                            <a:rPr lang="en-US" sz="2400" b="0" i="1" smtClean="0">
                              <a:solidFill>
                                <a:schemeClr val="tx1"/>
                              </a:solidFill>
                              <a:latin typeface="Cambria Math" panose="02040503050406030204" pitchFamily="18" charset="0"/>
                            </a:rPr>
                            <m:t> </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sSup>
                            <m:sSupPr>
                              <m:ctrlPr>
                                <a:rPr lang="en-US" sz="2400" b="0"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𝒘</m:t>
                              </m:r>
                            </m:e>
                            <m:sup>
                              <m:r>
                                <a:rPr lang="en-US" sz="2400" b="0" i="1" smtClean="0">
                                  <a:solidFill>
                                    <a:schemeClr val="tx1"/>
                                  </a:solidFill>
                                  <a:latin typeface="Cambria Math" panose="02040503050406030204" pitchFamily="18" charset="0"/>
                                </a:rPr>
                                <m:t>𝑇</m:t>
                              </m:r>
                            </m:sup>
                          </m:sSup>
                          <m:r>
                            <a:rPr lang="en-US" sz="2400" b="1" i="1" smtClean="0">
                              <a:solidFill>
                                <a:schemeClr val="tx1"/>
                              </a:solidFill>
                              <a:latin typeface="Cambria Math" panose="02040503050406030204" pitchFamily="18" charset="0"/>
                            </a:rPr>
                            <m:t>𝒘</m:t>
                          </m:r>
                        </m:e>
                      </m:func>
                    </m:oMath>
                  </m:oMathPara>
                </a14:m>
                <a:endParaRPr lang="en-US" sz="2400" b="0" dirty="0">
                  <a:solidFill>
                    <a:schemeClr val="tx1"/>
                  </a:solidFill>
                </a:endParaRPr>
              </a:p>
              <a:p>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𝑠</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𝑦</m:t>
                          </m:r>
                        </m:e>
                        <m:sub>
                          <m:r>
                            <a:rPr lang="en-US" sz="2400" b="0" i="1" smtClean="0">
                              <a:solidFill>
                                <a:schemeClr val="tx1"/>
                              </a:solidFill>
                              <a:latin typeface="Cambria Math" panose="02040503050406030204" pitchFamily="18" charset="0"/>
                            </a:rPr>
                            <m:t>𝑖</m:t>
                          </m:r>
                        </m:sub>
                      </m:sSub>
                      <m:d>
                        <m:dPr>
                          <m:ctrlPr>
                            <a:rPr lang="en-US" sz="2400" b="0" i="1" smtClean="0">
                              <a:solidFill>
                                <a:schemeClr val="tx1"/>
                              </a:solidFill>
                              <a:latin typeface="Cambria Math" panose="02040503050406030204" pitchFamily="18" charset="0"/>
                            </a:rPr>
                          </m:ctrlPr>
                        </m:dPr>
                        <m:e>
                          <m:sSup>
                            <m:sSupPr>
                              <m:ctrlPr>
                                <a:rPr lang="en-US" sz="2400" b="0"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𝒘</m:t>
                              </m:r>
                            </m:e>
                            <m:sup>
                              <m:r>
                                <a:rPr lang="en-US" sz="2400" b="0" i="1" smtClean="0">
                                  <a:solidFill>
                                    <a:schemeClr val="tx1"/>
                                  </a:solidFill>
                                  <a:latin typeface="Cambria Math" panose="02040503050406030204" pitchFamily="18" charset="0"/>
                                </a:rPr>
                                <m:t>𝑇</m:t>
                              </m:r>
                            </m:sup>
                          </m:sSup>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𝒊</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𝑏</m:t>
                          </m:r>
                        </m:e>
                      </m:d>
                      <m:r>
                        <a:rPr lang="en-US" sz="2400" b="0" i="1" smtClean="0">
                          <a:solidFill>
                            <a:schemeClr val="tx1"/>
                          </a:solidFill>
                          <a:latin typeface="Cambria Math" panose="02040503050406030204" pitchFamily="18" charset="0"/>
                        </a:rPr>
                        <m:t>≥1  ∀</m:t>
                      </m:r>
                      <m:r>
                        <a:rPr lang="en-US" sz="2400" b="0" i="1" smtClean="0">
                          <a:solidFill>
                            <a:schemeClr val="tx1"/>
                          </a:solidFill>
                          <a:latin typeface="Cambria Math" panose="02040503050406030204" pitchFamily="18" charset="0"/>
                        </a:rPr>
                        <m:t>𝑖</m:t>
                      </m:r>
                    </m:oMath>
                  </m:oMathPara>
                </a14:m>
                <a:endParaRPr lang="en-US" sz="2400" dirty="0">
                  <a:solidFill>
                    <a:schemeClr val="tx1"/>
                  </a:solidFill>
                </a:endParaRPr>
              </a:p>
            </p:txBody>
          </p:sp>
        </mc:Choice>
        <mc:Fallback xmlns="">
          <p:sp>
            <p:nvSpPr>
              <p:cNvPr id="14" name="TextBox 13">
                <a:extLst>
                  <a:ext uri="{FF2B5EF4-FFF2-40B4-BE49-F238E27FC236}">
                    <a16:creationId xmlns:a16="http://schemas.microsoft.com/office/drawing/2014/main" id="{DEE42C0A-4B4E-42AC-9C2A-E5B561BC2E53}"/>
                  </a:ext>
                </a:extLst>
              </p:cNvPr>
              <p:cNvSpPr txBox="1">
                <a:spLocks noRot="1" noChangeAspect="1" noMove="1" noResize="1" noEditPoints="1" noAdjustHandles="1" noChangeArrowheads="1" noChangeShapeType="1" noTextEdit="1"/>
              </p:cNvSpPr>
              <p:nvPr/>
            </p:nvSpPr>
            <p:spPr>
              <a:xfrm>
                <a:off x="1448621" y="1564437"/>
                <a:ext cx="4468759" cy="1533177"/>
              </a:xfrm>
              <a:prstGeom prst="rect">
                <a:avLst/>
              </a:prstGeom>
              <a:blipFill>
                <a:blip r:embed="rId4"/>
                <a:stretch>
                  <a:fillRect b="-2390"/>
                </a:stretch>
              </a:blipFill>
            </p:spPr>
            <p:txBody>
              <a:bodyPr/>
              <a:lstStyle/>
              <a:p>
                <a:r>
                  <a:rPr lang="en-US">
                    <a:noFill/>
                  </a:rPr>
                  <a:t> </a:t>
                </a:r>
              </a:p>
            </p:txBody>
          </p:sp>
        </mc:Fallback>
      </mc:AlternateContent>
      <p:sp>
        <p:nvSpPr>
          <p:cNvPr id="15" name="Arrow: Right 14">
            <a:extLst>
              <a:ext uri="{FF2B5EF4-FFF2-40B4-BE49-F238E27FC236}">
                <a16:creationId xmlns:a16="http://schemas.microsoft.com/office/drawing/2014/main" id="{CF4CE06B-2552-45A9-8A5A-07A8620DF0DC}"/>
              </a:ext>
            </a:extLst>
          </p:cNvPr>
          <p:cNvSpPr/>
          <p:nvPr/>
        </p:nvSpPr>
        <p:spPr>
          <a:xfrm>
            <a:off x="5917380" y="2182470"/>
            <a:ext cx="357242"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B1A649A-103D-4BA8-9BA6-2165CD48BFA5}"/>
              </a:ext>
            </a:extLst>
          </p:cNvPr>
          <p:cNvSpPr txBox="1"/>
          <p:nvPr/>
        </p:nvSpPr>
        <p:spPr>
          <a:xfrm>
            <a:off x="591571" y="4213866"/>
            <a:ext cx="11094907" cy="1938992"/>
          </a:xfrm>
          <a:prstGeom prst="rect">
            <a:avLst/>
          </a:prstGeom>
          <a:noFill/>
        </p:spPr>
        <p:txBody>
          <a:bodyPr wrap="square">
            <a:spAutoFit/>
          </a:bodyPr>
          <a:lstStyle/>
          <a:p>
            <a:pPr marL="0" lvl="2"/>
            <a:r>
              <a:rPr lang="en-US" sz="2400" dirty="0">
                <a:latin typeface="Avenir Next LT Pro" panose="020B0504020202020204" pitchFamily="34" charset="0"/>
              </a:rPr>
              <a:t>Can pass this to a QP solver and let some optimization people deal with it.</a:t>
            </a:r>
          </a:p>
          <a:p>
            <a:pPr marL="0" lvl="2"/>
            <a:endParaRPr lang="en-US" sz="2400" dirty="0">
              <a:latin typeface="Avenir Next LT Pro" panose="020B0504020202020204" pitchFamily="34" charset="0"/>
            </a:endParaRPr>
          </a:p>
          <a:p>
            <a:pPr marL="0" lvl="2"/>
            <a:r>
              <a:rPr lang="en-US" sz="2400" dirty="0">
                <a:latin typeface="Avenir Next LT Pro" panose="020B0504020202020204" pitchFamily="34" charset="0"/>
              </a:rPr>
              <a:t>For our purposes however, there is some deeper bit of understanding to be gained from pushing this further with another method – Lagrange multipliers.</a:t>
            </a:r>
          </a:p>
          <a:p>
            <a:pPr marL="0" lvl="2"/>
            <a:endParaRPr lang="en-US" sz="2400" dirty="0">
              <a:latin typeface="Avenir Next LT Pro" panose="020B0504020202020204" pitchFamily="34" charset="0"/>
            </a:endParaRPr>
          </a:p>
        </p:txBody>
      </p:sp>
    </p:spTree>
    <p:extLst>
      <p:ext uri="{BB962C8B-B14F-4D97-AF65-F5344CB8AC3E}">
        <p14:creationId xmlns:p14="http://schemas.microsoft.com/office/powerpoint/2010/main" val="3902491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B9690-BD35-1147-856A-CCCCBD462E7E}"/>
              </a:ext>
            </a:extLst>
          </p:cNvPr>
          <p:cNvSpPr>
            <a:spLocks noGrp="1"/>
          </p:cNvSpPr>
          <p:nvPr>
            <p:ph type="title"/>
          </p:nvPr>
        </p:nvSpPr>
        <p:spPr/>
        <p:txBody>
          <a:bodyPr/>
          <a:lstStyle/>
          <a:p>
            <a:r>
              <a:rPr lang="en-US" dirty="0"/>
              <a:t>Demo SVM QP Manually Solved</a:t>
            </a:r>
          </a:p>
        </p:txBody>
      </p:sp>
      <p:sp>
        <p:nvSpPr>
          <p:cNvPr id="3" name="Slide Number Placeholder 2">
            <a:extLst>
              <a:ext uri="{FF2B5EF4-FFF2-40B4-BE49-F238E27FC236}">
                <a16:creationId xmlns:a16="http://schemas.microsoft.com/office/drawing/2014/main" id="{0E261737-839E-FF48-814A-FBC136001480}"/>
              </a:ext>
            </a:extLst>
          </p:cNvPr>
          <p:cNvSpPr>
            <a:spLocks noGrp="1"/>
          </p:cNvSpPr>
          <p:nvPr>
            <p:ph type="sldNum" sz="quarter" idx="4"/>
          </p:nvPr>
        </p:nvSpPr>
        <p:spPr/>
        <p:txBody>
          <a:bodyPr/>
          <a:lstStyle/>
          <a:p>
            <a:fld id="{02C8B7B2-9496-47E5-990F-169BD0B1DE6A}" type="slidenum">
              <a:rPr lang="en-US" smtClean="0"/>
              <a:t>25</a:t>
            </a:fld>
            <a:endParaRPr lang="en-US"/>
          </a:p>
        </p:txBody>
      </p:sp>
      <p:sp>
        <p:nvSpPr>
          <p:cNvPr id="4" name="Rectangle 3">
            <a:extLst>
              <a:ext uri="{FF2B5EF4-FFF2-40B4-BE49-F238E27FC236}">
                <a16:creationId xmlns:a16="http://schemas.microsoft.com/office/drawing/2014/main" id="{C3EC0043-E9AE-8C47-AB33-3D200C19A104}"/>
              </a:ext>
            </a:extLst>
          </p:cNvPr>
          <p:cNvSpPr/>
          <p:nvPr/>
        </p:nvSpPr>
        <p:spPr>
          <a:xfrm>
            <a:off x="3048000" y="3105835"/>
            <a:ext cx="6096000" cy="646331"/>
          </a:xfrm>
          <a:prstGeom prst="rect">
            <a:avLst/>
          </a:prstGeom>
        </p:spPr>
        <p:txBody>
          <a:bodyPr>
            <a:spAutoFit/>
          </a:bodyPr>
          <a:lstStyle/>
          <a:p>
            <a:r>
              <a:rPr lang="en-US" u="sng" dirty="0">
                <a:latin typeface="inherit"/>
                <a:hlinkClick r:id="rId2" tooltip="https://colab.research.google.com/drive/1LTpGaj0ALwIrzq84yho6mpXTi9I4pwGN?usp=sharing"/>
              </a:rPr>
              <a:t>https://colab.research.google.com/drive/1LTpGaj0ALwIrzq84yho6mpXTi9I4pwGN?usp=sharing</a:t>
            </a:r>
            <a:endParaRPr lang="en-US" dirty="0"/>
          </a:p>
        </p:txBody>
      </p:sp>
    </p:spTree>
    <p:extLst>
      <p:ext uri="{BB962C8B-B14F-4D97-AF65-F5344CB8AC3E}">
        <p14:creationId xmlns:p14="http://schemas.microsoft.com/office/powerpoint/2010/main" val="1062381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75DA-CCC9-4425-BE5C-11E99EF49C5B}"/>
              </a:ext>
            </a:extLst>
          </p:cNvPr>
          <p:cNvSpPr>
            <a:spLocks noGrp="1"/>
          </p:cNvSpPr>
          <p:nvPr>
            <p:ph type="title"/>
          </p:nvPr>
        </p:nvSpPr>
        <p:spPr/>
        <p:txBody>
          <a:bodyPr/>
          <a:lstStyle/>
          <a:p>
            <a:r>
              <a:rPr lang="en-US" b="1" dirty="0"/>
              <a:t>Hard-Margin SVM Primal and Dual Formulations</a:t>
            </a:r>
            <a:endParaRPr lang="en-US" dirty="0"/>
          </a:p>
        </p:txBody>
      </p:sp>
      <p:sp>
        <p:nvSpPr>
          <p:cNvPr id="3" name="Slide Number Placeholder 2">
            <a:extLst>
              <a:ext uri="{FF2B5EF4-FFF2-40B4-BE49-F238E27FC236}">
                <a16:creationId xmlns:a16="http://schemas.microsoft.com/office/drawing/2014/main" id="{A993B50E-F426-496C-A8AC-7C966C966625}"/>
              </a:ext>
            </a:extLst>
          </p:cNvPr>
          <p:cNvSpPr>
            <a:spLocks noGrp="1"/>
          </p:cNvSpPr>
          <p:nvPr>
            <p:ph type="sldNum" sz="quarter" idx="4"/>
          </p:nvPr>
        </p:nvSpPr>
        <p:spPr/>
        <p:txBody>
          <a:bodyPr/>
          <a:lstStyle/>
          <a:p>
            <a:fld id="{02C8B7B2-9496-47E5-990F-169BD0B1DE6A}" type="slidenum">
              <a:rPr lang="en-US" smtClean="0"/>
              <a:t>26</a:t>
            </a:fld>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6596C5-DBE3-4FAC-A958-4625F0AA5031}"/>
                  </a:ext>
                </a:extLst>
              </p:cNvPr>
              <p:cNvSpPr txBox="1"/>
              <p:nvPr/>
            </p:nvSpPr>
            <p:spPr>
              <a:xfrm>
                <a:off x="2672554" y="3985147"/>
                <a:ext cx="9013923" cy="96744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2000" i="1" smtClean="0">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max</m:t>
                              </m:r>
                            </m:e>
                            <m:lim>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r>
                                <a:rPr lang="en-US" sz="2000" i="1">
                                  <a:latin typeface="Cambria Math" panose="02040503050406030204" pitchFamily="18" charset="0"/>
                                </a:rPr>
                                <m:t>≥0</m:t>
                              </m:r>
                            </m:lim>
                          </m:limLow>
                        </m:fName>
                        <m:e>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sub>
                            <m:sup>
                              <m:r>
                                <a:rPr lang="en-US" sz="2000" i="1">
                                  <a:latin typeface="Cambria Math" panose="02040503050406030204" pitchFamily="18" charset="0"/>
                                </a:rPr>
                                <m:t>𝑛</m:t>
                              </m:r>
                            </m:sup>
                            <m:e>
                              <m:nary>
                                <m:naryPr>
                                  <m:chr m:val="∑"/>
                                  <m:ctrlPr>
                                    <a:rPr lang="en-US" sz="2000" i="1">
                                      <a:latin typeface="Cambria Math" panose="02040503050406030204" pitchFamily="18" charset="0"/>
                                    </a:rPr>
                                  </m:ctrlPr>
                                </m:naryPr>
                                <m:sub>
                                  <m:r>
                                    <a:rPr lang="en-US" sz="2000" i="1">
                                      <a:latin typeface="Cambria Math" panose="02040503050406030204" pitchFamily="18" charset="0"/>
                                    </a:rPr>
                                    <m:t>𝑗</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𝑗</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𝑗</m:t>
                                      </m:r>
                                    </m:sub>
                                  </m:sSub>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𝒊</m:t>
                                      </m:r>
                                    </m:sub>
                                    <m:sup>
                                      <m:r>
                                        <a:rPr lang="en-US" sz="2000" b="1" i="1">
                                          <a:latin typeface="Cambria Math" panose="02040503050406030204" pitchFamily="18" charset="0"/>
                                        </a:rPr>
                                        <m:t>𝑻</m:t>
                                      </m:r>
                                    </m:sup>
                                  </m:sSubSup>
                                  <m:sSub>
                                    <m:sSubPr>
                                      <m:ctrlPr>
                                        <a:rPr lang="en-US" sz="2000" b="1" i="1">
                                          <a:latin typeface="Cambria Math" panose="02040503050406030204" pitchFamily="18" charset="0"/>
                                        </a:rPr>
                                      </m:ctrlPr>
                                    </m:sSubPr>
                                    <m:e>
                                      <m:r>
                                        <a:rPr lang="en-US" sz="2000" b="1" i="1">
                                          <a:latin typeface="Cambria Math" panose="02040503050406030204" pitchFamily="18" charset="0"/>
                                        </a:rPr>
                                        <m:t>𝒙</m:t>
                                      </m:r>
                                    </m:e>
                                    <m:sub>
                                      <m:r>
                                        <a:rPr lang="en-US" sz="2000" b="1" i="1">
                                          <a:latin typeface="Cambria Math" panose="02040503050406030204" pitchFamily="18" charset="0"/>
                                        </a:rPr>
                                        <m:t>𝒋</m:t>
                                      </m:r>
                                    </m:sub>
                                  </m:sSub>
                                </m:e>
                              </m:nary>
                            </m:e>
                          </m:nary>
                        </m:e>
                      </m:func>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e>
                          </m:nary>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b="1" i="1">
                          <a:latin typeface="Cambria Math" panose="02040503050406030204" pitchFamily="18" charset="0"/>
                        </a:rPr>
                        <m:t>=</m:t>
                      </m:r>
                      <m:r>
                        <a:rPr lang="en-US" sz="2000" i="1">
                          <a:latin typeface="Cambria Math" panose="02040503050406030204" pitchFamily="18" charset="0"/>
                        </a:rPr>
                        <m:t>0</m:t>
                      </m:r>
                    </m:oMath>
                  </m:oMathPara>
                </a14:m>
                <a:endParaRPr lang="en-US" sz="2000" dirty="0"/>
              </a:p>
            </p:txBody>
          </p:sp>
        </mc:Choice>
        <mc:Fallback xmlns="">
          <p:sp>
            <p:nvSpPr>
              <p:cNvPr id="17" name="TextBox 16">
                <a:extLst>
                  <a:ext uri="{FF2B5EF4-FFF2-40B4-BE49-F238E27FC236}">
                    <a16:creationId xmlns:a16="http://schemas.microsoft.com/office/drawing/2014/main" id="{406596C5-DBE3-4FAC-A958-4625F0AA5031}"/>
                  </a:ext>
                </a:extLst>
              </p:cNvPr>
              <p:cNvSpPr txBox="1">
                <a:spLocks noRot="1" noChangeAspect="1" noMove="1" noResize="1" noEditPoints="1" noAdjustHandles="1" noChangeArrowheads="1" noChangeShapeType="1" noTextEdit="1"/>
              </p:cNvSpPr>
              <p:nvPr/>
            </p:nvSpPr>
            <p:spPr>
              <a:xfrm>
                <a:off x="2672554" y="3985147"/>
                <a:ext cx="9013923" cy="967444"/>
              </a:xfrm>
              <a:prstGeom prst="rect">
                <a:avLst/>
              </a:prstGeom>
              <a:blipFill>
                <a:blip r:embed="rId2"/>
                <a:stretch>
                  <a:fillRect l="-4079" t="-98701" b="-14675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1FC99E88-F174-4599-BB8E-37C6599FA103}"/>
              </a:ext>
            </a:extLst>
          </p:cNvPr>
          <p:cNvSpPr txBox="1"/>
          <p:nvPr/>
        </p:nvSpPr>
        <p:spPr>
          <a:xfrm>
            <a:off x="591571" y="1696474"/>
            <a:ext cx="2075430" cy="707886"/>
          </a:xfrm>
          <a:prstGeom prst="rect">
            <a:avLst/>
          </a:prstGeom>
          <a:noFill/>
        </p:spPr>
        <p:txBody>
          <a:bodyPr wrap="square">
            <a:spAutoFit/>
          </a:bodyPr>
          <a:lstStyle/>
          <a:p>
            <a:pPr marL="0" lvl="2"/>
            <a:r>
              <a:rPr lang="en-US" sz="2000" dirty="0">
                <a:solidFill>
                  <a:srgbClr val="D73F09"/>
                </a:solidFill>
                <a:latin typeface="Avenir Next LT Pro" panose="020B0504020202020204" pitchFamily="34" charset="0"/>
              </a:rPr>
              <a:t>Hard-Margin SVM Primal:</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D5BDAF3-53BC-4C60-886F-6D60AC6CE76D}"/>
                  </a:ext>
                </a:extLst>
              </p:cNvPr>
              <p:cNvSpPr txBox="1"/>
              <p:nvPr/>
            </p:nvSpPr>
            <p:spPr>
              <a:xfrm>
                <a:off x="2672554" y="1711702"/>
                <a:ext cx="6753402" cy="6774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2000" b="0" i="1" smtClean="0">
                              <a:solidFill>
                                <a:schemeClr val="tx1"/>
                              </a:solidFill>
                              <a:latin typeface="Cambria Math" panose="02040503050406030204" pitchFamily="18" charset="0"/>
                            </a:rPr>
                          </m:ctrlPr>
                        </m:funcPr>
                        <m:fName>
                          <m:limLow>
                            <m:limLowPr>
                              <m:ctrlPr>
                                <a:rPr lang="en-US" sz="2000" b="0" i="1" smtClean="0">
                                  <a:solidFill>
                                    <a:schemeClr val="tx1"/>
                                  </a:solidFill>
                                  <a:latin typeface="Cambria Math" panose="02040503050406030204" pitchFamily="18" charset="0"/>
                                </a:rPr>
                              </m:ctrlPr>
                            </m:limLowPr>
                            <m:e>
                              <m:r>
                                <m:rPr>
                                  <m:sty m:val="p"/>
                                </m:rPr>
                                <a:rPr lang="en-US" sz="2000" b="0" i="0" smtClean="0">
                                  <a:solidFill>
                                    <a:schemeClr val="tx1"/>
                                  </a:solidFill>
                                  <a:latin typeface="Cambria Math" panose="02040503050406030204" pitchFamily="18" charset="0"/>
                                </a:rPr>
                                <m:t>min</m:t>
                              </m:r>
                            </m:e>
                            <m:lim>
                              <m:r>
                                <a:rPr lang="en-US" sz="2000" b="1" i="1" smtClean="0">
                                  <a:solidFill>
                                    <a:schemeClr val="tx1"/>
                                  </a:solidFill>
                                  <a:latin typeface="Cambria Math" panose="02040503050406030204" pitchFamily="18" charset="0"/>
                                </a:rPr>
                                <m:t>𝒘</m:t>
                              </m:r>
                              <m:r>
                                <a:rPr lang="en-US" sz="2000" b="1"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𝑏</m:t>
                              </m:r>
                            </m:lim>
                          </m:limLow>
                        </m:fName>
                        <m:e>
                          <m:r>
                            <a:rPr lang="en-US" sz="2000" b="0" i="1" smtClean="0">
                              <a:solidFill>
                                <a:schemeClr val="tx1"/>
                              </a:solidFill>
                              <a:latin typeface="Cambria Math" panose="02040503050406030204" pitchFamily="18" charset="0"/>
                            </a:rPr>
                            <m:t> </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2</m:t>
                              </m:r>
                            </m:den>
                          </m:f>
                          <m:sSup>
                            <m:sSupPr>
                              <m:ctrlPr>
                                <a:rPr lang="en-US" sz="2000" b="0"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𝒘</m:t>
                              </m:r>
                            </m:e>
                            <m:sup>
                              <m:r>
                                <a:rPr lang="en-US" sz="2000" b="0" i="1" smtClean="0">
                                  <a:solidFill>
                                    <a:schemeClr val="tx1"/>
                                  </a:solidFill>
                                  <a:latin typeface="Cambria Math" panose="02040503050406030204" pitchFamily="18" charset="0"/>
                                </a:rPr>
                                <m:t>𝑇</m:t>
                              </m:r>
                            </m:sup>
                          </m:sSup>
                          <m:r>
                            <a:rPr lang="en-US" sz="2000" b="1" i="1" smtClean="0">
                              <a:solidFill>
                                <a:schemeClr val="tx1"/>
                              </a:solidFill>
                              <a:latin typeface="Cambria Math" panose="02040503050406030204" pitchFamily="18" charset="0"/>
                            </a:rPr>
                            <m:t>𝒘</m:t>
                          </m:r>
                        </m:e>
                      </m:func>
                      <m:r>
                        <a:rPr lang="en-US" sz="2000" b="0" i="1" smtClean="0">
                          <a:solidFill>
                            <a:schemeClr val="tx1"/>
                          </a:solidFill>
                          <a:latin typeface="Cambria Math" panose="02040503050406030204" pitchFamily="18" charset="0"/>
                        </a:rPr>
                        <m:t>           </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b="1" i="1">
                                  <a:latin typeface="Cambria Math" panose="02040503050406030204" pitchFamily="18" charset="0"/>
                                </a:rPr>
                                <m:t>𝒘</m:t>
                              </m:r>
                            </m:e>
                            <m:sup>
                              <m:r>
                                <a:rPr lang="en-US" sz="2000" i="1">
                                  <a:latin typeface="Cambria Math" panose="02040503050406030204" pitchFamily="18" charset="0"/>
                                </a:rPr>
                                <m:t>𝑇</m:t>
                              </m:r>
                            </m:sup>
                          </m:sSup>
                          <m:sSub>
                            <m:sSubPr>
                              <m:ctrlPr>
                                <a:rPr lang="en-US" sz="2000" b="1" i="1">
                                  <a:latin typeface="Cambria Math" panose="02040503050406030204" pitchFamily="18" charset="0"/>
                                </a:rPr>
                              </m:ctrlPr>
                            </m:sSubPr>
                            <m:e>
                              <m:r>
                                <a:rPr lang="en-US" sz="2000" b="1" i="1">
                                  <a:latin typeface="Cambria Math" panose="02040503050406030204" pitchFamily="18" charset="0"/>
                                </a:rPr>
                                <m:t>𝒙</m:t>
                              </m:r>
                            </m:e>
                            <m:sub>
                              <m:r>
                                <a:rPr lang="en-US" sz="2000" b="1" i="1">
                                  <a:latin typeface="Cambria Math" panose="02040503050406030204" pitchFamily="18" charset="0"/>
                                </a:rPr>
                                <m:t>𝒊</m:t>
                              </m:r>
                            </m:sub>
                          </m:sSub>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≥1  ∀</m:t>
                      </m:r>
                      <m:r>
                        <a:rPr lang="en-US" sz="2000" i="1">
                          <a:latin typeface="Cambria Math" panose="02040503050406030204" pitchFamily="18" charset="0"/>
                        </a:rPr>
                        <m:t>𝑖</m:t>
                      </m:r>
                    </m:oMath>
                  </m:oMathPara>
                </a14:m>
                <a:endParaRPr lang="en-US" sz="2000" dirty="0"/>
              </a:p>
            </p:txBody>
          </p:sp>
        </mc:Choice>
        <mc:Fallback xmlns="">
          <p:sp>
            <p:nvSpPr>
              <p:cNvPr id="12" name="TextBox 11">
                <a:extLst>
                  <a:ext uri="{FF2B5EF4-FFF2-40B4-BE49-F238E27FC236}">
                    <a16:creationId xmlns:a16="http://schemas.microsoft.com/office/drawing/2014/main" id="{1D5BDAF3-53BC-4C60-886F-6D60AC6CE76D}"/>
                  </a:ext>
                </a:extLst>
              </p:cNvPr>
              <p:cNvSpPr txBox="1">
                <a:spLocks noRot="1" noChangeAspect="1" noMove="1" noResize="1" noEditPoints="1" noAdjustHandles="1" noChangeArrowheads="1" noChangeShapeType="1" noTextEdit="1"/>
              </p:cNvSpPr>
              <p:nvPr/>
            </p:nvSpPr>
            <p:spPr>
              <a:xfrm>
                <a:off x="2672554" y="1711702"/>
                <a:ext cx="6753402" cy="677430"/>
              </a:xfrm>
              <a:prstGeom prst="rect">
                <a:avLst/>
              </a:prstGeom>
              <a:blipFill>
                <a:blip r:embed="rId3"/>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C8C2547-CF38-4EEE-ABBF-558181224C4E}"/>
              </a:ext>
            </a:extLst>
          </p:cNvPr>
          <p:cNvSpPr txBox="1"/>
          <p:nvPr/>
        </p:nvSpPr>
        <p:spPr>
          <a:xfrm>
            <a:off x="591569" y="4114926"/>
            <a:ext cx="2075431" cy="707886"/>
          </a:xfrm>
          <a:prstGeom prst="rect">
            <a:avLst/>
          </a:prstGeom>
          <a:noFill/>
        </p:spPr>
        <p:txBody>
          <a:bodyPr wrap="square">
            <a:spAutoFit/>
          </a:bodyPr>
          <a:lstStyle/>
          <a:p>
            <a:pPr marL="0" lvl="2"/>
            <a:r>
              <a:rPr lang="en-US" sz="2000" dirty="0">
                <a:solidFill>
                  <a:srgbClr val="D73F09"/>
                </a:solidFill>
                <a:latin typeface="Avenir Next LT Pro" panose="020B0504020202020204" pitchFamily="34" charset="0"/>
              </a:rPr>
              <a:t>Hard-Margin SVM Dual:</a:t>
            </a:r>
          </a:p>
        </p:txBody>
      </p:sp>
      <p:sp>
        <p:nvSpPr>
          <p:cNvPr id="9" name="TextBox 8">
            <a:extLst>
              <a:ext uri="{FF2B5EF4-FFF2-40B4-BE49-F238E27FC236}">
                <a16:creationId xmlns:a16="http://schemas.microsoft.com/office/drawing/2014/main" id="{CBDB7F26-8514-DF41-B351-727C9DA22329}"/>
              </a:ext>
            </a:extLst>
          </p:cNvPr>
          <p:cNvSpPr txBox="1"/>
          <p:nvPr/>
        </p:nvSpPr>
        <p:spPr>
          <a:xfrm>
            <a:off x="591570" y="2486904"/>
            <a:ext cx="11094907" cy="400110"/>
          </a:xfrm>
          <a:prstGeom prst="rect">
            <a:avLst/>
          </a:prstGeom>
          <a:noFill/>
        </p:spPr>
        <p:txBody>
          <a:bodyPr wrap="square">
            <a:spAutoFit/>
          </a:bodyPr>
          <a:lstStyle/>
          <a:p>
            <a:pPr marL="0" lvl="2"/>
            <a:r>
              <a:rPr lang="en-US" sz="2000" b="1" dirty="0">
                <a:latin typeface="Avenir Next LT Pro" panose="020B0504020202020204" pitchFamily="34" charset="0"/>
              </a:rPr>
              <a:t>Find best weights and bias directly</a:t>
            </a:r>
            <a:endParaRPr lang="en-US" sz="2000" dirty="0">
              <a:latin typeface="Avenir Next LT Pro" panose="020B0504020202020204" pitchFamily="34" charset="0"/>
            </a:endParaRPr>
          </a:p>
        </p:txBody>
      </p:sp>
      <p:sp>
        <p:nvSpPr>
          <p:cNvPr id="10" name="TextBox 9">
            <a:extLst>
              <a:ext uri="{FF2B5EF4-FFF2-40B4-BE49-F238E27FC236}">
                <a16:creationId xmlns:a16="http://schemas.microsoft.com/office/drawing/2014/main" id="{B42D7A21-CB3C-2E44-AB73-C7B0A8D9EE99}"/>
              </a:ext>
            </a:extLst>
          </p:cNvPr>
          <p:cNvSpPr txBox="1"/>
          <p:nvPr/>
        </p:nvSpPr>
        <p:spPr>
          <a:xfrm>
            <a:off x="591570" y="5022541"/>
            <a:ext cx="11094907" cy="400110"/>
          </a:xfrm>
          <a:prstGeom prst="rect">
            <a:avLst/>
          </a:prstGeom>
          <a:noFill/>
        </p:spPr>
        <p:txBody>
          <a:bodyPr wrap="square">
            <a:spAutoFit/>
          </a:bodyPr>
          <a:lstStyle/>
          <a:p>
            <a:pPr marL="0" lvl="2"/>
            <a:r>
              <a:rPr lang="en-US" sz="2000" b="1" dirty="0">
                <a:latin typeface="Avenir Next LT Pro" panose="020B0504020202020204" pitchFamily="34" charset="0"/>
              </a:rPr>
              <a:t>Find these optimization variables alpha, then derive best weights and bias</a:t>
            </a:r>
            <a:endParaRPr lang="en-US" sz="2000" dirty="0">
              <a:latin typeface="Avenir Next LT Pro" panose="020B0504020202020204" pitchFamily="34" charset="0"/>
            </a:endParaRPr>
          </a:p>
        </p:txBody>
      </p:sp>
    </p:spTree>
    <p:extLst>
      <p:ext uri="{BB962C8B-B14F-4D97-AF65-F5344CB8AC3E}">
        <p14:creationId xmlns:p14="http://schemas.microsoft.com/office/powerpoint/2010/main" val="109084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 grpId="0"/>
      <p:bldP spid="12"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75DA-CCC9-4425-BE5C-11E99EF49C5B}"/>
              </a:ext>
            </a:extLst>
          </p:cNvPr>
          <p:cNvSpPr>
            <a:spLocks noGrp="1"/>
          </p:cNvSpPr>
          <p:nvPr>
            <p:ph type="title"/>
          </p:nvPr>
        </p:nvSpPr>
        <p:spPr/>
        <p:txBody>
          <a:bodyPr/>
          <a:lstStyle/>
          <a:p>
            <a:r>
              <a:rPr lang="en-US" b="1" dirty="0"/>
              <a:t>Recap of what we’ve been doing so far</a:t>
            </a:r>
            <a:endParaRPr lang="en-US" dirty="0"/>
          </a:p>
        </p:txBody>
      </p:sp>
      <p:sp>
        <p:nvSpPr>
          <p:cNvPr id="3" name="Slide Number Placeholder 2">
            <a:extLst>
              <a:ext uri="{FF2B5EF4-FFF2-40B4-BE49-F238E27FC236}">
                <a16:creationId xmlns:a16="http://schemas.microsoft.com/office/drawing/2014/main" id="{A993B50E-F426-496C-A8AC-7C966C966625}"/>
              </a:ext>
            </a:extLst>
          </p:cNvPr>
          <p:cNvSpPr>
            <a:spLocks noGrp="1"/>
          </p:cNvSpPr>
          <p:nvPr>
            <p:ph type="sldNum" sz="quarter" idx="4"/>
          </p:nvPr>
        </p:nvSpPr>
        <p:spPr/>
        <p:txBody>
          <a:bodyPr/>
          <a:lstStyle/>
          <a:p>
            <a:fld id="{02C8B7B2-9496-47E5-990F-169BD0B1DE6A}" type="slidenum">
              <a:rPr lang="en-US" smtClean="0"/>
              <a:t>27</a:t>
            </a:fld>
            <a:endParaRPr lang="en-US"/>
          </a:p>
        </p:txBody>
      </p:sp>
      <p:sp>
        <p:nvSpPr>
          <p:cNvPr id="7" name="TextBox 6">
            <a:extLst>
              <a:ext uri="{FF2B5EF4-FFF2-40B4-BE49-F238E27FC236}">
                <a16:creationId xmlns:a16="http://schemas.microsoft.com/office/drawing/2014/main" id="{12314EF6-BA43-4724-880B-32822662F2FB}"/>
              </a:ext>
            </a:extLst>
          </p:cNvPr>
          <p:cNvSpPr txBox="1"/>
          <p:nvPr/>
        </p:nvSpPr>
        <p:spPr>
          <a:xfrm>
            <a:off x="591570" y="862601"/>
            <a:ext cx="11094907" cy="1015663"/>
          </a:xfrm>
          <a:prstGeom prst="rect">
            <a:avLst/>
          </a:prstGeom>
          <a:noFill/>
        </p:spPr>
        <p:txBody>
          <a:bodyPr wrap="square">
            <a:spAutoFit/>
          </a:bodyPr>
          <a:lstStyle/>
          <a:p>
            <a:pPr marL="0" lvl="2"/>
            <a:r>
              <a:rPr lang="en-US" sz="2000" b="1" dirty="0">
                <a:latin typeface="Avenir Next LT Pro" panose="020B0504020202020204" pitchFamily="34" charset="0"/>
              </a:rPr>
              <a:t>Motivation: </a:t>
            </a:r>
            <a:r>
              <a:rPr lang="en-US" sz="2000" dirty="0">
                <a:latin typeface="Avenir Next LT Pro" panose="020B0504020202020204" pitchFamily="34" charset="0"/>
              </a:rPr>
              <a:t>We wanted to find a classifier that maximizes the margin between classes.</a:t>
            </a:r>
          </a:p>
          <a:p>
            <a:pPr marL="0" lvl="2"/>
            <a:endParaRPr lang="en-US" sz="2000" dirty="0">
              <a:latin typeface="Avenir Next LT Pro" panose="020B0504020202020204" pitchFamily="34" charset="0"/>
            </a:endParaRPr>
          </a:p>
          <a:p>
            <a:pPr marL="0" lvl="2"/>
            <a:r>
              <a:rPr lang="en-US" sz="2000" b="1" dirty="0">
                <a:latin typeface="Avenir Next LT Pro" panose="020B0504020202020204" pitchFamily="34" charset="0"/>
              </a:rPr>
              <a:t>Derivation: </a:t>
            </a:r>
            <a:r>
              <a:rPr lang="en-US" sz="2000" dirty="0">
                <a:latin typeface="Avenir Next LT Pro" panose="020B0504020202020204" pitchFamily="34" charset="0"/>
              </a:rPr>
              <a:t>We derived the following constrained optimization problem that does that: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6596C5-DBE3-4FAC-A958-4625F0AA5031}"/>
                  </a:ext>
                </a:extLst>
              </p:cNvPr>
              <p:cNvSpPr txBox="1"/>
              <p:nvPr/>
            </p:nvSpPr>
            <p:spPr>
              <a:xfrm>
                <a:off x="2672554" y="4239618"/>
                <a:ext cx="9013923" cy="96744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2000" i="1" smtClean="0">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max</m:t>
                              </m:r>
                            </m:e>
                            <m:lim>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r>
                                <a:rPr lang="en-US" sz="2000" i="1">
                                  <a:latin typeface="Cambria Math" panose="02040503050406030204" pitchFamily="18" charset="0"/>
                                </a:rPr>
                                <m:t>≥0</m:t>
                              </m:r>
                            </m:lim>
                          </m:limLow>
                        </m:fName>
                        <m:e>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sub>
                            <m:sup>
                              <m:r>
                                <a:rPr lang="en-US" sz="2000" i="1">
                                  <a:latin typeface="Cambria Math" panose="02040503050406030204" pitchFamily="18" charset="0"/>
                                </a:rPr>
                                <m:t>𝑛</m:t>
                              </m:r>
                            </m:sup>
                            <m:e>
                              <m:nary>
                                <m:naryPr>
                                  <m:chr m:val="∑"/>
                                  <m:ctrlPr>
                                    <a:rPr lang="en-US" sz="2000" i="1">
                                      <a:latin typeface="Cambria Math" panose="02040503050406030204" pitchFamily="18" charset="0"/>
                                    </a:rPr>
                                  </m:ctrlPr>
                                </m:naryPr>
                                <m:sub>
                                  <m:r>
                                    <a:rPr lang="en-US" sz="2000" i="1">
                                      <a:latin typeface="Cambria Math" panose="02040503050406030204" pitchFamily="18" charset="0"/>
                                    </a:rPr>
                                    <m:t>𝑗</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𝑗</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𝑗</m:t>
                                      </m:r>
                                    </m:sub>
                                  </m:sSub>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𝒊</m:t>
                                      </m:r>
                                    </m:sub>
                                    <m:sup>
                                      <m:r>
                                        <a:rPr lang="en-US" sz="2000" b="1" i="1">
                                          <a:latin typeface="Cambria Math" panose="02040503050406030204" pitchFamily="18" charset="0"/>
                                        </a:rPr>
                                        <m:t>𝑻</m:t>
                                      </m:r>
                                    </m:sup>
                                  </m:sSubSup>
                                  <m:sSub>
                                    <m:sSubPr>
                                      <m:ctrlPr>
                                        <a:rPr lang="en-US" sz="2000" b="1" i="1">
                                          <a:latin typeface="Cambria Math" panose="02040503050406030204" pitchFamily="18" charset="0"/>
                                        </a:rPr>
                                      </m:ctrlPr>
                                    </m:sSubPr>
                                    <m:e>
                                      <m:r>
                                        <a:rPr lang="en-US" sz="2000" b="1" i="1">
                                          <a:latin typeface="Cambria Math" panose="02040503050406030204" pitchFamily="18" charset="0"/>
                                        </a:rPr>
                                        <m:t>𝒙</m:t>
                                      </m:r>
                                    </m:e>
                                    <m:sub>
                                      <m:r>
                                        <a:rPr lang="en-US" sz="2000" b="1" i="1">
                                          <a:latin typeface="Cambria Math" panose="02040503050406030204" pitchFamily="18" charset="0"/>
                                        </a:rPr>
                                        <m:t>𝒋</m:t>
                                      </m:r>
                                    </m:sub>
                                  </m:sSub>
                                </m:e>
                              </m:nary>
                            </m:e>
                          </m:nary>
                        </m:e>
                      </m:func>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e>
                          </m:nary>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b="1" i="1">
                          <a:latin typeface="Cambria Math" panose="02040503050406030204" pitchFamily="18" charset="0"/>
                        </a:rPr>
                        <m:t>=</m:t>
                      </m:r>
                      <m:r>
                        <a:rPr lang="en-US" sz="2000" i="1">
                          <a:latin typeface="Cambria Math" panose="02040503050406030204" pitchFamily="18" charset="0"/>
                        </a:rPr>
                        <m:t>0</m:t>
                      </m:r>
                    </m:oMath>
                  </m:oMathPara>
                </a14:m>
                <a:endParaRPr lang="en-US" sz="2000" dirty="0"/>
              </a:p>
            </p:txBody>
          </p:sp>
        </mc:Choice>
        <mc:Fallback xmlns="">
          <p:sp>
            <p:nvSpPr>
              <p:cNvPr id="17" name="TextBox 16">
                <a:extLst>
                  <a:ext uri="{FF2B5EF4-FFF2-40B4-BE49-F238E27FC236}">
                    <a16:creationId xmlns:a16="http://schemas.microsoft.com/office/drawing/2014/main" id="{406596C5-DBE3-4FAC-A958-4625F0AA5031}"/>
                  </a:ext>
                </a:extLst>
              </p:cNvPr>
              <p:cNvSpPr txBox="1">
                <a:spLocks noRot="1" noChangeAspect="1" noMove="1" noResize="1" noEditPoints="1" noAdjustHandles="1" noChangeArrowheads="1" noChangeShapeType="1" noTextEdit="1"/>
              </p:cNvSpPr>
              <p:nvPr/>
            </p:nvSpPr>
            <p:spPr>
              <a:xfrm>
                <a:off x="2672554" y="4239618"/>
                <a:ext cx="9013923" cy="96744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478A6F2-D416-4E12-AB25-C91BFFE1A25D}"/>
                  </a:ext>
                </a:extLst>
              </p:cNvPr>
              <p:cNvSpPr txBox="1"/>
              <p:nvPr/>
            </p:nvSpPr>
            <p:spPr>
              <a:xfrm>
                <a:off x="591568" y="5578636"/>
                <a:ext cx="11288574" cy="707886"/>
              </a:xfrm>
              <a:prstGeom prst="rect">
                <a:avLst/>
              </a:prstGeom>
              <a:noFill/>
            </p:spPr>
            <p:txBody>
              <a:bodyPr wrap="square">
                <a:spAutoFit/>
              </a:bodyPr>
              <a:lstStyle/>
              <a:p>
                <a:pPr marL="0" lvl="2"/>
                <a:r>
                  <a:rPr lang="en-US" sz="2000" dirty="0">
                    <a:latin typeface="Avenir Next LT Pro" panose="020B0504020202020204" pitchFamily="34" charset="0"/>
                  </a:rPr>
                  <a:t>Which is also a Quadratic Programming problem (in </a:t>
                </a:r>
                <a14:m>
                  <m:oMath xmlns:m="http://schemas.openxmlformats.org/officeDocument/2006/math">
                    <m:r>
                      <a:rPr lang="en-US" sz="2000" b="0" i="1" smtClean="0">
                        <a:latin typeface="Cambria Math" panose="02040503050406030204" pitchFamily="18" charset="0"/>
                      </a:rPr>
                      <m:t>𝛼</m:t>
                    </m:r>
                  </m:oMath>
                </a14:m>
                <a:r>
                  <a:rPr lang="en-US" sz="2000" dirty="0">
                    <a:latin typeface="Avenir Next LT Pro" panose="020B0504020202020204" pitchFamily="34" charset="0"/>
                  </a:rPr>
                  <a:t>’s this time rather than </a:t>
                </a:r>
                <a:r>
                  <a:rPr lang="en-US" sz="2000" b="1" dirty="0">
                    <a:latin typeface="Avenir Next LT Pro" panose="020B0504020202020204" pitchFamily="34" charset="0"/>
                  </a:rPr>
                  <a:t>w</a:t>
                </a:r>
                <a:r>
                  <a:rPr lang="en-US" sz="2000" dirty="0">
                    <a:latin typeface="Avenir Next LT Pro" panose="020B0504020202020204" pitchFamily="34" charset="0"/>
                  </a:rPr>
                  <a:t>) and is totally solvable to global optimality….. </a:t>
                </a:r>
                <a:r>
                  <a:rPr lang="en-US" sz="2000" b="1" dirty="0">
                    <a:latin typeface="Avenir Next LT Pro" panose="020B0504020202020204" pitchFamily="34" charset="0"/>
                  </a:rPr>
                  <a:t>…. so why did I do this to us all?</a:t>
                </a:r>
              </a:p>
            </p:txBody>
          </p:sp>
        </mc:Choice>
        <mc:Fallback xmlns="">
          <p:sp>
            <p:nvSpPr>
              <p:cNvPr id="20" name="TextBox 19">
                <a:extLst>
                  <a:ext uri="{FF2B5EF4-FFF2-40B4-BE49-F238E27FC236}">
                    <a16:creationId xmlns:a16="http://schemas.microsoft.com/office/drawing/2014/main" id="{4478A6F2-D416-4E12-AB25-C91BFFE1A25D}"/>
                  </a:ext>
                </a:extLst>
              </p:cNvPr>
              <p:cNvSpPr txBox="1">
                <a:spLocks noRot="1" noChangeAspect="1" noMove="1" noResize="1" noEditPoints="1" noAdjustHandles="1" noChangeArrowheads="1" noChangeShapeType="1" noTextEdit="1"/>
              </p:cNvSpPr>
              <p:nvPr/>
            </p:nvSpPr>
            <p:spPr>
              <a:xfrm>
                <a:off x="591568" y="5578636"/>
                <a:ext cx="11288574" cy="707886"/>
              </a:xfrm>
              <a:prstGeom prst="rect">
                <a:avLst/>
              </a:prstGeom>
              <a:blipFill>
                <a:blip r:embed="rId3"/>
                <a:stretch>
                  <a:fillRect l="-540" t="-3448" b="-1551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1FC99E88-F174-4599-BB8E-37C6599FA103}"/>
              </a:ext>
            </a:extLst>
          </p:cNvPr>
          <p:cNvSpPr txBox="1"/>
          <p:nvPr/>
        </p:nvSpPr>
        <p:spPr>
          <a:xfrm>
            <a:off x="591571" y="2162227"/>
            <a:ext cx="2075430" cy="707886"/>
          </a:xfrm>
          <a:prstGeom prst="rect">
            <a:avLst/>
          </a:prstGeom>
          <a:noFill/>
        </p:spPr>
        <p:txBody>
          <a:bodyPr wrap="square">
            <a:spAutoFit/>
          </a:bodyPr>
          <a:lstStyle/>
          <a:p>
            <a:pPr marL="0" lvl="2"/>
            <a:r>
              <a:rPr lang="en-US" sz="2000" dirty="0">
                <a:solidFill>
                  <a:srgbClr val="D73F09"/>
                </a:solidFill>
                <a:latin typeface="Avenir Next LT Pro" panose="020B0504020202020204" pitchFamily="34" charset="0"/>
              </a:rPr>
              <a:t>Hard-Margin SVM Primal:</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D5BDAF3-53BC-4C60-886F-6D60AC6CE76D}"/>
                  </a:ext>
                </a:extLst>
              </p:cNvPr>
              <p:cNvSpPr txBox="1"/>
              <p:nvPr/>
            </p:nvSpPr>
            <p:spPr>
              <a:xfrm>
                <a:off x="2672554" y="2177455"/>
                <a:ext cx="6753402" cy="6774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2000" b="0" i="1" smtClean="0">
                              <a:solidFill>
                                <a:schemeClr val="tx1"/>
                              </a:solidFill>
                              <a:latin typeface="Cambria Math" panose="02040503050406030204" pitchFamily="18" charset="0"/>
                            </a:rPr>
                          </m:ctrlPr>
                        </m:funcPr>
                        <m:fName>
                          <m:limLow>
                            <m:limLowPr>
                              <m:ctrlPr>
                                <a:rPr lang="en-US" sz="2000" b="0" i="1" smtClean="0">
                                  <a:solidFill>
                                    <a:schemeClr val="tx1"/>
                                  </a:solidFill>
                                  <a:latin typeface="Cambria Math" panose="02040503050406030204" pitchFamily="18" charset="0"/>
                                </a:rPr>
                              </m:ctrlPr>
                            </m:limLowPr>
                            <m:e>
                              <m:r>
                                <m:rPr>
                                  <m:sty m:val="p"/>
                                </m:rPr>
                                <a:rPr lang="en-US" sz="2000" b="0" i="0" smtClean="0">
                                  <a:solidFill>
                                    <a:schemeClr val="tx1"/>
                                  </a:solidFill>
                                  <a:latin typeface="Cambria Math" panose="02040503050406030204" pitchFamily="18" charset="0"/>
                                </a:rPr>
                                <m:t>min</m:t>
                              </m:r>
                            </m:e>
                            <m:lim>
                              <m:r>
                                <a:rPr lang="en-US" sz="2000" b="1" i="1" smtClean="0">
                                  <a:solidFill>
                                    <a:schemeClr val="tx1"/>
                                  </a:solidFill>
                                  <a:latin typeface="Cambria Math" panose="02040503050406030204" pitchFamily="18" charset="0"/>
                                </a:rPr>
                                <m:t>𝒘</m:t>
                              </m:r>
                              <m:r>
                                <a:rPr lang="en-US" sz="2000" b="1"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𝑏</m:t>
                              </m:r>
                            </m:lim>
                          </m:limLow>
                        </m:fName>
                        <m:e>
                          <m:r>
                            <a:rPr lang="en-US" sz="2000" b="0" i="1" smtClean="0">
                              <a:solidFill>
                                <a:schemeClr val="tx1"/>
                              </a:solidFill>
                              <a:latin typeface="Cambria Math" panose="02040503050406030204" pitchFamily="18" charset="0"/>
                            </a:rPr>
                            <m:t> </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2</m:t>
                              </m:r>
                            </m:den>
                          </m:f>
                          <m:sSup>
                            <m:sSupPr>
                              <m:ctrlPr>
                                <a:rPr lang="en-US" sz="2000" b="0"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𝒘</m:t>
                              </m:r>
                            </m:e>
                            <m:sup>
                              <m:r>
                                <a:rPr lang="en-US" sz="2000" b="0" i="1" smtClean="0">
                                  <a:solidFill>
                                    <a:schemeClr val="tx1"/>
                                  </a:solidFill>
                                  <a:latin typeface="Cambria Math" panose="02040503050406030204" pitchFamily="18" charset="0"/>
                                </a:rPr>
                                <m:t>𝑇</m:t>
                              </m:r>
                            </m:sup>
                          </m:sSup>
                          <m:r>
                            <a:rPr lang="en-US" sz="2000" b="1" i="1" smtClean="0">
                              <a:solidFill>
                                <a:schemeClr val="tx1"/>
                              </a:solidFill>
                              <a:latin typeface="Cambria Math" panose="02040503050406030204" pitchFamily="18" charset="0"/>
                            </a:rPr>
                            <m:t>𝒘</m:t>
                          </m:r>
                        </m:e>
                      </m:func>
                      <m:r>
                        <a:rPr lang="en-US" sz="2000" b="0" i="1" smtClean="0">
                          <a:solidFill>
                            <a:schemeClr val="tx1"/>
                          </a:solidFill>
                          <a:latin typeface="Cambria Math" panose="02040503050406030204" pitchFamily="18" charset="0"/>
                        </a:rPr>
                        <m:t>           </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b="1" i="1">
                                  <a:latin typeface="Cambria Math" panose="02040503050406030204" pitchFamily="18" charset="0"/>
                                </a:rPr>
                                <m:t>𝒘</m:t>
                              </m:r>
                            </m:e>
                            <m:sup>
                              <m:r>
                                <a:rPr lang="en-US" sz="2000" i="1">
                                  <a:latin typeface="Cambria Math" panose="02040503050406030204" pitchFamily="18" charset="0"/>
                                </a:rPr>
                                <m:t>𝑇</m:t>
                              </m:r>
                            </m:sup>
                          </m:sSup>
                          <m:sSub>
                            <m:sSubPr>
                              <m:ctrlPr>
                                <a:rPr lang="en-US" sz="2000" b="1" i="1">
                                  <a:latin typeface="Cambria Math" panose="02040503050406030204" pitchFamily="18" charset="0"/>
                                </a:rPr>
                              </m:ctrlPr>
                            </m:sSubPr>
                            <m:e>
                              <m:r>
                                <a:rPr lang="en-US" sz="2000" b="1" i="1">
                                  <a:latin typeface="Cambria Math" panose="02040503050406030204" pitchFamily="18" charset="0"/>
                                </a:rPr>
                                <m:t>𝒙</m:t>
                              </m:r>
                            </m:e>
                            <m:sub>
                              <m:r>
                                <a:rPr lang="en-US" sz="2000" b="1" i="1">
                                  <a:latin typeface="Cambria Math" panose="02040503050406030204" pitchFamily="18" charset="0"/>
                                </a:rPr>
                                <m:t>𝒊</m:t>
                              </m:r>
                            </m:sub>
                          </m:sSub>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≥1  ∀</m:t>
                      </m:r>
                      <m:r>
                        <a:rPr lang="en-US" sz="2000" i="1">
                          <a:latin typeface="Cambria Math" panose="02040503050406030204" pitchFamily="18" charset="0"/>
                        </a:rPr>
                        <m:t>𝑖</m:t>
                      </m:r>
                    </m:oMath>
                  </m:oMathPara>
                </a14:m>
                <a:endParaRPr lang="en-US" sz="2000" dirty="0"/>
              </a:p>
            </p:txBody>
          </p:sp>
        </mc:Choice>
        <mc:Fallback xmlns="">
          <p:sp>
            <p:nvSpPr>
              <p:cNvPr id="12" name="TextBox 11">
                <a:extLst>
                  <a:ext uri="{FF2B5EF4-FFF2-40B4-BE49-F238E27FC236}">
                    <a16:creationId xmlns:a16="http://schemas.microsoft.com/office/drawing/2014/main" id="{1D5BDAF3-53BC-4C60-886F-6D60AC6CE76D}"/>
                  </a:ext>
                </a:extLst>
              </p:cNvPr>
              <p:cNvSpPr txBox="1">
                <a:spLocks noRot="1" noChangeAspect="1" noMove="1" noResize="1" noEditPoints="1" noAdjustHandles="1" noChangeArrowheads="1" noChangeShapeType="1" noTextEdit="1"/>
              </p:cNvSpPr>
              <p:nvPr/>
            </p:nvSpPr>
            <p:spPr>
              <a:xfrm>
                <a:off x="2672554" y="2177455"/>
                <a:ext cx="6753402" cy="677430"/>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C8C2547-CF38-4EEE-ABBF-558181224C4E}"/>
              </a:ext>
            </a:extLst>
          </p:cNvPr>
          <p:cNvSpPr txBox="1"/>
          <p:nvPr/>
        </p:nvSpPr>
        <p:spPr>
          <a:xfrm>
            <a:off x="591569" y="4369397"/>
            <a:ext cx="2075431" cy="707886"/>
          </a:xfrm>
          <a:prstGeom prst="rect">
            <a:avLst/>
          </a:prstGeom>
          <a:noFill/>
        </p:spPr>
        <p:txBody>
          <a:bodyPr wrap="square">
            <a:spAutoFit/>
          </a:bodyPr>
          <a:lstStyle/>
          <a:p>
            <a:pPr marL="0" lvl="2"/>
            <a:r>
              <a:rPr lang="en-US" sz="2000" dirty="0">
                <a:solidFill>
                  <a:srgbClr val="D73F09"/>
                </a:solidFill>
                <a:latin typeface="Avenir Next LT Pro" panose="020B0504020202020204" pitchFamily="34" charset="0"/>
              </a:rPr>
              <a:t>Hard-Margin SVM Dual:</a:t>
            </a:r>
          </a:p>
        </p:txBody>
      </p:sp>
      <p:sp>
        <p:nvSpPr>
          <p:cNvPr id="15" name="TextBox 14">
            <a:extLst>
              <a:ext uri="{FF2B5EF4-FFF2-40B4-BE49-F238E27FC236}">
                <a16:creationId xmlns:a16="http://schemas.microsoft.com/office/drawing/2014/main" id="{0B6F8ECC-E20A-41B5-9941-CFBE3EBA789F}"/>
              </a:ext>
            </a:extLst>
          </p:cNvPr>
          <p:cNvSpPr txBox="1"/>
          <p:nvPr/>
        </p:nvSpPr>
        <p:spPr>
          <a:xfrm>
            <a:off x="591568" y="3262997"/>
            <a:ext cx="11288574" cy="707886"/>
          </a:xfrm>
          <a:prstGeom prst="rect">
            <a:avLst/>
          </a:prstGeom>
          <a:noFill/>
        </p:spPr>
        <p:txBody>
          <a:bodyPr wrap="square">
            <a:spAutoFit/>
          </a:bodyPr>
          <a:lstStyle/>
          <a:p>
            <a:r>
              <a:rPr lang="en-US" sz="2000" dirty="0">
                <a:latin typeface="Avenir Next LT Pro" panose="020B0504020202020204" pitchFamily="34" charset="0"/>
              </a:rPr>
              <a:t>We said that is a Quadratic Programming problem and totally solvable. Then I ran us through a lot of math to arrive at the dual formalization below which </a:t>
            </a:r>
            <a:r>
              <a:rPr lang="en-US" sz="2000" u="sng" dirty="0">
                <a:latin typeface="Avenir Next LT Pro" panose="020B0504020202020204" pitchFamily="34" charset="0"/>
              </a:rPr>
              <a:t>solves the same problem</a:t>
            </a:r>
            <a:r>
              <a:rPr lang="en-US" sz="2000" dirty="0">
                <a:latin typeface="Avenir Next LT Pro" panose="020B0504020202020204" pitchFamily="34" charset="0"/>
              </a:rPr>
              <a:t> (KKT’s hold). </a:t>
            </a:r>
            <a:endParaRPr lang="en-US" sz="2000" dirty="0"/>
          </a:p>
        </p:txBody>
      </p:sp>
    </p:spTree>
    <p:extLst>
      <p:ext uri="{BB962C8B-B14F-4D97-AF65-F5344CB8AC3E}">
        <p14:creationId xmlns:p14="http://schemas.microsoft.com/office/powerpoint/2010/main" val="5342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11" grpId="0"/>
      <p:bldP spid="12" grpId="0"/>
      <p:bldP spid="14"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75DA-CCC9-4425-BE5C-11E99EF49C5B}"/>
              </a:ext>
            </a:extLst>
          </p:cNvPr>
          <p:cNvSpPr>
            <a:spLocks noGrp="1"/>
          </p:cNvSpPr>
          <p:nvPr>
            <p:ph type="title"/>
          </p:nvPr>
        </p:nvSpPr>
        <p:spPr/>
        <p:txBody>
          <a:bodyPr/>
          <a:lstStyle/>
          <a:p>
            <a:r>
              <a:rPr lang="en-US" b="1" dirty="0"/>
              <a:t>Examining the Dual Let Us Observe A Few Neat Things</a:t>
            </a:r>
            <a:endParaRPr lang="en-US" dirty="0"/>
          </a:p>
        </p:txBody>
      </p:sp>
      <p:sp>
        <p:nvSpPr>
          <p:cNvPr id="3" name="Slide Number Placeholder 2">
            <a:extLst>
              <a:ext uri="{FF2B5EF4-FFF2-40B4-BE49-F238E27FC236}">
                <a16:creationId xmlns:a16="http://schemas.microsoft.com/office/drawing/2014/main" id="{A993B50E-F426-496C-A8AC-7C966C966625}"/>
              </a:ext>
            </a:extLst>
          </p:cNvPr>
          <p:cNvSpPr>
            <a:spLocks noGrp="1"/>
          </p:cNvSpPr>
          <p:nvPr>
            <p:ph type="sldNum" sz="quarter" idx="4"/>
          </p:nvPr>
        </p:nvSpPr>
        <p:spPr/>
        <p:txBody>
          <a:bodyPr/>
          <a:lstStyle/>
          <a:p>
            <a:fld id="{02C8B7B2-9496-47E5-990F-169BD0B1DE6A}" type="slidenum">
              <a:rPr lang="en-US" smtClean="0"/>
              <a:t>28</a:t>
            </a:fld>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6596C5-DBE3-4FAC-A958-4625F0AA5031}"/>
                  </a:ext>
                </a:extLst>
              </p:cNvPr>
              <p:cNvSpPr txBox="1"/>
              <p:nvPr/>
            </p:nvSpPr>
            <p:spPr>
              <a:xfrm>
                <a:off x="2672554" y="868086"/>
                <a:ext cx="9013923" cy="96744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2000" i="1" smtClean="0">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max</m:t>
                              </m:r>
                            </m:e>
                            <m:lim>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r>
                                <a:rPr lang="en-US" sz="2000" i="1">
                                  <a:latin typeface="Cambria Math" panose="02040503050406030204" pitchFamily="18" charset="0"/>
                                </a:rPr>
                                <m:t>≥0</m:t>
                              </m:r>
                            </m:lim>
                          </m:limLow>
                        </m:fName>
                        <m:e>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sub>
                            <m:sup>
                              <m:r>
                                <a:rPr lang="en-US" sz="2000" i="1">
                                  <a:latin typeface="Cambria Math" panose="02040503050406030204" pitchFamily="18" charset="0"/>
                                </a:rPr>
                                <m:t>𝑛</m:t>
                              </m:r>
                            </m:sup>
                            <m:e>
                              <m:nary>
                                <m:naryPr>
                                  <m:chr m:val="∑"/>
                                  <m:ctrlPr>
                                    <a:rPr lang="en-US" sz="2000" i="1">
                                      <a:latin typeface="Cambria Math" panose="02040503050406030204" pitchFamily="18" charset="0"/>
                                    </a:rPr>
                                  </m:ctrlPr>
                                </m:naryPr>
                                <m:sub>
                                  <m:r>
                                    <a:rPr lang="en-US" sz="2000" i="1">
                                      <a:latin typeface="Cambria Math" panose="02040503050406030204" pitchFamily="18" charset="0"/>
                                    </a:rPr>
                                    <m:t>𝑗</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𝑗</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𝑗</m:t>
                                      </m:r>
                                    </m:sub>
                                  </m:sSub>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𝒊</m:t>
                                      </m:r>
                                    </m:sub>
                                    <m:sup>
                                      <m:r>
                                        <a:rPr lang="en-US" sz="2000" b="1" i="1">
                                          <a:latin typeface="Cambria Math" panose="02040503050406030204" pitchFamily="18" charset="0"/>
                                        </a:rPr>
                                        <m:t>𝑻</m:t>
                                      </m:r>
                                    </m:sup>
                                  </m:sSubSup>
                                  <m:sSub>
                                    <m:sSubPr>
                                      <m:ctrlPr>
                                        <a:rPr lang="en-US" sz="2000" b="1" i="1">
                                          <a:latin typeface="Cambria Math" panose="02040503050406030204" pitchFamily="18" charset="0"/>
                                        </a:rPr>
                                      </m:ctrlPr>
                                    </m:sSubPr>
                                    <m:e>
                                      <m:r>
                                        <a:rPr lang="en-US" sz="2000" b="1" i="1">
                                          <a:latin typeface="Cambria Math" panose="02040503050406030204" pitchFamily="18" charset="0"/>
                                        </a:rPr>
                                        <m:t>𝒙</m:t>
                                      </m:r>
                                    </m:e>
                                    <m:sub>
                                      <m:r>
                                        <a:rPr lang="en-US" sz="2000" b="1" i="1">
                                          <a:latin typeface="Cambria Math" panose="02040503050406030204" pitchFamily="18" charset="0"/>
                                        </a:rPr>
                                        <m:t>𝒋</m:t>
                                      </m:r>
                                    </m:sub>
                                  </m:sSub>
                                </m:e>
                              </m:nary>
                            </m:e>
                          </m:nary>
                        </m:e>
                      </m:func>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e>
                          </m:nary>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b="1" i="1">
                          <a:latin typeface="Cambria Math" panose="02040503050406030204" pitchFamily="18" charset="0"/>
                        </a:rPr>
                        <m:t>=</m:t>
                      </m:r>
                      <m:r>
                        <a:rPr lang="en-US" sz="2000" i="1">
                          <a:latin typeface="Cambria Math" panose="02040503050406030204" pitchFamily="18" charset="0"/>
                        </a:rPr>
                        <m:t>0</m:t>
                      </m:r>
                    </m:oMath>
                  </m:oMathPara>
                </a14:m>
                <a:endParaRPr lang="en-US" sz="2000" dirty="0"/>
              </a:p>
            </p:txBody>
          </p:sp>
        </mc:Choice>
        <mc:Fallback xmlns="">
          <p:sp>
            <p:nvSpPr>
              <p:cNvPr id="17" name="TextBox 16">
                <a:extLst>
                  <a:ext uri="{FF2B5EF4-FFF2-40B4-BE49-F238E27FC236}">
                    <a16:creationId xmlns:a16="http://schemas.microsoft.com/office/drawing/2014/main" id="{406596C5-DBE3-4FAC-A958-4625F0AA5031}"/>
                  </a:ext>
                </a:extLst>
              </p:cNvPr>
              <p:cNvSpPr txBox="1">
                <a:spLocks noRot="1" noChangeAspect="1" noMove="1" noResize="1" noEditPoints="1" noAdjustHandles="1" noChangeArrowheads="1" noChangeShapeType="1" noTextEdit="1"/>
              </p:cNvSpPr>
              <p:nvPr/>
            </p:nvSpPr>
            <p:spPr>
              <a:xfrm>
                <a:off x="2672554" y="868086"/>
                <a:ext cx="9013923" cy="967444"/>
              </a:xfrm>
              <a:prstGeom prst="rect">
                <a:avLst/>
              </a:prstGeom>
              <a:blipFill>
                <a:blip r:embed="rId2"/>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4478A6F2-D416-4E12-AB25-C91BFFE1A25D}"/>
              </a:ext>
            </a:extLst>
          </p:cNvPr>
          <p:cNvSpPr txBox="1"/>
          <p:nvPr/>
        </p:nvSpPr>
        <p:spPr>
          <a:xfrm>
            <a:off x="591568" y="2141856"/>
            <a:ext cx="11288574" cy="707886"/>
          </a:xfrm>
          <a:prstGeom prst="rect">
            <a:avLst/>
          </a:prstGeom>
          <a:noFill/>
        </p:spPr>
        <p:txBody>
          <a:bodyPr wrap="square">
            <a:spAutoFit/>
          </a:bodyPr>
          <a:lstStyle/>
          <a:p>
            <a:pPr marL="0" lvl="2"/>
            <a:r>
              <a:rPr lang="en-US" sz="2000" b="1" dirty="0">
                <a:latin typeface="Avenir Next LT Pro" panose="020B0504020202020204" pitchFamily="34" charset="0"/>
              </a:rPr>
              <a:t>Observation 1: </a:t>
            </a:r>
            <a:r>
              <a:rPr lang="en-US" sz="2000" dirty="0">
                <a:latin typeface="Avenir Next LT Pro" panose="020B0504020202020204" pitchFamily="34" charset="0"/>
              </a:rPr>
              <a:t>The optimal weight vector is a linear combination of only a few of our training examples.</a:t>
            </a:r>
            <a:endParaRPr lang="en-US" sz="2000" b="1" dirty="0">
              <a:latin typeface="Avenir Next LT Pro" panose="020B0504020202020204" pitchFamily="34" charset="0"/>
            </a:endParaRPr>
          </a:p>
        </p:txBody>
      </p:sp>
      <p:sp>
        <p:nvSpPr>
          <p:cNvPr id="14" name="TextBox 13">
            <a:extLst>
              <a:ext uri="{FF2B5EF4-FFF2-40B4-BE49-F238E27FC236}">
                <a16:creationId xmlns:a16="http://schemas.microsoft.com/office/drawing/2014/main" id="{8C8C2547-CF38-4EEE-ABBF-558181224C4E}"/>
              </a:ext>
            </a:extLst>
          </p:cNvPr>
          <p:cNvSpPr txBox="1"/>
          <p:nvPr/>
        </p:nvSpPr>
        <p:spPr>
          <a:xfrm>
            <a:off x="591569" y="997865"/>
            <a:ext cx="2075431" cy="707886"/>
          </a:xfrm>
          <a:prstGeom prst="rect">
            <a:avLst/>
          </a:prstGeom>
          <a:noFill/>
        </p:spPr>
        <p:txBody>
          <a:bodyPr wrap="square">
            <a:spAutoFit/>
          </a:bodyPr>
          <a:lstStyle/>
          <a:p>
            <a:pPr marL="0" lvl="2"/>
            <a:r>
              <a:rPr lang="en-US" sz="2000" dirty="0">
                <a:solidFill>
                  <a:srgbClr val="D73F09"/>
                </a:solidFill>
                <a:latin typeface="Avenir Next LT Pro" panose="020B0504020202020204" pitchFamily="34" charset="0"/>
              </a:rPr>
              <a:t>Hard-Margin SVM Dual:</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6F2A89-9829-4A41-86FA-17881DA57BDB}"/>
                  </a:ext>
                </a:extLst>
              </p:cNvPr>
              <p:cNvSpPr txBox="1"/>
              <p:nvPr/>
            </p:nvSpPr>
            <p:spPr>
              <a:xfrm>
                <a:off x="3070225" y="2750230"/>
                <a:ext cx="6140450"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𝒘</m:t>
                          </m:r>
                        </m:e>
                        <m:sup>
                          <m:r>
                            <a:rPr lang="en-US" sz="2400" b="1" i="1" smtClean="0">
                              <a:latin typeface="Cambria Math" panose="02040503050406030204" pitchFamily="18" charset="0"/>
                            </a:rPr>
                            <m:t>∗</m:t>
                          </m:r>
                        </m:sup>
                      </m:sSup>
                      <m:r>
                        <a:rPr lang="en-US" sz="2400" b="1" i="1" smtClean="0">
                          <a:latin typeface="Cambria Math" panose="02040503050406030204" pitchFamily="18" charset="0"/>
                        </a:rPr>
                        <m:t>=</m:t>
                      </m:r>
                      <m:sSub>
                        <m:sSubPr>
                          <m:ctrlPr>
                            <a:rPr lang="en-US" sz="2400" i="1">
                              <a:latin typeface="Cambria Math" panose="02040503050406030204" pitchFamily="18" charset="0"/>
                            </a:rPr>
                          </m:ctrlPr>
                        </m:sSubPr>
                        <m:e>
                          <m:nary>
                            <m:naryPr>
                              <m:chr m:val="∑"/>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Sup>
                                <m:sSubSupPr>
                                  <m:ctrlPr>
                                    <a:rPr lang="en-US" sz="2400" b="0" i="1" smtClean="0">
                                      <a:latin typeface="Cambria Math" panose="02040503050406030204" pitchFamily="18" charset="0"/>
                                    </a:rPr>
                                  </m:ctrlPr>
                                </m:sSubSupPr>
                                <m:e>
                                  <m:r>
                                    <a:rPr lang="en-US" sz="2400" i="1">
                                      <a:latin typeface="Cambria Math" panose="02040503050406030204" pitchFamily="18" charset="0"/>
                                    </a:rPr>
                                    <m:t>𝛼</m:t>
                                  </m:r>
                                </m:e>
                                <m:sub>
                                  <m:r>
                                    <a:rPr lang="en-US" sz="2400" i="1">
                                      <a:latin typeface="Cambria Math" panose="02040503050406030204" pitchFamily="18" charset="0"/>
                                    </a:rPr>
                                    <m:t>𝑖</m:t>
                                  </m:r>
                                </m:sub>
                                <m:sup>
                                  <m:r>
                                    <a:rPr lang="en-US" sz="2400" b="0" i="1" smtClean="0">
                                      <a:latin typeface="Cambria Math" panose="02040503050406030204" pitchFamily="18" charset="0"/>
                                    </a:rPr>
                                    <m:t>∗</m:t>
                                  </m:r>
                                </m:sup>
                              </m:sSubSup>
                            </m:e>
                          </m:nary>
                          <m:r>
                            <a:rPr lang="en-US" sz="2400" i="1">
                              <a:latin typeface="Cambria Math" panose="02040503050406030204" pitchFamily="18" charset="0"/>
                            </a:rPr>
                            <m:t>𝑦</m:t>
                          </m:r>
                        </m:e>
                        <m:sub>
                          <m:r>
                            <a:rPr lang="en-US" sz="2400" i="1">
                              <a:latin typeface="Cambria Math" panose="02040503050406030204" pitchFamily="18" charset="0"/>
                            </a:rPr>
                            <m:t>𝑖</m:t>
                          </m:r>
                        </m:sub>
                      </m:sSub>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𝒊</m:t>
                          </m:r>
                        </m:sub>
                      </m:sSub>
                    </m:oMath>
                  </m:oMathPara>
                </a14:m>
                <a:endParaRPr lang="en-US" sz="2400" dirty="0"/>
              </a:p>
            </p:txBody>
          </p:sp>
        </mc:Choice>
        <mc:Fallback xmlns="">
          <p:sp>
            <p:nvSpPr>
              <p:cNvPr id="9" name="TextBox 8">
                <a:extLst>
                  <a:ext uri="{FF2B5EF4-FFF2-40B4-BE49-F238E27FC236}">
                    <a16:creationId xmlns:a16="http://schemas.microsoft.com/office/drawing/2014/main" id="{CE6F2A89-9829-4A41-86FA-17881DA57BDB}"/>
                  </a:ext>
                </a:extLst>
              </p:cNvPr>
              <p:cNvSpPr txBox="1">
                <a:spLocks noRot="1" noChangeAspect="1" noMove="1" noResize="1" noEditPoints="1" noAdjustHandles="1" noChangeArrowheads="1" noChangeShapeType="1" noTextEdit="1"/>
              </p:cNvSpPr>
              <p:nvPr/>
            </p:nvSpPr>
            <p:spPr>
              <a:xfrm>
                <a:off x="3070225" y="2750230"/>
                <a:ext cx="6140450" cy="1100558"/>
              </a:xfrm>
              <a:prstGeom prst="rect">
                <a:avLst/>
              </a:prstGeom>
              <a:blipFill>
                <a:blip r:embed="rId3"/>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5F9934B-9A2F-4A54-9BF8-D609ACC246A4}"/>
              </a:ext>
            </a:extLst>
          </p:cNvPr>
          <p:cNvSpPr txBox="1"/>
          <p:nvPr/>
        </p:nvSpPr>
        <p:spPr>
          <a:xfrm>
            <a:off x="591568" y="4215990"/>
            <a:ext cx="11288574" cy="707886"/>
          </a:xfrm>
          <a:prstGeom prst="rect">
            <a:avLst/>
          </a:prstGeom>
          <a:noFill/>
        </p:spPr>
        <p:txBody>
          <a:bodyPr wrap="square">
            <a:spAutoFit/>
          </a:bodyPr>
          <a:lstStyle/>
          <a:p>
            <a:pPr marL="0" lvl="2"/>
            <a:r>
              <a:rPr lang="en-US" sz="2000" b="1" dirty="0">
                <a:latin typeface="Avenir Next LT Pro" panose="020B0504020202020204" pitchFamily="34" charset="0"/>
              </a:rPr>
              <a:t>Observation 2: </a:t>
            </a:r>
            <a:r>
              <a:rPr lang="en-US" sz="2000" dirty="0">
                <a:latin typeface="Avenir Next LT Pro" panose="020B0504020202020204" pitchFamily="34" charset="0"/>
              </a:rPr>
              <a:t>Both the objective and classifying new examples are just based on dot-products between input vectors. </a:t>
            </a:r>
            <a:endParaRPr lang="en-US" sz="2000" b="1" dirty="0">
              <a:latin typeface="Avenir Next LT Pro" panose="020B050402020202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E4289E6-56DA-43CE-8EC0-437538B0C83D}"/>
                  </a:ext>
                </a:extLst>
              </p:cNvPr>
              <p:cNvSpPr txBox="1"/>
              <p:nvPr/>
            </p:nvSpPr>
            <p:spPr>
              <a:xfrm>
                <a:off x="2513641" y="5081700"/>
                <a:ext cx="7164717" cy="9326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𝒘</m:t>
                          </m:r>
                        </m:e>
                        <m:sup>
                          <m:r>
                            <a:rPr lang="en-US" sz="2000" b="1" i="1" smtClean="0">
                              <a:latin typeface="Cambria Math" panose="02040503050406030204" pitchFamily="18" charset="0"/>
                            </a:rPr>
                            <m:t>∗</m:t>
                          </m:r>
                        </m:sup>
                      </m:sSup>
                      <m:r>
                        <a:rPr lang="en-US" sz="2000" b="1" i="1" smtClean="0">
                          <a:latin typeface="Cambria Math" panose="02040503050406030204" pitchFamily="18" charset="0"/>
                        </a:rPr>
                        <m:t>=</m:t>
                      </m:r>
                      <m:sSub>
                        <m:sSubPr>
                          <m:ctrlPr>
                            <a:rPr lang="en-US" sz="2000" i="1">
                              <a:latin typeface="Cambria Math" panose="02040503050406030204" pitchFamily="18" charset="0"/>
                            </a:rPr>
                          </m:ctrlPr>
                        </m:sSubPr>
                        <m:e>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Sup>
                                <m:sSubSupPr>
                                  <m:ctrlPr>
                                    <a:rPr lang="en-US" sz="2000" b="0" i="1" smtClean="0">
                                      <a:latin typeface="Cambria Math" panose="02040503050406030204" pitchFamily="18" charset="0"/>
                                    </a:rPr>
                                  </m:ctrlPr>
                                </m:sSubSupPr>
                                <m:e>
                                  <m:r>
                                    <a:rPr lang="en-US" sz="2000" i="1">
                                      <a:latin typeface="Cambria Math" panose="02040503050406030204" pitchFamily="18" charset="0"/>
                                    </a:rPr>
                                    <m:t>𝛼</m:t>
                                  </m:r>
                                </m:e>
                                <m:sub>
                                  <m:r>
                                    <a:rPr lang="en-US" sz="2000" i="1">
                                      <a:latin typeface="Cambria Math" panose="02040503050406030204" pitchFamily="18" charset="0"/>
                                    </a:rPr>
                                    <m:t>𝑖</m:t>
                                  </m:r>
                                </m:sub>
                                <m:sup>
                                  <m:r>
                                    <a:rPr lang="en-US" sz="2000" b="0" i="1" smtClean="0">
                                      <a:latin typeface="Cambria Math" panose="02040503050406030204" pitchFamily="18" charset="0"/>
                                    </a:rPr>
                                    <m:t>∗</m:t>
                                  </m:r>
                                </m:sup>
                              </m:sSubSup>
                            </m:e>
                          </m:nary>
                          <m:r>
                            <a:rPr lang="en-US" sz="2000" i="1">
                              <a:latin typeface="Cambria Math" panose="02040503050406030204" pitchFamily="18" charset="0"/>
                            </a:rPr>
                            <m:t>𝑦</m:t>
                          </m:r>
                        </m:e>
                        <m:sub>
                          <m:r>
                            <a:rPr lang="en-US" sz="2000" i="1">
                              <a:latin typeface="Cambria Math" panose="02040503050406030204" pitchFamily="18" charset="0"/>
                            </a:rPr>
                            <m:t>𝑖</m:t>
                          </m:r>
                        </m:sub>
                      </m:sSub>
                      <m:sSub>
                        <m:sSubPr>
                          <m:ctrlPr>
                            <a:rPr lang="en-US" sz="2000" b="1" i="1">
                              <a:latin typeface="Cambria Math" panose="02040503050406030204" pitchFamily="18" charset="0"/>
                            </a:rPr>
                          </m:ctrlPr>
                        </m:sSubPr>
                        <m:e>
                          <m:r>
                            <a:rPr lang="en-US" sz="2000" b="1" i="1">
                              <a:latin typeface="Cambria Math" panose="02040503050406030204" pitchFamily="18" charset="0"/>
                            </a:rPr>
                            <m:t>𝒙</m:t>
                          </m:r>
                        </m:e>
                        <m:sub>
                          <m:r>
                            <a:rPr lang="en-US" sz="2000" b="1" i="1">
                              <a:latin typeface="Cambria Math" panose="02040503050406030204" pitchFamily="18" charset="0"/>
                            </a:rPr>
                            <m:t>𝒊</m:t>
                          </m:r>
                        </m:sub>
                      </m:sSub>
                      <m:r>
                        <a:rPr lang="en-US" sz="2000" b="1" i="1" smtClean="0">
                          <a:latin typeface="Cambria Math" panose="02040503050406030204" pitchFamily="18" charset="0"/>
                        </a:rPr>
                        <m:t>     ⇒      </m:t>
                      </m:r>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𝒘</m:t>
                          </m:r>
                        </m:e>
                        <m:sup>
                          <m:r>
                            <a:rPr lang="en-US" sz="2000" b="1" i="1" smtClean="0">
                              <a:latin typeface="Cambria Math" panose="02040503050406030204" pitchFamily="18" charset="0"/>
                            </a:rPr>
                            <m:t>𝑻</m:t>
                          </m:r>
                        </m:sup>
                      </m:sSup>
                      <m:r>
                        <a:rPr lang="en-US" sz="2000" b="1" i="1" smtClean="0">
                          <a:latin typeface="Cambria Math" panose="02040503050406030204" pitchFamily="18" charset="0"/>
                        </a:rPr>
                        <m:t>𝒙</m:t>
                      </m:r>
                      <m:r>
                        <a:rPr lang="en-US" sz="2000" b="1" i="1" smtClean="0">
                          <a:latin typeface="Cambria Math" panose="02040503050406030204" pitchFamily="18" charset="0"/>
                        </a:rPr>
                        <m:t>+</m:t>
                      </m:r>
                      <m:r>
                        <a:rPr lang="en-US" sz="2000" b="0" i="1" smtClean="0">
                          <a:latin typeface="Cambria Math" panose="02040503050406030204" pitchFamily="18" charset="0"/>
                        </a:rPr>
                        <m:t>𝑏</m:t>
                      </m:r>
                      <m:r>
                        <a:rPr lang="en-US" sz="2000" b="1"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1" i="1" smtClean="0">
                          <a:latin typeface="Cambria Math" panose="02040503050406030204" pitchFamily="18" charset="0"/>
                        </a:rPr>
                        <m:t> </m:t>
                      </m:r>
                      <m:sSub>
                        <m:sSubPr>
                          <m:ctrlPr>
                            <a:rPr lang="en-US" sz="2000" i="1">
                              <a:latin typeface="Cambria Math" panose="02040503050406030204" pitchFamily="18" charset="0"/>
                            </a:rPr>
                          </m:ctrlPr>
                        </m:sSubPr>
                        <m:e>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𝛼</m:t>
                                  </m:r>
                                </m:e>
                                <m:sub>
                                  <m:r>
                                    <a:rPr lang="en-US" sz="2000" i="1">
                                      <a:latin typeface="Cambria Math" panose="02040503050406030204" pitchFamily="18" charset="0"/>
                                    </a:rPr>
                                    <m:t>𝑖</m:t>
                                  </m:r>
                                </m:sub>
                                <m:sup>
                                  <m:r>
                                    <a:rPr lang="en-US" sz="2000" i="1">
                                      <a:latin typeface="Cambria Math" panose="02040503050406030204" pitchFamily="18" charset="0"/>
                                    </a:rPr>
                                    <m:t>∗</m:t>
                                  </m:r>
                                </m:sup>
                              </m:sSubSup>
                            </m:e>
                          </m:nary>
                          <m:r>
                            <a:rPr lang="en-US" sz="2000" i="1">
                              <a:latin typeface="Cambria Math" panose="02040503050406030204" pitchFamily="18" charset="0"/>
                            </a:rPr>
                            <m:t>𝑦</m:t>
                          </m:r>
                        </m:e>
                        <m:sub>
                          <m:r>
                            <a:rPr lang="en-US" sz="2000" i="1">
                              <a:latin typeface="Cambria Math" panose="02040503050406030204" pitchFamily="18" charset="0"/>
                            </a:rPr>
                            <m:t>𝑖</m:t>
                          </m:r>
                        </m:sub>
                      </m:sSub>
                      <m:sSubSup>
                        <m:sSubSupPr>
                          <m:ctrlPr>
                            <a:rPr lang="en-US" sz="2000" b="1" i="1" smtClean="0">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𝒊</m:t>
                          </m:r>
                        </m:sub>
                        <m:sup>
                          <m:r>
                            <a:rPr lang="en-US" sz="2000" b="1" i="1" smtClean="0">
                              <a:latin typeface="Cambria Math" panose="02040503050406030204" pitchFamily="18" charset="0"/>
                            </a:rPr>
                            <m:t>𝑻</m:t>
                          </m:r>
                        </m:sup>
                      </m:sSubSup>
                      <m:r>
                        <a:rPr lang="en-US" sz="2000" b="1" i="1" smtClean="0">
                          <a:latin typeface="Cambria Math" panose="02040503050406030204" pitchFamily="18" charset="0"/>
                        </a:rPr>
                        <m:t>𝒙</m:t>
                      </m:r>
                      <m:r>
                        <a:rPr lang="en-US" sz="2000" b="1" i="1">
                          <a:latin typeface="Cambria Math" panose="02040503050406030204" pitchFamily="18" charset="0"/>
                        </a:rPr>
                        <m:t> </m:t>
                      </m:r>
                    </m:oMath>
                  </m:oMathPara>
                </a14:m>
                <a:endParaRPr lang="en-US" sz="2000" dirty="0"/>
              </a:p>
            </p:txBody>
          </p:sp>
        </mc:Choice>
        <mc:Fallback xmlns="">
          <p:sp>
            <p:nvSpPr>
              <p:cNvPr id="13" name="TextBox 12">
                <a:extLst>
                  <a:ext uri="{FF2B5EF4-FFF2-40B4-BE49-F238E27FC236}">
                    <a16:creationId xmlns:a16="http://schemas.microsoft.com/office/drawing/2014/main" id="{3E4289E6-56DA-43CE-8EC0-437538B0C83D}"/>
                  </a:ext>
                </a:extLst>
              </p:cNvPr>
              <p:cNvSpPr txBox="1">
                <a:spLocks noRot="1" noChangeAspect="1" noMove="1" noResize="1" noEditPoints="1" noAdjustHandles="1" noChangeArrowheads="1" noChangeShapeType="1" noTextEdit="1"/>
              </p:cNvSpPr>
              <p:nvPr/>
            </p:nvSpPr>
            <p:spPr>
              <a:xfrm>
                <a:off x="2513641" y="5081700"/>
                <a:ext cx="7164717" cy="93262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186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14" grpId="0"/>
      <p:bldP spid="9" grpId="0"/>
      <p:bldP spid="10"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5536F-D7EB-4153-848A-840823CAC6DE}"/>
              </a:ext>
            </a:extLst>
          </p:cNvPr>
          <p:cNvSpPr>
            <a:spLocks noGrp="1"/>
          </p:cNvSpPr>
          <p:nvPr>
            <p:ph type="title"/>
          </p:nvPr>
        </p:nvSpPr>
        <p:spPr/>
        <p:txBody>
          <a:bodyPr/>
          <a:lstStyle/>
          <a:p>
            <a:r>
              <a:rPr lang="en-US" b="1" dirty="0"/>
              <a:t>Teaser for Next Time: </a:t>
            </a:r>
            <a:r>
              <a:rPr lang="en-US" dirty="0"/>
              <a:t>What about the non-linearly separable case?</a:t>
            </a:r>
          </a:p>
        </p:txBody>
      </p:sp>
      <p:sp>
        <p:nvSpPr>
          <p:cNvPr id="3" name="Slide Number Placeholder 2">
            <a:extLst>
              <a:ext uri="{FF2B5EF4-FFF2-40B4-BE49-F238E27FC236}">
                <a16:creationId xmlns:a16="http://schemas.microsoft.com/office/drawing/2014/main" id="{2CA9C16E-FBA7-4BCB-A3AC-4147259C8E47}"/>
              </a:ext>
            </a:extLst>
          </p:cNvPr>
          <p:cNvSpPr>
            <a:spLocks noGrp="1"/>
          </p:cNvSpPr>
          <p:nvPr>
            <p:ph type="sldNum" sz="quarter" idx="4"/>
          </p:nvPr>
        </p:nvSpPr>
        <p:spPr/>
        <p:txBody>
          <a:bodyPr/>
          <a:lstStyle/>
          <a:p>
            <a:fld id="{02C8B7B2-9496-47E5-990F-169BD0B1DE6A}" type="slidenum">
              <a:rPr lang="en-US" smtClean="0"/>
              <a:t>29</a:t>
            </a:fld>
            <a:endParaRPr lang="en-US"/>
          </a:p>
        </p:txBody>
      </p:sp>
      <p:grpSp>
        <p:nvGrpSpPr>
          <p:cNvPr id="9" name="Group 8">
            <a:extLst>
              <a:ext uri="{FF2B5EF4-FFF2-40B4-BE49-F238E27FC236}">
                <a16:creationId xmlns:a16="http://schemas.microsoft.com/office/drawing/2014/main" id="{12034088-4CE5-4B99-AC81-86E70AC37D8D}"/>
              </a:ext>
            </a:extLst>
          </p:cNvPr>
          <p:cNvGrpSpPr/>
          <p:nvPr/>
        </p:nvGrpSpPr>
        <p:grpSpPr>
          <a:xfrm rot="6300000">
            <a:off x="1192471" y="3249846"/>
            <a:ext cx="1158162" cy="1252472"/>
            <a:chOff x="6750296" y="3762374"/>
            <a:chExt cx="1119956" cy="1211154"/>
          </a:xfrm>
          <a:solidFill>
            <a:srgbClr val="FF0000">
              <a:alpha val="25098"/>
            </a:srgbClr>
          </a:solidFill>
        </p:grpSpPr>
        <p:sp>
          <p:nvSpPr>
            <p:cNvPr id="10" name="Oval 9">
              <a:extLst>
                <a:ext uri="{FF2B5EF4-FFF2-40B4-BE49-F238E27FC236}">
                  <a16:creationId xmlns:a16="http://schemas.microsoft.com/office/drawing/2014/main" id="{167C986F-3BBB-4B25-B26B-C63071026DEC}"/>
                </a:ext>
              </a:extLst>
            </p:cNvPr>
            <p:cNvSpPr/>
            <p:nvPr/>
          </p:nvSpPr>
          <p:spPr>
            <a:xfrm>
              <a:off x="7167473" y="388313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74E27B9-8443-4C81-A453-616B5C7D6493}"/>
                </a:ext>
              </a:extLst>
            </p:cNvPr>
            <p:cNvSpPr/>
            <p:nvPr/>
          </p:nvSpPr>
          <p:spPr>
            <a:xfrm>
              <a:off x="7000874" y="4076700"/>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C2C3DA1-E4E9-43E6-93D9-629B0BE25082}"/>
                </a:ext>
              </a:extLst>
            </p:cNvPr>
            <p:cNvSpPr/>
            <p:nvPr/>
          </p:nvSpPr>
          <p:spPr>
            <a:xfrm>
              <a:off x="6750296" y="417699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18EBFB2-6F7F-4356-AD79-AB646A996458}"/>
                </a:ext>
              </a:extLst>
            </p:cNvPr>
            <p:cNvSpPr/>
            <p:nvPr/>
          </p:nvSpPr>
          <p:spPr>
            <a:xfrm>
              <a:off x="7067550" y="4405311"/>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EBA91EB-1F26-4D2C-A567-A95A31119FAD}"/>
                </a:ext>
              </a:extLst>
            </p:cNvPr>
            <p:cNvSpPr/>
            <p:nvPr/>
          </p:nvSpPr>
          <p:spPr>
            <a:xfrm>
              <a:off x="7615237" y="3762374"/>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4FFB9AD-791D-4B02-A361-DA1BFD7A3D4C}"/>
                </a:ext>
              </a:extLst>
            </p:cNvPr>
            <p:cNvSpPr/>
            <p:nvPr/>
          </p:nvSpPr>
          <p:spPr>
            <a:xfrm>
              <a:off x="7505699" y="3971923"/>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F84B654-4B50-4960-ABEC-5CA77429D2EB}"/>
                </a:ext>
              </a:extLst>
            </p:cNvPr>
            <p:cNvSpPr/>
            <p:nvPr/>
          </p:nvSpPr>
          <p:spPr>
            <a:xfrm>
              <a:off x="7415211" y="425767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02D6CE-E3BB-4927-A3FE-49F1B99652AC}"/>
                </a:ext>
              </a:extLst>
            </p:cNvPr>
            <p:cNvSpPr/>
            <p:nvPr/>
          </p:nvSpPr>
          <p:spPr>
            <a:xfrm>
              <a:off x="7105107" y="4792553"/>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2A7129C-B57D-4AD9-9159-4116471B89B7}"/>
                </a:ext>
              </a:extLst>
            </p:cNvPr>
            <p:cNvSpPr/>
            <p:nvPr/>
          </p:nvSpPr>
          <p:spPr>
            <a:xfrm>
              <a:off x="6757516" y="4629778"/>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A75D166-8B58-4290-80B4-9F70661ABA5C}"/>
                </a:ext>
              </a:extLst>
            </p:cNvPr>
            <p:cNvSpPr/>
            <p:nvPr/>
          </p:nvSpPr>
          <p:spPr>
            <a:xfrm>
              <a:off x="7689277" y="434243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22AA713-DDB5-43D5-8191-3C6830098216}"/>
                </a:ext>
              </a:extLst>
            </p:cNvPr>
            <p:cNvSpPr/>
            <p:nvPr/>
          </p:nvSpPr>
          <p:spPr>
            <a:xfrm>
              <a:off x="7521707" y="4719810"/>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D56817DE-8CFD-4DE0-A351-21718356006A}"/>
              </a:ext>
            </a:extLst>
          </p:cNvPr>
          <p:cNvGrpSpPr/>
          <p:nvPr/>
        </p:nvGrpSpPr>
        <p:grpSpPr>
          <a:xfrm rot="20700000">
            <a:off x="372615" y="2770751"/>
            <a:ext cx="1689172" cy="2346708"/>
            <a:chOff x="6643338" y="3271417"/>
            <a:chExt cx="1633449" cy="2269292"/>
          </a:xfrm>
          <a:solidFill>
            <a:srgbClr val="92D050">
              <a:alpha val="25098"/>
            </a:srgbClr>
          </a:solidFill>
        </p:grpSpPr>
        <p:sp>
          <p:nvSpPr>
            <p:cNvPr id="26" name="Oval 25">
              <a:extLst>
                <a:ext uri="{FF2B5EF4-FFF2-40B4-BE49-F238E27FC236}">
                  <a16:creationId xmlns:a16="http://schemas.microsoft.com/office/drawing/2014/main" id="{550E0761-51B5-48E8-90B8-802B6863B09A}"/>
                </a:ext>
              </a:extLst>
            </p:cNvPr>
            <p:cNvSpPr/>
            <p:nvPr/>
          </p:nvSpPr>
          <p:spPr>
            <a:xfrm>
              <a:off x="7202835" y="386156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C81FF0F-EA03-4B90-AB8C-37E1199BC295}"/>
                </a:ext>
              </a:extLst>
            </p:cNvPr>
            <p:cNvSpPr/>
            <p:nvPr/>
          </p:nvSpPr>
          <p:spPr>
            <a:xfrm>
              <a:off x="7093386" y="4216529"/>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7BDCF88-E963-4C15-95A0-8F018A8DA775}"/>
                </a:ext>
              </a:extLst>
            </p:cNvPr>
            <p:cNvSpPr/>
            <p:nvPr/>
          </p:nvSpPr>
          <p:spPr>
            <a:xfrm>
              <a:off x="7057970" y="5359734"/>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65700DA-0B47-4162-A26C-8968304AE947}"/>
                </a:ext>
              </a:extLst>
            </p:cNvPr>
            <p:cNvSpPr/>
            <p:nvPr/>
          </p:nvSpPr>
          <p:spPr>
            <a:xfrm>
              <a:off x="7254256" y="4734061"/>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142F42AC-83AE-4B9B-921C-9D4E037BDE84}"/>
                </a:ext>
              </a:extLst>
            </p:cNvPr>
            <p:cNvSpPr/>
            <p:nvPr/>
          </p:nvSpPr>
          <p:spPr>
            <a:xfrm>
              <a:off x="7536910" y="3570072"/>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A2BA498-9B32-42AD-8E4B-352233762F90}"/>
                </a:ext>
              </a:extLst>
            </p:cNvPr>
            <p:cNvSpPr/>
            <p:nvPr/>
          </p:nvSpPr>
          <p:spPr>
            <a:xfrm>
              <a:off x="7123721" y="3404883"/>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9D2F4ED-B5B3-4F8B-8F50-681320AFF644}"/>
                </a:ext>
              </a:extLst>
            </p:cNvPr>
            <p:cNvSpPr/>
            <p:nvPr/>
          </p:nvSpPr>
          <p:spPr>
            <a:xfrm>
              <a:off x="6838948" y="3933833"/>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1C3CD4E-BDB2-46C9-9451-9E0EB66EBAF7}"/>
                </a:ext>
              </a:extLst>
            </p:cNvPr>
            <p:cNvSpPr/>
            <p:nvPr/>
          </p:nvSpPr>
          <p:spPr>
            <a:xfrm>
              <a:off x="8095812" y="3542880"/>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6D930F3-3B61-4F1A-99C1-98C945C278A6}"/>
                </a:ext>
              </a:extLst>
            </p:cNvPr>
            <p:cNvSpPr/>
            <p:nvPr/>
          </p:nvSpPr>
          <p:spPr>
            <a:xfrm>
              <a:off x="7387674" y="5329308"/>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52EC11D-3A76-4B16-9E7D-DAD9BD1C7DC7}"/>
                </a:ext>
              </a:extLst>
            </p:cNvPr>
            <p:cNvSpPr/>
            <p:nvPr/>
          </p:nvSpPr>
          <p:spPr>
            <a:xfrm>
              <a:off x="6857569" y="4487219"/>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555A76D-8F1B-4602-91F3-65224AE27A6B}"/>
                </a:ext>
              </a:extLst>
            </p:cNvPr>
            <p:cNvSpPr/>
            <p:nvPr/>
          </p:nvSpPr>
          <p:spPr>
            <a:xfrm>
              <a:off x="7939085" y="3271417"/>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A63F216-E77A-4DF8-8F89-1785E4658626}"/>
                </a:ext>
              </a:extLst>
            </p:cNvPr>
            <p:cNvSpPr/>
            <p:nvPr/>
          </p:nvSpPr>
          <p:spPr>
            <a:xfrm>
              <a:off x="6643338" y="474874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938FC6C-080D-449A-9C68-838529353041}"/>
                </a:ext>
              </a:extLst>
            </p:cNvPr>
            <p:cNvSpPr/>
            <p:nvPr/>
          </p:nvSpPr>
          <p:spPr>
            <a:xfrm>
              <a:off x="7017466" y="4928060"/>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707E5D4F-3825-4157-B665-5784BC669084}"/>
              </a:ext>
            </a:extLst>
          </p:cNvPr>
          <p:cNvSpPr txBox="1"/>
          <p:nvPr/>
        </p:nvSpPr>
        <p:spPr>
          <a:xfrm>
            <a:off x="247650" y="731179"/>
            <a:ext cx="11723371" cy="707886"/>
          </a:xfrm>
          <a:prstGeom prst="rect">
            <a:avLst/>
          </a:prstGeom>
          <a:noFill/>
        </p:spPr>
        <p:txBody>
          <a:bodyPr wrap="square">
            <a:spAutoFit/>
          </a:bodyPr>
          <a:lstStyle/>
          <a:p>
            <a:pPr marL="0" lvl="2"/>
            <a:r>
              <a:rPr lang="en-US" sz="2000" b="1" dirty="0">
                <a:latin typeface="Avenir Next LT Pro" panose="020B0504020202020204" pitchFamily="34" charset="0"/>
              </a:rPr>
              <a:t>Teaser 1:  </a:t>
            </a:r>
            <a:r>
              <a:rPr lang="en-US" sz="2000" dirty="0">
                <a:latin typeface="Avenir Next LT Pro" panose="020B0504020202020204" pitchFamily="34" charset="0"/>
              </a:rPr>
              <a:t>We can modify our objective function to try to maximize margin while making as few mistakes as possible. Will need to introduce some notion of the tradeoff between the two.</a:t>
            </a:r>
            <a:endParaRPr lang="en-US" sz="2000" b="1" dirty="0">
              <a:latin typeface="Avenir Next LT Pro" panose="020B0504020202020204" pitchFamily="34"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5DD47A4-4356-4DC2-B22C-C78F22672E47}"/>
                  </a:ext>
                </a:extLst>
              </p:cNvPr>
              <p:cNvSpPr txBox="1"/>
              <p:nvPr/>
            </p:nvSpPr>
            <p:spPr>
              <a:xfrm>
                <a:off x="4868096" y="2526925"/>
                <a:ext cx="4468759" cy="20965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2400" b="0" i="1" smtClean="0">
                              <a:solidFill>
                                <a:schemeClr val="tx1"/>
                              </a:solidFill>
                              <a:latin typeface="Cambria Math" panose="02040503050406030204" pitchFamily="18" charset="0"/>
                            </a:rPr>
                          </m:ctrlPr>
                        </m:funcPr>
                        <m:fName>
                          <m:limLow>
                            <m:limLowPr>
                              <m:ctrlPr>
                                <a:rPr lang="en-US" sz="2400" b="0" i="1" smtClean="0">
                                  <a:solidFill>
                                    <a:schemeClr val="tx1"/>
                                  </a:solidFill>
                                  <a:latin typeface="Cambria Math" panose="02040503050406030204" pitchFamily="18" charset="0"/>
                                </a:rPr>
                              </m:ctrlPr>
                            </m:limLowPr>
                            <m:e>
                              <m:r>
                                <m:rPr>
                                  <m:sty m:val="p"/>
                                </m:rPr>
                                <a:rPr lang="en-US" sz="2400" b="0" i="0" smtClean="0">
                                  <a:solidFill>
                                    <a:schemeClr val="tx1"/>
                                  </a:solidFill>
                                  <a:latin typeface="Cambria Math" panose="02040503050406030204" pitchFamily="18" charset="0"/>
                                </a:rPr>
                                <m:t>min</m:t>
                              </m:r>
                            </m:e>
                            <m:lim>
                              <m:r>
                                <a:rPr lang="en-US" sz="2400" b="1" i="1" smtClean="0">
                                  <a:solidFill>
                                    <a:schemeClr val="tx1"/>
                                  </a:solidFill>
                                  <a:latin typeface="Cambria Math" panose="02040503050406030204" pitchFamily="18" charset="0"/>
                                </a:rPr>
                                <m:t>𝒘</m:t>
                              </m:r>
                              <m:r>
                                <a:rPr lang="en-US" sz="2400" b="1"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𝑏</m:t>
                              </m:r>
                            </m:lim>
                          </m:limLow>
                        </m:fName>
                        <m:e>
                          <m:r>
                            <a:rPr lang="en-US" sz="2400" b="0" i="1" smtClean="0">
                              <a:solidFill>
                                <a:schemeClr val="tx1"/>
                              </a:solidFill>
                              <a:latin typeface="Cambria Math" panose="02040503050406030204" pitchFamily="18" charset="0"/>
                            </a:rPr>
                            <m:t> </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sSup>
                            <m:sSupPr>
                              <m:ctrlPr>
                                <a:rPr lang="en-US" sz="2400" b="0"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𝒘</m:t>
                              </m:r>
                            </m:e>
                            <m:sup>
                              <m:r>
                                <a:rPr lang="en-US" sz="2400" b="0" i="1" smtClean="0">
                                  <a:solidFill>
                                    <a:schemeClr val="tx1"/>
                                  </a:solidFill>
                                  <a:latin typeface="Cambria Math" panose="02040503050406030204" pitchFamily="18" charset="0"/>
                                </a:rPr>
                                <m:t>𝑇</m:t>
                              </m:r>
                            </m:sup>
                          </m:sSup>
                          <m:r>
                            <a:rPr lang="en-US" sz="2400" b="1" i="1" smtClean="0">
                              <a:solidFill>
                                <a:schemeClr val="tx1"/>
                              </a:solidFill>
                              <a:latin typeface="Cambria Math" panose="02040503050406030204" pitchFamily="18" charset="0"/>
                            </a:rPr>
                            <m:t>𝒘</m:t>
                          </m:r>
                        </m:e>
                      </m:func>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𝐶</m:t>
                      </m:r>
                      <m:nary>
                        <m:naryPr>
                          <m:chr m:val="∑"/>
                          <m:supHide m:val="on"/>
                          <m:ctrlPr>
                            <a:rPr lang="en-US" sz="2400" b="0" i="1" smtClean="0">
                              <a:solidFill>
                                <a:schemeClr val="tx1"/>
                              </a:solidFill>
                              <a:latin typeface="Cambria Math" panose="02040503050406030204" pitchFamily="18" charset="0"/>
                            </a:rPr>
                          </m:ctrlPr>
                        </m:naryPr>
                        <m:sub>
                          <m: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𝜉</m:t>
                              </m:r>
                            </m:e>
                            <m:sub>
                              <m:r>
                                <a:rPr lang="en-US" sz="2400" b="0" i="1" smtClean="0">
                                  <a:solidFill>
                                    <a:schemeClr val="tx1"/>
                                  </a:solidFill>
                                  <a:latin typeface="Cambria Math" panose="02040503050406030204" pitchFamily="18" charset="0"/>
                                </a:rPr>
                                <m:t>𝑖</m:t>
                              </m:r>
                            </m:sub>
                          </m:sSub>
                        </m:e>
                      </m:nary>
                    </m:oMath>
                  </m:oMathPara>
                </a14:m>
                <a:endParaRPr lang="en-US" sz="2400" b="0" dirty="0">
                  <a:solidFill>
                    <a:schemeClr val="tx1"/>
                  </a:solidFill>
                </a:endParaRPr>
              </a:p>
              <a:p>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𝑠</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𝑦</m:t>
                          </m:r>
                        </m:e>
                        <m:sub>
                          <m:r>
                            <a:rPr lang="en-US" sz="2400" b="0" i="1" smtClean="0">
                              <a:solidFill>
                                <a:schemeClr val="tx1"/>
                              </a:solidFill>
                              <a:latin typeface="Cambria Math" panose="02040503050406030204" pitchFamily="18" charset="0"/>
                            </a:rPr>
                            <m:t>𝑖</m:t>
                          </m:r>
                        </m:sub>
                      </m:sSub>
                      <m:d>
                        <m:dPr>
                          <m:ctrlPr>
                            <a:rPr lang="en-US" sz="2400" b="0" i="1" smtClean="0">
                              <a:solidFill>
                                <a:schemeClr val="tx1"/>
                              </a:solidFill>
                              <a:latin typeface="Cambria Math" panose="02040503050406030204" pitchFamily="18" charset="0"/>
                            </a:rPr>
                          </m:ctrlPr>
                        </m:dPr>
                        <m:e>
                          <m:sSup>
                            <m:sSupPr>
                              <m:ctrlPr>
                                <a:rPr lang="en-US" sz="2400" b="0"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𝒘</m:t>
                              </m:r>
                            </m:e>
                            <m:sup>
                              <m:r>
                                <a:rPr lang="en-US" sz="2400" b="0" i="1" smtClean="0">
                                  <a:solidFill>
                                    <a:schemeClr val="tx1"/>
                                  </a:solidFill>
                                  <a:latin typeface="Cambria Math" panose="02040503050406030204" pitchFamily="18" charset="0"/>
                                </a:rPr>
                                <m:t>𝑇</m:t>
                              </m:r>
                            </m:sup>
                          </m:sSup>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𝒊</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𝑏</m:t>
                          </m:r>
                        </m:e>
                      </m:d>
                      <m:r>
                        <a:rPr lang="en-US" sz="2400" b="0" i="1" smtClean="0">
                          <a:solidFill>
                            <a:schemeClr val="tx1"/>
                          </a:solidFill>
                          <a:latin typeface="Cambria Math" panose="02040503050406030204" pitchFamily="18" charset="0"/>
                        </a:rPr>
                        <m:t>≥1−</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𝜉</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𝑖</m:t>
                      </m:r>
                    </m:oMath>
                    <m:oMath xmlns:m="http://schemas.openxmlformats.org/officeDocument/2006/math">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𝜉</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≥0</m:t>
                      </m:r>
                    </m:oMath>
                  </m:oMathPara>
                </a14:m>
                <a:endParaRPr lang="en-US" sz="2400" dirty="0">
                  <a:solidFill>
                    <a:schemeClr val="tx1"/>
                  </a:solidFill>
                </a:endParaRPr>
              </a:p>
            </p:txBody>
          </p:sp>
        </mc:Choice>
        <mc:Fallback xmlns="">
          <p:sp>
            <p:nvSpPr>
              <p:cNvPr id="40" name="TextBox 39">
                <a:extLst>
                  <a:ext uri="{FF2B5EF4-FFF2-40B4-BE49-F238E27FC236}">
                    <a16:creationId xmlns:a16="http://schemas.microsoft.com/office/drawing/2014/main" id="{65DD47A4-4356-4DC2-B22C-C78F22672E47}"/>
                  </a:ext>
                </a:extLst>
              </p:cNvPr>
              <p:cNvSpPr txBox="1">
                <a:spLocks noRot="1" noChangeAspect="1" noMove="1" noResize="1" noEditPoints="1" noAdjustHandles="1" noChangeArrowheads="1" noChangeShapeType="1" noTextEdit="1"/>
              </p:cNvSpPr>
              <p:nvPr/>
            </p:nvSpPr>
            <p:spPr>
              <a:xfrm>
                <a:off x="4868096" y="2526925"/>
                <a:ext cx="4468759" cy="2096536"/>
              </a:xfrm>
              <a:prstGeom prst="rect">
                <a:avLst/>
              </a:prstGeom>
              <a:blipFill>
                <a:blip r:embed="rId2"/>
                <a:stretch>
                  <a:fillRect b="-3499"/>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9ADD8C97-6029-4933-85C6-B1E15814E88C}"/>
              </a:ext>
            </a:extLst>
          </p:cNvPr>
          <p:cNvSpPr txBox="1"/>
          <p:nvPr/>
        </p:nvSpPr>
        <p:spPr>
          <a:xfrm>
            <a:off x="2179439" y="2076184"/>
            <a:ext cx="2948656" cy="341632"/>
          </a:xfrm>
          <a:prstGeom prst="rect">
            <a:avLst/>
          </a:prstGeom>
          <a:noFill/>
        </p:spPr>
        <p:txBody>
          <a:bodyPr wrap="square">
            <a:spAutoFit/>
          </a:bodyPr>
          <a:lstStyle/>
          <a:p>
            <a:pPr algn="ctr">
              <a:lnSpc>
                <a:spcPct val="90000"/>
              </a:lnSpc>
            </a:pPr>
            <a:r>
              <a:rPr lang="en-US" dirty="0">
                <a:solidFill>
                  <a:srgbClr val="D73F09"/>
                </a:solidFill>
                <a:latin typeface="Avenir Next LT Pro" panose="020B0504020202020204" pitchFamily="34" charset="0"/>
              </a:rPr>
              <a:t>Maximize margin</a:t>
            </a:r>
          </a:p>
        </p:txBody>
      </p:sp>
      <p:pic>
        <p:nvPicPr>
          <p:cNvPr id="49" name="Graphic 48" descr="Arrow: Counter-clockwise curve with solid fill">
            <a:extLst>
              <a:ext uri="{FF2B5EF4-FFF2-40B4-BE49-F238E27FC236}">
                <a16:creationId xmlns:a16="http://schemas.microsoft.com/office/drawing/2014/main" id="{A26C5342-0894-41F0-B834-E35DAE36200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5400000" flipH="1">
            <a:off x="4613762" y="2041241"/>
            <a:ext cx="731520" cy="731520"/>
          </a:xfrm>
          <a:prstGeom prst="rect">
            <a:avLst/>
          </a:prstGeom>
        </p:spPr>
      </p:pic>
      <p:sp>
        <p:nvSpPr>
          <p:cNvPr id="50" name="TextBox 49">
            <a:extLst>
              <a:ext uri="{FF2B5EF4-FFF2-40B4-BE49-F238E27FC236}">
                <a16:creationId xmlns:a16="http://schemas.microsoft.com/office/drawing/2014/main" id="{D1B0F842-5C23-4D80-B3B5-F4B3CBEE09D3}"/>
              </a:ext>
            </a:extLst>
          </p:cNvPr>
          <p:cNvSpPr txBox="1"/>
          <p:nvPr/>
        </p:nvSpPr>
        <p:spPr>
          <a:xfrm>
            <a:off x="8142572" y="1984641"/>
            <a:ext cx="2271898" cy="590931"/>
          </a:xfrm>
          <a:prstGeom prst="rect">
            <a:avLst/>
          </a:prstGeom>
          <a:noFill/>
        </p:spPr>
        <p:txBody>
          <a:bodyPr wrap="square">
            <a:spAutoFit/>
          </a:bodyPr>
          <a:lstStyle/>
          <a:p>
            <a:pPr algn="ctr">
              <a:lnSpc>
                <a:spcPct val="90000"/>
              </a:lnSpc>
            </a:pPr>
            <a:r>
              <a:rPr lang="en-US" dirty="0">
                <a:solidFill>
                  <a:srgbClr val="D73F09"/>
                </a:solidFill>
                <a:latin typeface="Avenir Next LT Pro" panose="020B0504020202020204" pitchFamily="34" charset="0"/>
              </a:rPr>
              <a:t>Minimize violations of the margin</a:t>
            </a:r>
          </a:p>
        </p:txBody>
      </p:sp>
      <p:pic>
        <p:nvPicPr>
          <p:cNvPr id="51" name="Graphic 50" descr="Arrow: Counter-clockwise curve with solid fill">
            <a:extLst>
              <a:ext uri="{FF2B5EF4-FFF2-40B4-BE49-F238E27FC236}">
                <a16:creationId xmlns:a16="http://schemas.microsoft.com/office/drawing/2014/main" id="{EA9414A0-601F-46C9-BAB3-69069193258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465472" y="1949698"/>
            <a:ext cx="731520" cy="731520"/>
          </a:xfrm>
          <a:prstGeom prst="rect">
            <a:avLst/>
          </a:prstGeom>
        </p:spPr>
      </p:pic>
      <p:sp>
        <p:nvSpPr>
          <p:cNvPr id="52" name="TextBox 51">
            <a:extLst>
              <a:ext uri="{FF2B5EF4-FFF2-40B4-BE49-F238E27FC236}">
                <a16:creationId xmlns:a16="http://schemas.microsoft.com/office/drawing/2014/main" id="{EBDAE529-6F68-4A07-8151-D860661953C3}"/>
              </a:ext>
            </a:extLst>
          </p:cNvPr>
          <p:cNvSpPr txBox="1"/>
          <p:nvPr/>
        </p:nvSpPr>
        <p:spPr>
          <a:xfrm>
            <a:off x="8528104" y="4383169"/>
            <a:ext cx="2271898" cy="590931"/>
          </a:xfrm>
          <a:prstGeom prst="rect">
            <a:avLst/>
          </a:prstGeom>
          <a:noFill/>
        </p:spPr>
        <p:txBody>
          <a:bodyPr wrap="square">
            <a:spAutoFit/>
          </a:bodyPr>
          <a:lstStyle/>
          <a:p>
            <a:pPr algn="ctr">
              <a:lnSpc>
                <a:spcPct val="90000"/>
              </a:lnSpc>
            </a:pPr>
            <a:r>
              <a:rPr lang="en-US" dirty="0">
                <a:solidFill>
                  <a:srgbClr val="D73F09"/>
                </a:solidFill>
                <a:latin typeface="Avenir Next LT Pro" panose="020B0504020202020204" pitchFamily="34" charset="0"/>
              </a:rPr>
              <a:t>Allow some violations</a:t>
            </a:r>
          </a:p>
        </p:txBody>
      </p:sp>
      <p:pic>
        <p:nvPicPr>
          <p:cNvPr id="53" name="Graphic 52" descr="Arrow: Counter-clockwise curve with solid fill">
            <a:extLst>
              <a:ext uri="{FF2B5EF4-FFF2-40B4-BE49-F238E27FC236}">
                <a16:creationId xmlns:a16="http://schemas.microsoft.com/office/drawing/2014/main" id="{143A2611-306B-44E9-AAC8-D6ADEA26E3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5400000" flipV="1">
            <a:off x="8273769" y="4252593"/>
            <a:ext cx="731520" cy="731520"/>
          </a:xfrm>
          <a:prstGeom prst="rect">
            <a:avLst/>
          </a:prstGeom>
        </p:spPr>
      </p:pic>
      <p:sp>
        <p:nvSpPr>
          <p:cNvPr id="54" name="TextBox 53">
            <a:extLst>
              <a:ext uri="{FF2B5EF4-FFF2-40B4-BE49-F238E27FC236}">
                <a16:creationId xmlns:a16="http://schemas.microsoft.com/office/drawing/2014/main" id="{E7E95B7F-BB9B-483F-AC87-570CB3413F49}"/>
              </a:ext>
            </a:extLst>
          </p:cNvPr>
          <p:cNvSpPr txBox="1"/>
          <p:nvPr/>
        </p:nvSpPr>
        <p:spPr>
          <a:xfrm>
            <a:off x="3549512" y="5625322"/>
            <a:ext cx="6864958" cy="400110"/>
          </a:xfrm>
          <a:prstGeom prst="rect">
            <a:avLst/>
          </a:prstGeom>
          <a:noFill/>
        </p:spPr>
        <p:txBody>
          <a:bodyPr wrap="square">
            <a:spAutoFit/>
          </a:bodyPr>
          <a:lstStyle/>
          <a:p>
            <a:pPr marL="0" lvl="2" algn="ctr"/>
            <a:r>
              <a:rPr lang="en-US" sz="2000" dirty="0">
                <a:latin typeface="Avenir Next LT Pro" panose="020B0504020202020204" pitchFamily="34" charset="0"/>
              </a:rPr>
              <a:t>We’ll talk about how this works out next time.</a:t>
            </a:r>
          </a:p>
        </p:txBody>
      </p:sp>
    </p:spTree>
    <p:extLst>
      <p:ext uri="{BB962C8B-B14F-4D97-AF65-F5344CB8AC3E}">
        <p14:creationId xmlns:p14="http://schemas.microsoft.com/office/powerpoint/2010/main" val="33982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0" grpId="0"/>
      <p:bldP spid="5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75DA-CCC9-4425-BE5C-11E99EF49C5B}"/>
              </a:ext>
            </a:extLst>
          </p:cNvPr>
          <p:cNvSpPr>
            <a:spLocks noGrp="1"/>
          </p:cNvSpPr>
          <p:nvPr>
            <p:ph type="title"/>
          </p:nvPr>
        </p:nvSpPr>
        <p:spPr/>
        <p:txBody>
          <a:bodyPr/>
          <a:lstStyle/>
          <a:p>
            <a:r>
              <a:rPr lang="en-US" dirty="0"/>
              <a:t>Numerical Stability</a:t>
            </a:r>
          </a:p>
        </p:txBody>
      </p:sp>
      <p:sp>
        <p:nvSpPr>
          <p:cNvPr id="3" name="Slide Number Placeholder 2">
            <a:extLst>
              <a:ext uri="{FF2B5EF4-FFF2-40B4-BE49-F238E27FC236}">
                <a16:creationId xmlns:a16="http://schemas.microsoft.com/office/drawing/2014/main" id="{A993B50E-F426-496C-A8AC-7C966C966625}"/>
              </a:ext>
            </a:extLst>
          </p:cNvPr>
          <p:cNvSpPr>
            <a:spLocks noGrp="1"/>
          </p:cNvSpPr>
          <p:nvPr>
            <p:ph type="sldNum" sz="quarter" idx="4"/>
          </p:nvPr>
        </p:nvSpPr>
        <p:spPr/>
        <p:txBody>
          <a:bodyPr/>
          <a:lstStyle/>
          <a:p>
            <a:fld id="{02C8B7B2-9496-47E5-990F-169BD0B1DE6A}" type="slidenum">
              <a:rPr lang="en-US" smtClean="0"/>
              <a:t>3</a:t>
            </a:fld>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281FA5F-C758-1448-A25F-70B9D6B4ACAC}"/>
                  </a:ext>
                </a:extLst>
              </p:cNvPr>
              <p:cNvSpPr/>
              <p:nvPr/>
            </p:nvSpPr>
            <p:spPr>
              <a:xfrm>
                <a:off x="4023276" y="1798088"/>
                <a:ext cx="2946832" cy="10257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𝜎</m:t>
                      </m:r>
                      <m:d>
                        <m:dPr>
                          <m:ctrlPr>
                            <a:rPr lang="en-US" sz="3200" i="1">
                              <a:latin typeface="Cambria Math" panose="02040503050406030204" pitchFamily="18" charset="0"/>
                            </a:rPr>
                          </m:ctrlPr>
                        </m:dPr>
                        <m:e>
                          <m:r>
                            <a:rPr lang="en-US" sz="3200" b="1" i="1" smtClean="0">
                              <a:latin typeface="Cambria Math" panose="02040503050406030204" pitchFamily="18" charset="0"/>
                            </a:rPr>
                            <m:t>𝒛</m:t>
                          </m:r>
                        </m:e>
                      </m:d>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1+</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m:t>
                              </m:r>
                              <m:r>
                                <a:rPr lang="en-US" sz="3200" b="1" i="1" smtClean="0">
                                  <a:latin typeface="Cambria Math" panose="02040503050406030204" pitchFamily="18" charset="0"/>
                                </a:rPr>
                                <m:t>𝒛</m:t>
                              </m:r>
                            </m:sup>
                          </m:sSup>
                        </m:den>
                      </m:f>
                    </m:oMath>
                  </m:oMathPara>
                </a14:m>
                <a:endParaRPr lang="en-US" sz="3200" dirty="0"/>
              </a:p>
            </p:txBody>
          </p:sp>
        </mc:Choice>
        <mc:Fallback xmlns="">
          <p:sp>
            <p:nvSpPr>
              <p:cNvPr id="4" name="Rectangle 3">
                <a:extLst>
                  <a:ext uri="{FF2B5EF4-FFF2-40B4-BE49-F238E27FC236}">
                    <a16:creationId xmlns:a16="http://schemas.microsoft.com/office/drawing/2014/main" id="{2281FA5F-C758-1448-A25F-70B9D6B4ACAC}"/>
                  </a:ext>
                </a:extLst>
              </p:cNvPr>
              <p:cNvSpPr>
                <a:spLocks noRot="1" noChangeAspect="1" noMove="1" noResize="1" noEditPoints="1" noAdjustHandles="1" noChangeArrowheads="1" noChangeShapeType="1" noTextEdit="1"/>
              </p:cNvSpPr>
              <p:nvPr/>
            </p:nvSpPr>
            <p:spPr>
              <a:xfrm>
                <a:off x="4023276" y="1798088"/>
                <a:ext cx="2946832" cy="1025730"/>
              </a:xfrm>
              <a:prstGeom prst="rect">
                <a:avLst/>
              </a:prstGeom>
              <a:blipFill>
                <a:blip r:embed="rId2"/>
                <a:stretch>
                  <a:fillRect b="-7407"/>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2838D8EC-B08F-914A-90FE-64B323639846}"/>
              </a:ext>
            </a:extLst>
          </p:cNvPr>
          <p:cNvSpPr txBox="1"/>
          <p:nvPr/>
        </p:nvSpPr>
        <p:spPr>
          <a:xfrm>
            <a:off x="182063" y="736510"/>
            <a:ext cx="6610048" cy="461665"/>
          </a:xfrm>
          <a:prstGeom prst="rect">
            <a:avLst/>
          </a:prstGeom>
          <a:noFill/>
        </p:spPr>
        <p:txBody>
          <a:bodyPr wrap="square">
            <a:spAutoFit/>
          </a:bodyPr>
          <a:lstStyle/>
          <a:p>
            <a:pPr marL="0" lvl="2"/>
            <a:r>
              <a:rPr lang="en-US" sz="2400" b="1" dirty="0">
                <a:latin typeface="Avenir Next LT Pro" panose="020B0504020202020204" pitchFamily="34" charset="0"/>
              </a:rPr>
              <a:t>Consider computing the logistic:</a:t>
            </a:r>
            <a:endParaRPr lang="en-US" sz="2400" dirty="0">
              <a:latin typeface="Avenir Next LT Pro" panose="020B0504020202020204" pitchFamily="34"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360E7B3-BF46-AC4C-973B-F730322EA90D}"/>
                  </a:ext>
                </a:extLst>
              </p:cNvPr>
              <p:cNvSpPr txBox="1"/>
              <p:nvPr/>
            </p:nvSpPr>
            <p:spPr>
              <a:xfrm>
                <a:off x="196745" y="3296444"/>
                <a:ext cx="6610048" cy="2677656"/>
              </a:xfrm>
              <a:prstGeom prst="rect">
                <a:avLst/>
              </a:prstGeom>
              <a:noFill/>
            </p:spPr>
            <p:txBody>
              <a:bodyPr wrap="square">
                <a:spAutoFit/>
              </a:bodyPr>
              <a:lstStyle/>
              <a:p>
                <a:pPr marL="0" lvl="2"/>
                <a:r>
                  <a:rPr lang="en-US" sz="2400" b="1" dirty="0">
                    <a:latin typeface="Avenir Next LT Pro" panose="020B0504020202020204" pitchFamily="34" charset="0"/>
                  </a:rPr>
                  <a:t>Two cases to consider:</a:t>
                </a:r>
              </a:p>
              <a:p>
                <a:pPr marL="0" lvl="2"/>
                <a:endParaRPr lang="en-US" sz="2400" b="1" dirty="0">
                  <a:latin typeface="Avenir Next LT Pro" panose="020B0504020202020204" pitchFamily="34" charset="0"/>
                </a:endParaRPr>
              </a:p>
              <a:p>
                <a:pPr marL="800100" lvl="3" indent="-342900">
                  <a:buFont typeface="Arial" panose="020B0604020202020204" pitchFamily="34" charset="0"/>
                  <a:buChar char="•"/>
                </a:pPr>
                <a:r>
                  <a:rPr lang="en-US" sz="2400" b="1" dirty="0">
                    <a:latin typeface="Avenir Next LT Pro" panose="020B0504020202020204" pitchFamily="34" charset="0"/>
                  </a:rPr>
                  <a:t>z is large and positive</a:t>
                </a:r>
              </a:p>
              <a:p>
                <a:pPr marL="1257300" lvl="4" indent="-34290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a:rPr lang="en-US" sz="2400" b="0" i="1" smtClean="0">
                            <a:latin typeface="Cambria Math" panose="02040503050406030204" pitchFamily="18" charset="0"/>
                          </a:rPr>
                          <m:t>𝑧</m:t>
                        </m:r>
                      </m:sup>
                    </m:sSup>
                    <m:r>
                      <a:rPr lang="en-US" sz="2400" b="0" i="1" smtClean="0">
                        <a:latin typeface="Cambria Math" panose="02040503050406030204" pitchFamily="18" charset="0"/>
                      </a:rPr>
                      <m:t>→0.   </m:t>
                    </m:r>
                    <m:r>
                      <a:rPr lang="en-US" sz="2400" b="0" i="1" smtClean="0">
                        <a:latin typeface="Cambria Math" panose="02040503050406030204" pitchFamily="18" charset="0"/>
                      </a:rPr>
                      <m:t>𝜎</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e>
                    </m:d>
                    <m:r>
                      <a:rPr lang="en-US" sz="2400" b="0" i="1" smtClean="0">
                        <a:latin typeface="Cambria Math" panose="02040503050406030204" pitchFamily="18" charset="0"/>
                      </a:rPr>
                      <m:t>→1</m:t>
                    </m:r>
                  </m:oMath>
                </a14:m>
                <a:r>
                  <a:rPr lang="en-US" sz="2400" dirty="0">
                    <a:latin typeface="Avenir Next LT Pro" panose="020B0504020202020204" pitchFamily="34" charset="0"/>
                  </a:rPr>
                  <a:t>  </a:t>
                </a:r>
              </a:p>
              <a:p>
                <a:pPr marL="457200" lvl="3"/>
                <a:endParaRPr lang="en-US" sz="2400" b="1" dirty="0">
                  <a:latin typeface="Avenir Next LT Pro" panose="020B0504020202020204" pitchFamily="34" charset="0"/>
                </a:endParaRPr>
              </a:p>
              <a:p>
                <a:pPr marL="800100" lvl="3" indent="-342900">
                  <a:buFont typeface="Arial" panose="020B0604020202020204" pitchFamily="34" charset="0"/>
                  <a:buChar char="•"/>
                </a:pPr>
                <a:r>
                  <a:rPr lang="en-US" sz="2400" b="1" dirty="0">
                    <a:latin typeface="Avenir Next LT Pro" panose="020B0504020202020204" pitchFamily="34" charset="0"/>
                  </a:rPr>
                  <a:t>z is large and negative</a:t>
                </a:r>
              </a:p>
              <a:p>
                <a:pPr marL="1257300" lvl="4" indent="-342900">
                  <a:buFont typeface="Arial" panose="020B0604020202020204" pitchFamily="34" charset="0"/>
                  <a:buChar char="•"/>
                </a:pPr>
                <a14:m>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    </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a:rPr lang="en-US" sz="2400" i="1">
                            <a:latin typeface="Cambria Math" panose="02040503050406030204" pitchFamily="18" charset="0"/>
                          </a:rPr>
                          <m:t>𝑧</m:t>
                        </m:r>
                      </m:sup>
                    </m:sSup>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   </m:t>
                    </m:r>
                    <m:r>
                      <a:rPr lang="en-US" sz="2400" i="1">
                        <a:latin typeface="Cambria Math" panose="02040503050406030204" pitchFamily="18" charset="0"/>
                      </a:rPr>
                      <m:t>𝜎</m:t>
                    </m:r>
                    <m:d>
                      <m:dPr>
                        <m:ctrlPr>
                          <a:rPr lang="en-US" sz="2400" i="1">
                            <a:latin typeface="Cambria Math" panose="02040503050406030204" pitchFamily="18" charset="0"/>
                          </a:rPr>
                        </m:ctrlPr>
                      </m:dPr>
                      <m:e>
                        <m:r>
                          <a:rPr lang="en-US" sz="2400" i="1">
                            <a:latin typeface="Cambria Math" panose="02040503050406030204" pitchFamily="18" charset="0"/>
                          </a:rPr>
                          <m:t>𝑧</m:t>
                        </m:r>
                      </m:e>
                    </m:d>
                    <m:r>
                      <a:rPr lang="en-US" sz="2400" i="1">
                        <a:latin typeface="Cambria Math" panose="02040503050406030204" pitchFamily="18" charset="0"/>
                      </a:rPr>
                      <m:t>→</m:t>
                    </m:r>
                    <m:r>
                      <a:rPr lang="en-US" sz="2400" b="0" i="1" smtClean="0">
                        <a:latin typeface="Cambria Math" panose="02040503050406030204" pitchFamily="18" charset="0"/>
                      </a:rPr>
                      <m:t>0</m:t>
                    </m:r>
                  </m:oMath>
                </a14:m>
                <a:endParaRPr lang="en-US" sz="2400" dirty="0">
                  <a:latin typeface="Avenir Next LT Pro" panose="020B0504020202020204" pitchFamily="34" charset="0"/>
                </a:endParaRPr>
              </a:p>
            </p:txBody>
          </p:sp>
        </mc:Choice>
        <mc:Fallback xmlns="">
          <p:sp>
            <p:nvSpPr>
              <p:cNvPr id="53" name="TextBox 52">
                <a:extLst>
                  <a:ext uri="{FF2B5EF4-FFF2-40B4-BE49-F238E27FC236}">
                    <a16:creationId xmlns:a16="http://schemas.microsoft.com/office/drawing/2014/main" id="{0360E7B3-BF46-AC4C-973B-F730322EA90D}"/>
                  </a:ext>
                </a:extLst>
              </p:cNvPr>
              <p:cNvSpPr txBox="1">
                <a:spLocks noRot="1" noChangeAspect="1" noMove="1" noResize="1" noEditPoints="1" noAdjustHandles="1" noChangeArrowheads="1" noChangeShapeType="1" noTextEdit="1"/>
              </p:cNvSpPr>
              <p:nvPr/>
            </p:nvSpPr>
            <p:spPr>
              <a:xfrm>
                <a:off x="196745" y="3296444"/>
                <a:ext cx="6610048" cy="2677656"/>
              </a:xfrm>
              <a:prstGeom prst="rect">
                <a:avLst/>
              </a:prstGeom>
              <a:blipFill>
                <a:blip r:embed="rId3"/>
                <a:stretch>
                  <a:fillRect l="-1149" t="-1896" b="-3791"/>
                </a:stretch>
              </a:blipFill>
            </p:spPr>
            <p:txBody>
              <a:bodyPr/>
              <a:lstStyle/>
              <a:p>
                <a:r>
                  <a:rPr lang="en-US">
                    <a:noFill/>
                  </a:rPr>
                  <a:t> </a:t>
                </a:r>
              </a:p>
            </p:txBody>
          </p:sp>
        </mc:Fallback>
      </mc:AlternateContent>
    </p:spTree>
    <p:extLst>
      <p:ext uri="{BB962C8B-B14F-4D97-AF65-F5344CB8AC3E}">
        <p14:creationId xmlns:p14="http://schemas.microsoft.com/office/powerpoint/2010/main" val="1941520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5536F-D7EB-4153-848A-840823CAC6DE}"/>
              </a:ext>
            </a:extLst>
          </p:cNvPr>
          <p:cNvSpPr>
            <a:spLocks noGrp="1"/>
          </p:cNvSpPr>
          <p:nvPr>
            <p:ph type="title"/>
          </p:nvPr>
        </p:nvSpPr>
        <p:spPr/>
        <p:txBody>
          <a:bodyPr/>
          <a:lstStyle/>
          <a:p>
            <a:r>
              <a:rPr lang="en-US" b="1" dirty="0"/>
              <a:t>Teaser for Next Time: </a:t>
            </a:r>
            <a:r>
              <a:rPr lang="en-US" dirty="0"/>
              <a:t>What about the non-linearly separable case?</a:t>
            </a:r>
          </a:p>
        </p:txBody>
      </p:sp>
      <p:sp>
        <p:nvSpPr>
          <p:cNvPr id="3" name="Slide Number Placeholder 2">
            <a:extLst>
              <a:ext uri="{FF2B5EF4-FFF2-40B4-BE49-F238E27FC236}">
                <a16:creationId xmlns:a16="http://schemas.microsoft.com/office/drawing/2014/main" id="{2CA9C16E-FBA7-4BCB-A3AC-4147259C8E47}"/>
              </a:ext>
            </a:extLst>
          </p:cNvPr>
          <p:cNvSpPr>
            <a:spLocks noGrp="1"/>
          </p:cNvSpPr>
          <p:nvPr>
            <p:ph type="sldNum" sz="quarter" idx="4"/>
          </p:nvPr>
        </p:nvSpPr>
        <p:spPr/>
        <p:txBody>
          <a:bodyPr/>
          <a:lstStyle/>
          <a:p>
            <a:fld id="{02C8B7B2-9496-47E5-990F-169BD0B1DE6A}" type="slidenum">
              <a:rPr lang="en-US" smtClean="0"/>
              <a:t>30</a:t>
            </a:fld>
            <a:endParaRPr lang="en-US"/>
          </a:p>
        </p:txBody>
      </p:sp>
      <p:grpSp>
        <p:nvGrpSpPr>
          <p:cNvPr id="9" name="Group 8">
            <a:extLst>
              <a:ext uri="{FF2B5EF4-FFF2-40B4-BE49-F238E27FC236}">
                <a16:creationId xmlns:a16="http://schemas.microsoft.com/office/drawing/2014/main" id="{12034088-4CE5-4B99-AC81-86E70AC37D8D}"/>
              </a:ext>
            </a:extLst>
          </p:cNvPr>
          <p:cNvGrpSpPr/>
          <p:nvPr/>
        </p:nvGrpSpPr>
        <p:grpSpPr>
          <a:xfrm rot="6300000">
            <a:off x="1192471" y="3249846"/>
            <a:ext cx="1158162" cy="1252472"/>
            <a:chOff x="6750296" y="3762374"/>
            <a:chExt cx="1119956" cy="1211154"/>
          </a:xfrm>
          <a:solidFill>
            <a:srgbClr val="FF0000">
              <a:alpha val="25098"/>
            </a:srgbClr>
          </a:solidFill>
        </p:grpSpPr>
        <p:sp>
          <p:nvSpPr>
            <p:cNvPr id="10" name="Oval 9">
              <a:extLst>
                <a:ext uri="{FF2B5EF4-FFF2-40B4-BE49-F238E27FC236}">
                  <a16:creationId xmlns:a16="http://schemas.microsoft.com/office/drawing/2014/main" id="{167C986F-3BBB-4B25-B26B-C63071026DEC}"/>
                </a:ext>
              </a:extLst>
            </p:cNvPr>
            <p:cNvSpPr/>
            <p:nvPr/>
          </p:nvSpPr>
          <p:spPr>
            <a:xfrm>
              <a:off x="7167473" y="388313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74E27B9-8443-4C81-A453-616B5C7D6493}"/>
                </a:ext>
              </a:extLst>
            </p:cNvPr>
            <p:cNvSpPr/>
            <p:nvPr/>
          </p:nvSpPr>
          <p:spPr>
            <a:xfrm>
              <a:off x="7000874" y="4076700"/>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C2C3DA1-E4E9-43E6-93D9-629B0BE25082}"/>
                </a:ext>
              </a:extLst>
            </p:cNvPr>
            <p:cNvSpPr/>
            <p:nvPr/>
          </p:nvSpPr>
          <p:spPr>
            <a:xfrm>
              <a:off x="6750296" y="417699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18EBFB2-6F7F-4356-AD79-AB646A996458}"/>
                </a:ext>
              </a:extLst>
            </p:cNvPr>
            <p:cNvSpPr/>
            <p:nvPr/>
          </p:nvSpPr>
          <p:spPr>
            <a:xfrm>
              <a:off x="7067550" y="4405311"/>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EBA91EB-1F26-4D2C-A567-A95A31119FAD}"/>
                </a:ext>
              </a:extLst>
            </p:cNvPr>
            <p:cNvSpPr/>
            <p:nvPr/>
          </p:nvSpPr>
          <p:spPr>
            <a:xfrm>
              <a:off x="7615237" y="3762374"/>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4FFB9AD-791D-4B02-A361-DA1BFD7A3D4C}"/>
                </a:ext>
              </a:extLst>
            </p:cNvPr>
            <p:cNvSpPr/>
            <p:nvPr/>
          </p:nvSpPr>
          <p:spPr>
            <a:xfrm>
              <a:off x="7505699" y="3971923"/>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F84B654-4B50-4960-ABEC-5CA77429D2EB}"/>
                </a:ext>
              </a:extLst>
            </p:cNvPr>
            <p:cNvSpPr/>
            <p:nvPr/>
          </p:nvSpPr>
          <p:spPr>
            <a:xfrm>
              <a:off x="7415211" y="425767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02D6CE-E3BB-4927-A3FE-49F1B99652AC}"/>
                </a:ext>
              </a:extLst>
            </p:cNvPr>
            <p:cNvSpPr/>
            <p:nvPr/>
          </p:nvSpPr>
          <p:spPr>
            <a:xfrm>
              <a:off x="7105107" y="4792553"/>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2A7129C-B57D-4AD9-9159-4116471B89B7}"/>
                </a:ext>
              </a:extLst>
            </p:cNvPr>
            <p:cNvSpPr/>
            <p:nvPr/>
          </p:nvSpPr>
          <p:spPr>
            <a:xfrm>
              <a:off x="6757516" y="4629778"/>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A75D166-8B58-4290-80B4-9F70661ABA5C}"/>
                </a:ext>
              </a:extLst>
            </p:cNvPr>
            <p:cNvSpPr/>
            <p:nvPr/>
          </p:nvSpPr>
          <p:spPr>
            <a:xfrm>
              <a:off x="7689277" y="434243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22AA713-DDB5-43D5-8191-3C6830098216}"/>
                </a:ext>
              </a:extLst>
            </p:cNvPr>
            <p:cNvSpPr/>
            <p:nvPr/>
          </p:nvSpPr>
          <p:spPr>
            <a:xfrm>
              <a:off x="7521707" y="4719810"/>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D56817DE-8CFD-4DE0-A351-21718356006A}"/>
              </a:ext>
            </a:extLst>
          </p:cNvPr>
          <p:cNvGrpSpPr/>
          <p:nvPr/>
        </p:nvGrpSpPr>
        <p:grpSpPr>
          <a:xfrm rot="20700000">
            <a:off x="372615" y="2770751"/>
            <a:ext cx="1689172" cy="2346708"/>
            <a:chOff x="6643338" y="3271417"/>
            <a:chExt cx="1633449" cy="2269292"/>
          </a:xfrm>
          <a:solidFill>
            <a:srgbClr val="92D050">
              <a:alpha val="25098"/>
            </a:srgbClr>
          </a:solidFill>
        </p:grpSpPr>
        <p:sp>
          <p:nvSpPr>
            <p:cNvPr id="26" name="Oval 25">
              <a:extLst>
                <a:ext uri="{FF2B5EF4-FFF2-40B4-BE49-F238E27FC236}">
                  <a16:creationId xmlns:a16="http://schemas.microsoft.com/office/drawing/2014/main" id="{550E0761-51B5-48E8-90B8-802B6863B09A}"/>
                </a:ext>
              </a:extLst>
            </p:cNvPr>
            <p:cNvSpPr/>
            <p:nvPr/>
          </p:nvSpPr>
          <p:spPr>
            <a:xfrm>
              <a:off x="7202835" y="386156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C81FF0F-EA03-4B90-AB8C-37E1199BC295}"/>
                </a:ext>
              </a:extLst>
            </p:cNvPr>
            <p:cNvSpPr/>
            <p:nvPr/>
          </p:nvSpPr>
          <p:spPr>
            <a:xfrm>
              <a:off x="7093386" y="4216529"/>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7BDCF88-E963-4C15-95A0-8F018A8DA775}"/>
                </a:ext>
              </a:extLst>
            </p:cNvPr>
            <p:cNvSpPr/>
            <p:nvPr/>
          </p:nvSpPr>
          <p:spPr>
            <a:xfrm>
              <a:off x="7057970" y="5359734"/>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65700DA-0B47-4162-A26C-8968304AE947}"/>
                </a:ext>
              </a:extLst>
            </p:cNvPr>
            <p:cNvSpPr/>
            <p:nvPr/>
          </p:nvSpPr>
          <p:spPr>
            <a:xfrm>
              <a:off x="7254256" y="4734061"/>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142F42AC-83AE-4B9B-921C-9D4E037BDE84}"/>
                </a:ext>
              </a:extLst>
            </p:cNvPr>
            <p:cNvSpPr/>
            <p:nvPr/>
          </p:nvSpPr>
          <p:spPr>
            <a:xfrm>
              <a:off x="7536910" y="3570072"/>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A2BA498-9B32-42AD-8E4B-352233762F90}"/>
                </a:ext>
              </a:extLst>
            </p:cNvPr>
            <p:cNvSpPr/>
            <p:nvPr/>
          </p:nvSpPr>
          <p:spPr>
            <a:xfrm>
              <a:off x="7123721" y="3404883"/>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9D2F4ED-B5B3-4F8B-8F50-681320AFF644}"/>
                </a:ext>
              </a:extLst>
            </p:cNvPr>
            <p:cNvSpPr/>
            <p:nvPr/>
          </p:nvSpPr>
          <p:spPr>
            <a:xfrm>
              <a:off x="6838948" y="3933833"/>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1C3CD4E-BDB2-46C9-9451-9E0EB66EBAF7}"/>
                </a:ext>
              </a:extLst>
            </p:cNvPr>
            <p:cNvSpPr/>
            <p:nvPr/>
          </p:nvSpPr>
          <p:spPr>
            <a:xfrm>
              <a:off x="8095812" y="3542880"/>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6D930F3-3B61-4F1A-99C1-98C945C278A6}"/>
                </a:ext>
              </a:extLst>
            </p:cNvPr>
            <p:cNvSpPr/>
            <p:nvPr/>
          </p:nvSpPr>
          <p:spPr>
            <a:xfrm>
              <a:off x="7387674" y="5329308"/>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52EC11D-3A76-4B16-9E7D-DAD9BD1C7DC7}"/>
                </a:ext>
              </a:extLst>
            </p:cNvPr>
            <p:cNvSpPr/>
            <p:nvPr/>
          </p:nvSpPr>
          <p:spPr>
            <a:xfrm>
              <a:off x="6857569" y="4487219"/>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555A76D-8F1B-4602-91F3-65224AE27A6B}"/>
                </a:ext>
              </a:extLst>
            </p:cNvPr>
            <p:cNvSpPr/>
            <p:nvPr/>
          </p:nvSpPr>
          <p:spPr>
            <a:xfrm>
              <a:off x="7939085" y="3271417"/>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A63F216-E77A-4DF8-8F89-1785E4658626}"/>
                </a:ext>
              </a:extLst>
            </p:cNvPr>
            <p:cNvSpPr/>
            <p:nvPr/>
          </p:nvSpPr>
          <p:spPr>
            <a:xfrm>
              <a:off x="6643338" y="4748745"/>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938FC6C-080D-449A-9C68-838529353041}"/>
                </a:ext>
              </a:extLst>
            </p:cNvPr>
            <p:cNvSpPr/>
            <p:nvPr/>
          </p:nvSpPr>
          <p:spPr>
            <a:xfrm>
              <a:off x="7017466" y="4928060"/>
              <a:ext cx="180975" cy="180975"/>
            </a:xfrm>
            <a:prstGeom prst="ellipse">
              <a:avLst/>
            </a:prstGeom>
            <a:grp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07E5D4F-3825-4157-B665-5784BC669084}"/>
                  </a:ext>
                </a:extLst>
              </p:cNvPr>
              <p:cNvSpPr txBox="1"/>
              <p:nvPr/>
            </p:nvSpPr>
            <p:spPr>
              <a:xfrm>
                <a:off x="247650" y="731179"/>
                <a:ext cx="11723371" cy="707886"/>
              </a:xfrm>
              <a:prstGeom prst="rect">
                <a:avLst/>
              </a:prstGeom>
              <a:noFill/>
            </p:spPr>
            <p:txBody>
              <a:bodyPr wrap="square">
                <a:spAutoFit/>
              </a:bodyPr>
              <a:lstStyle/>
              <a:p>
                <a:pPr marL="0" lvl="2"/>
                <a:r>
                  <a:rPr lang="en-US" sz="2000" b="1" dirty="0">
                    <a:latin typeface="Avenir Next LT Pro" panose="020B0504020202020204" pitchFamily="34" charset="0"/>
                  </a:rPr>
                  <a:t>Teaser 2: </a:t>
                </a:r>
                <a:r>
                  <a:rPr lang="en-US" sz="2000" dirty="0">
                    <a:latin typeface="Avenir Next LT Pro" panose="020B0504020202020204" pitchFamily="34" charset="0"/>
                  </a:rPr>
                  <a:t>Apply the non-linear basis function idea again and just replace each point with some </a:t>
                </a:r>
                <a14:m>
                  <m:oMath xmlns:m="http://schemas.openxmlformats.org/officeDocument/2006/math">
                    <m:r>
                      <m:rPr>
                        <m:sty m:val="p"/>
                      </m:rPr>
                      <a:rPr lang="en-US" sz="2000" b="0" i="0" smtClean="0">
                        <a:latin typeface="Cambria Math" panose="02040503050406030204" pitchFamily="18" charset="0"/>
                      </a:rPr>
                      <m:t>Φ</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oMath>
                </a14:m>
                <a:r>
                  <a:rPr lang="en-US" sz="2000" b="1" dirty="0">
                    <a:latin typeface="Avenir Next LT Pro" panose="020B0504020202020204" pitchFamily="34" charset="0"/>
                  </a:rPr>
                  <a:t> </a:t>
                </a:r>
                <a:r>
                  <a:rPr lang="en-US" sz="2000" dirty="0">
                    <a:latin typeface="Avenir Next LT Pro" panose="020B0504020202020204" pitchFamily="34" charset="0"/>
                  </a:rPr>
                  <a:t>that is non-linear. Then fit a linear classifier in that higher-dimensional space.</a:t>
                </a:r>
                <a:endParaRPr lang="en-US" sz="2000" b="1" dirty="0">
                  <a:latin typeface="Avenir Next LT Pro" panose="020B0504020202020204" pitchFamily="34" charset="0"/>
                </a:endParaRPr>
              </a:p>
            </p:txBody>
          </p:sp>
        </mc:Choice>
        <mc:Fallback xmlns="">
          <p:sp>
            <p:nvSpPr>
              <p:cNvPr id="41" name="TextBox 40">
                <a:extLst>
                  <a:ext uri="{FF2B5EF4-FFF2-40B4-BE49-F238E27FC236}">
                    <a16:creationId xmlns:a16="http://schemas.microsoft.com/office/drawing/2014/main" id="{707E5D4F-3825-4157-B665-5784BC669084}"/>
                  </a:ext>
                </a:extLst>
              </p:cNvPr>
              <p:cNvSpPr txBox="1">
                <a:spLocks noRot="1" noChangeAspect="1" noMove="1" noResize="1" noEditPoints="1" noAdjustHandles="1" noChangeArrowheads="1" noChangeShapeType="1" noTextEdit="1"/>
              </p:cNvSpPr>
              <p:nvPr/>
            </p:nvSpPr>
            <p:spPr>
              <a:xfrm>
                <a:off x="247650" y="731179"/>
                <a:ext cx="11723371" cy="707886"/>
              </a:xfrm>
              <a:prstGeom prst="rect">
                <a:avLst/>
              </a:prstGeom>
              <a:blipFill>
                <a:blip r:embed="rId2"/>
                <a:stretch>
                  <a:fillRect l="-572" t="-4310" b="-155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D59804E-5A83-4334-895C-AC696F689355}"/>
                  </a:ext>
                </a:extLst>
              </p:cNvPr>
              <p:cNvSpPr txBox="1"/>
              <p:nvPr/>
            </p:nvSpPr>
            <p:spPr>
              <a:xfrm>
                <a:off x="5525848" y="2048322"/>
                <a:ext cx="7164717" cy="9326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1" i="1" smtClean="0">
                          <a:latin typeface="Cambria Math" panose="02040503050406030204" pitchFamily="18" charset="0"/>
                        </a:rPr>
                        <m:t> </m:t>
                      </m:r>
                      <m:sSub>
                        <m:sSubPr>
                          <m:ctrlPr>
                            <a:rPr lang="en-US" sz="2000" i="1">
                              <a:latin typeface="Cambria Math" panose="02040503050406030204" pitchFamily="18" charset="0"/>
                            </a:rPr>
                          </m:ctrlPr>
                        </m:sSubPr>
                        <m:e>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𝛼</m:t>
                                  </m:r>
                                </m:e>
                                <m:sub>
                                  <m:r>
                                    <a:rPr lang="en-US" sz="2000" i="1">
                                      <a:latin typeface="Cambria Math" panose="02040503050406030204" pitchFamily="18" charset="0"/>
                                    </a:rPr>
                                    <m:t>𝑖</m:t>
                                  </m:r>
                                </m:sub>
                                <m:sup>
                                  <m:r>
                                    <a:rPr lang="en-US" sz="2000" i="1">
                                      <a:latin typeface="Cambria Math" panose="02040503050406030204" pitchFamily="18" charset="0"/>
                                    </a:rPr>
                                    <m:t>∗</m:t>
                                  </m:r>
                                </m:sup>
                              </m:sSubSup>
                            </m:e>
                          </m:nary>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b="1" i="0" smtClean="0">
                          <a:latin typeface="Cambria Math" panose="02040503050406030204" pitchFamily="18" charset="0"/>
                        </a:rPr>
                        <m:t>𝚽</m:t>
                      </m:r>
                      <m:sSup>
                        <m:sSupPr>
                          <m:ctrlPr>
                            <a:rPr lang="en-US" sz="2000" b="1" i="1" smtClean="0">
                              <a:latin typeface="Cambria Math" panose="02040503050406030204" pitchFamily="18" charset="0"/>
                            </a:rPr>
                          </m:ctrlPr>
                        </m:sSupPr>
                        <m:e>
                          <m:d>
                            <m:dPr>
                              <m:ctrlPr>
                                <a:rPr lang="en-US" sz="2000" b="1" i="1" smtClean="0">
                                  <a:latin typeface="Cambria Math" panose="02040503050406030204" pitchFamily="18" charset="0"/>
                                </a:rPr>
                              </m:ctrlPr>
                            </m:d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𝒊</m:t>
                                  </m:r>
                                </m:sub>
                              </m:sSub>
                            </m:e>
                          </m:d>
                        </m:e>
                        <m:sup>
                          <m:r>
                            <a:rPr lang="en-US" sz="2000" b="1" i="1" smtClean="0">
                              <a:latin typeface="Cambria Math" panose="02040503050406030204" pitchFamily="18" charset="0"/>
                            </a:rPr>
                            <m:t>𝑻</m:t>
                          </m:r>
                        </m:sup>
                      </m:sSup>
                      <m:r>
                        <a:rPr lang="en-US" sz="2000" b="1" i="0" smtClean="0">
                          <a:latin typeface="Cambria Math" panose="02040503050406030204" pitchFamily="18" charset="0"/>
                        </a:rPr>
                        <m:t>𝚽</m:t>
                      </m:r>
                      <m:r>
                        <a:rPr lang="en-US" sz="2000" b="1" i="0" smtClean="0">
                          <a:latin typeface="Cambria Math" panose="02040503050406030204" pitchFamily="18" charset="0"/>
                        </a:rPr>
                        <m:t>(</m:t>
                      </m:r>
                      <m:r>
                        <a:rPr lang="en-US" sz="2000" b="1" i="0" smtClean="0">
                          <a:latin typeface="Cambria Math" panose="02040503050406030204" pitchFamily="18" charset="0"/>
                        </a:rPr>
                        <m:t>𝐱</m:t>
                      </m:r>
                      <m:r>
                        <a:rPr lang="en-US" sz="2000" b="1" i="1" smtClean="0">
                          <a:latin typeface="Cambria Math" panose="02040503050406030204" pitchFamily="18" charset="0"/>
                        </a:rPr>
                        <m:t>)</m:t>
                      </m:r>
                      <m:r>
                        <a:rPr lang="en-US" sz="2000" b="1" i="1">
                          <a:latin typeface="Cambria Math" panose="02040503050406030204" pitchFamily="18" charset="0"/>
                        </a:rPr>
                        <m:t> </m:t>
                      </m:r>
                    </m:oMath>
                  </m:oMathPara>
                </a14:m>
                <a:endParaRPr lang="en-US" sz="2000" dirty="0"/>
              </a:p>
            </p:txBody>
          </p:sp>
        </mc:Choice>
        <mc:Fallback xmlns="">
          <p:sp>
            <p:nvSpPr>
              <p:cNvPr id="43" name="TextBox 42">
                <a:extLst>
                  <a:ext uri="{FF2B5EF4-FFF2-40B4-BE49-F238E27FC236}">
                    <a16:creationId xmlns:a16="http://schemas.microsoft.com/office/drawing/2014/main" id="{FD59804E-5A83-4334-895C-AC696F689355}"/>
                  </a:ext>
                </a:extLst>
              </p:cNvPr>
              <p:cNvSpPr txBox="1">
                <a:spLocks noRot="1" noChangeAspect="1" noMove="1" noResize="1" noEditPoints="1" noAdjustHandles="1" noChangeArrowheads="1" noChangeShapeType="1" noTextEdit="1"/>
              </p:cNvSpPr>
              <p:nvPr/>
            </p:nvSpPr>
            <p:spPr>
              <a:xfrm>
                <a:off x="5525848" y="2048322"/>
                <a:ext cx="7164717" cy="93262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89808D6-90F5-4C33-8DA1-2DFCE0964E7D}"/>
                  </a:ext>
                </a:extLst>
              </p:cNvPr>
              <p:cNvSpPr txBox="1"/>
              <p:nvPr/>
            </p:nvSpPr>
            <p:spPr>
              <a:xfrm>
                <a:off x="2677955" y="2311824"/>
                <a:ext cx="7506187" cy="405624"/>
              </a:xfrm>
              <a:prstGeom prst="rect">
                <a:avLst/>
              </a:prstGeom>
              <a:noFill/>
            </p:spPr>
            <p:txBody>
              <a:bodyPr wrap="square">
                <a:spAutoFit/>
              </a:bodyPr>
              <a:lstStyle/>
              <a:p>
                <a:r>
                  <a:rPr lang="en-US" sz="2000" dirty="0">
                    <a:latin typeface="Avenir Next LT Pro" panose="020B0504020202020204" pitchFamily="34" charset="0"/>
                  </a:rPr>
                  <a:t>Predict based on </a:t>
                </a:r>
                <a14:m>
                  <m:oMath xmlns:m="http://schemas.openxmlformats.org/officeDocument/2006/math">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𝒘</m:t>
                        </m:r>
                      </m:e>
                      <m:sup>
                        <m:r>
                          <a:rPr lang="en-US" sz="2000" b="1" i="1" smtClean="0">
                            <a:latin typeface="Cambria Math" panose="02040503050406030204" pitchFamily="18" charset="0"/>
                          </a:rPr>
                          <m:t>𝑻</m:t>
                        </m:r>
                      </m:sup>
                    </m:sSup>
                    <m:r>
                      <m:rPr>
                        <m:sty m:val="p"/>
                      </m:rPr>
                      <a:rPr lang="en-US" sz="2000" b="0" i="0" smtClean="0">
                        <a:latin typeface="Cambria Math" panose="02040503050406030204" pitchFamily="18" charset="0"/>
                      </a:rPr>
                      <m:t>Φ</m:t>
                    </m:r>
                    <m:r>
                      <a:rPr lang="en-US" sz="2000" b="1" i="0" smtClean="0">
                        <a:latin typeface="Cambria Math" panose="02040503050406030204" pitchFamily="18" charset="0"/>
                      </a:rPr>
                      <m:t>(</m:t>
                    </m:r>
                    <m:r>
                      <a:rPr lang="en-US" sz="2000" b="1" i="1" smtClean="0">
                        <a:latin typeface="Cambria Math" panose="02040503050406030204" pitchFamily="18" charset="0"/>
                      </a:rPr>
                      <m:t>𝒙</m:t>
                    </m:r>
                    <m:r>
                      <a:rPr lang="en-US" sz="2000" b="1" i="1" smtClean="0">
                        <a:latin typeface="Cambria Math" panose="02040503050406030204" pitchFamily="18" charset="0"/>
                      </a:rPr>
                      <m:t>)+</m:t>
                    </m:r>
                    <m:r>
                      <a:rPr lang="en-US" sz="2000" b="0" i="1" smtClean="0">
                        <a:latin typeface="Cambria Math" panose="02040503050406030204" pitchFamily="18" charset="0"/>
                      </a:rPr>
                      <m:t>𝑏</m:t>
                    </m:r>
                  </m:oMath>
                </a14:m>
                <a:endParaRPr lang="en-US" sz="2000" dirty="0">
                  <a:latin typeface="Avenir Next LT Pro" panose="020B0504020202020204" pitchFamily="34" charset="0"/>
                </a:endParaRPr>
              </a:p>
            </p:txBody>
          </p:sp>
        </mc:Choice>
        <mc:Fallback xmlns="">
          <p:sp>
            <p:nvSpPr>
              <p:cNvPr id="44" name="TextBox 43">
                <a:extLst>
                  <a:ext uri="{FF2B5EF4-FFF2-40B4-BE49-F238E27FC236}">
                    <a16:creationId xmlns:a16="http://schemas.microsoft.com/office/drawing/2014/main" id="{189808D6-90F5-4C33-8DA1-2DFCE0964E7D}"/>
                  </a:ext>
                </a:extLst>
              </p:cNvPr>
              <p:cNvSpPr txBox="1">
                <a:spLocks noRot="1" noChangeAspect="1" noMove="1" noResize="1" noEditPoints="1" noAdjustHandles="1" noChangeArrowheads="1" noChangeShapeType="1" noTextEdit="1"/>
              </p:cNvSpPr>
              <p:nvPr/>
            </p:nvSpPr>
            <p:spPr>
              <a:xfrm>
                <a:off x="2677955" y="2311824"/>
                <a:ext cx="7506187" cy="405624"/>
              </a:xfrm>
              <a:prstGeom prst="rect">
                <a:avLst/>
              </a:prstGeom>
              <a:blipFill>
                <a:blip r:embed="rId4"/>
                <a:stretch>
                  <a:fillRect l="-812" t="-4478" b="-268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A9BE2E7-8607-45A7-A028-49C8E0347855}"/>
                  </a:ext>
                </a:extLst>
              </p:cNvPr>
              <p:cNvSpPr txBox="1"/>
              <p:nvPr/>
            </p:nvSpPr>
            <p:spPr>
              <a:xfrm>
                <a:off x="2641034" y="1694733"/>
                <a:ext cx="7506187" cy="401072"/>
              </a:xfrm>
              <a:prstGeom prst="rect">
                <a:avLst/>
              </a:prstGeom>
              <a:noFill/>
            </p:spPr>
            <p:txBody>
              <a:bodyPr wrap="square">
                <a:spAutoFit/>
              </a:bodyPr>
              <a:lstStyle/>
              <a:p>
                <a:r>
                  <a:rPr lang="en-US" sz="2000" dirty="0">
                    <a:latin typeface="Avenir Next LT Pro" panose="020B0504020202020204" pitchFamily="34" charset="0"/>
                  </a:rPr>
                  <a:t>Train and find </a:t>
                </a:r>
                <a14:m>
                  <m:oMath xmlns:m="http://schemas.openxmlformats.org/officeDocument/2006/math">
                    <m:sSup>
                      <m:sSupPr>
                        <m:ctrlPr>
                          <a:rPr lang="en-US" sz="2000" b="1" i="1">
                            <a:latin typeface="Cambria Math" panose="02040503050406030204" pitchFamily="18" charset="0"/>
                          </a:rPr>
                        </m:ctrlPr>
                      </m:sSupPr>
                      <m:e>
                        <m:r>
                          <a:rPr lang="en-US" sz="2000" b="1" i="1">
                            <a:latin typeface="Cambria Math" panose="02040503050406030204" pitchFamily="18" charset="0"/>
                          </a:rPr>
                          <m:t>𝒘</m:t>
                        </m:r>
                      </m:e>
                      <m:sup>
                        <m:r>
                          <a:rPr lang="en-US" sz="2000" b="1" i="1">
                            <a:latin typeface="Cambria Math" panose="02040503050406030204" pitchFamily="18" charset="0"/>
                          </a:rPr>
                          <m:t>∗</m:t>
                        </m:r>
                      </m:sup>
                    </m:sSup>
                    <m:r>
                      <a:rPr lang="en-US" sz="2000" b="1" i="1">
                        <a:latin typeface="Cambria Math" panose="02040503050406030204" pitchFamily="18" charset="0"/>
                      </a:rPr>
                      <m:t>=</m:t>
                    </m:r>
                    <m:sSub>
                      <m:sSubPr>
                        <m:ctrlPr>
                          <a:rPr lang="en-US" sz="2000" i="1">
                            <a:latin typeface="Cambria Math" panose="02040503050406030204" pitchFamily="18" charset="0"/>
                          </a:rPr>
                        </m:ctrlPr>
                      </m:sSubPr>
                      <m:e>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𝛼</m:t>
                                </m:r>
                              </m:e>
                              <m:sub>
                                <m:r>
                                  <a:rPr lang="en-US" sz="2000" i="1">
                                    <a:latin typeface="Cambria Math" panose="02040503050406030204" pitchFamily="18" charset="0"/>
                                  </a:rPr>
                                  <m:t>𝑖</m:t>
                                </m:r>
                              </m:sub>
                              <m:sup>
                                <m:r>
                                  <a:rPr lang="en-US" sz="2000" i="1">
                                    <a:latin typeface="Cambria Math" panose="02040503050406030204" pitchFamily="18" charset="0"/>
                                  </a:rPr>
                                  <m:t>∗</m:t>
                                </m:r>
                              </m:sup>
                            </m:sSubSup>
                          </m:e>
                        </m:nary>
                        <m:r>
                          <a:rPr lang="en-US" sz="2000" i="1">
                            <a:latin typeface="Cambria Math" panose="02040503050406030204" pitchFamily="18" charset="0"/>
                          </a:rPr>
                          <m:t>𝑦</m:t>
                        </m:r>
                      </m:e>
                      <m:sub>
                        <m:r>
                          <a:rPr lang="en-US" sz="2000" i="1">
                            <a:latin typeface="Cambria Math" panose="02040503050406030204" pitchFamily="18" charset="0"/>
                          </a:rPr>
                          <m:t>𝑖</m:t>
                        </m:r>
                      </m:sub>
                    </m:sSub>
                    <m:r>
                      <m:rPr>
                        <m:sty m:val="p"/>
                      </m:rPr>
                      <a:rPr lang="en-US" sz="2000" b="0" i="0" smtClean="0">
                        <a:latin typeface="Cambria Math" panose="02040503050406030204" pitchFamily="18" charset="0"/>
                      </a:rPr>
                      <m:t>Φ</m:t>
                    </m:r>
                    <m:sSub>
                      <m:sSubPr>
                        <m:ctrlPr>
                          <a:rPr lang="en-US" sz="2000" b="1" i="1">
                            <a:latin typeface="Cambria Math" panose="02040503050406030204" pitchFamily="18" charset="0"/>
                          </a:rPr>
                        </m:ctrlPr>
                      </m:sSubPr>
                      <m:e>
                        <m:r>
                          <a:rPr lang="en-US" sz="2000" b="1" i="1" smtClean="0">
                            <a:latin typeface="Cambria Math" panose="02040503050406030204" pitchFamily="18" charset="0"/>
                          </a:rPr>
                          <m:t>(</m:t>
                        </m:r>
                        <m:r>
                          <a:rPr lang="en-US" sz="2000" b="1" i="1">
                            <a:latin typeface="Cambria Math" panose="02040503050406030204" pitchFamily="18" charset="0"/>
                          </a:rPr>
                          <m:t>𝒙</m:t>
                        </m:r>
                      </m:e>
                      <m:sub>
                        <m:r>
                          <a:rPr lang="en-US" sz="2000" b="1" i="1">
                            <a:latin typeface="Cambria Math" panose="02040503050406030204" pitchFamily="18" charset="0"/>
                          </a:rPr>
                          <m:t>𝒊</m:t>
                        </m:r>
                      </m:sub>
                    </m:sSub>
                    <m:r>
                      <a:rPr lang="en-US" sz="2000" b="1" i="1" smtClean="0">
                        <a:latin typeface="Cambria Math" panose="02040503050406030204" pitchFamily="18" charset="0"/>
                      </a:rPr>
                      <m:t>)</m:t>
                    </m:r>
                  </m:oMath>
                </a14:m>
                <a:endParaRPr lang="en-US" sz="2000" dirty="0">
                  <a:latin typeface="Avenir Next LT Pro" panose="020B0504020202020204" pitchFamily="34" charset="0"/>
                </a:endParaRPr>
              </a:p>
            </p:txBody>
          </p:sp>
        </mc:Choice>
        <mc:Fallback xmlns="">
          <p:sp>
            <p:nvSpPr>
              <p:cNvPr id="45" name="TextBox 44">
                <a:extLst>
                  <a:ext uri="{FF2B5EF4-FFF2-40B4-BE49-F238E27FC236}">
                    <a16:creationId xmlns:a16="http://schemas.microsoft.com/office/drawing/2014/main" id="{9A9BE2E7-8607-45A7-A028-49C8E0347855}"/>
                  </a:ext>
                </a:extLst>
              </p:cNvPr>
              <p:cNvSpPr txBox="1">
                <a:spLocks noRot="1" noChangeAspect="1" noMove="1" noResize="1" noEditPoints="1" noAdjustHandles="1" noChangeArrowheads="1" noChangeShapeType="1" noTextEdit="1"/>
              </p:cNvSpPr>
              <p:nvPr/>
            </p:nvSpPr>
            <p:spPr>
              <a:xfrm>
                <a:off x="2641034" y="1694733"/>
                <a:ext cx="7506187" cy="401072"/>
              </a:xfrm>
              <a:prstGeom prst="rect">
                <a:avLst/>
              </a:prstGeom>
              <a:blipFill>
                <a:blip r:embed="rId5"/>
                <a:stretch>
                  <a:fillRect l="-812" t="-121212" b="-183333"/>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42FEEF77-DA0A-42B1-92E7-4DD1586F77E9}"/>
              </a:ext>
            </a:extLst>
          </p:cNvPr>
          <p:cNvSpPr txBox="1"/>
          <p:nvPr/>
        </p:nvSpPr>
        <p:spPr>
          <a:xfrm>
            <a:off x="2677954" y="3161305"/>
            <a:ext cx="8980646" cy="3477875"/>
          </a:xfrm>
          <a:prstGeom prst="rect">
            <a:avLst/>
          </a:prstGeom>
          <a:noFill/>
        </p:spPr>
        <p:txBody>
          <a:bodyPr wrap="square">
            <a:spAutoFit/>
          </a:bodyPr>
          <a:lstStyle/>
          <a:p>
            <a:r>
              <a:rPr lang="en-US" sz="2000" dirty="0">
                <a:latin typeface="Avenir Next LT Pro" panose="020B0504020202020204" pitchFamily="34" charset="0"/>
              </a:rPr>
              <a:t>This is expensive and we have to deal with those higher dimensions. What if we just defined a kernel that compute non-linear similarity without actually representing these high dimensional vectors. </a:t>
            </a:r>
          </a:p>
          <a:p>
            <a:endParaRPr lang="en-US" sz="2000" dirty="0">
              <a:latin typeface="Avenir Next LT Pro" panose="020B0504020202020204" pitchFamily="34" charset="0"/>
            </a:endParaRPr>
          </a:p>
          <a:p>
            <a:endParaRPr lang="en-US" sz="2000" dirty="0">
              <a:latin typeface="Avenir Next LT Pro" panose="020B0504020202020204" pitchFamily="34" charset="0"/>
            </a:endParaRPr>
          </a:p>
          <a:p>
            <a:endParaRPr lang="en-US" sz="2000" dirty="0">
              <a:latin typeface="Avenir Next LT Pro" panose="020B0504020202020204" pitchFamily="34" charset="0"/>
            </a:endParaRPr>
          </a:p>
          <a:p>
            <a:endParaRPr lang="en-US" sz="2000" dirty="0">
              <a:latin typeface="Avenir Next LT Pro" panose="020B0504020202020204" pitchFamily="34" charset="0"/>
            </a:endParaRPr>
          </a:p>
          <a:p>
            <a:endParaRPr lang="en-US" sz="2000" dirty="0">
              <a:latin typeface="Avenir Next LT Pro" panose="020B0504020202020204" pitchFamily="34" charset="0"/>
            </a:endParaRPr>
          </a:p>
          <a:p>
            <a:endParaRPr lang="en-US" sz="2000" dirty="0">
              <a:latin typeface="Avenir Next LT Pro" panose="020B0504020202020204" pitchFamily="34" charset="0"/>
            </a:endParaRPr>
          </a:p>
          <a:p>
            <a:r>
              <a:rPr lang="en-US" sz="2000" dirty="0">
                <a:latin typeface="Avenir Next LT Pro" panose="020B0504020202020204" pitchFamily="34" charset="0"/>
              </a:rPr>
              <a:t>SVMs operate on dot products between examples. Can “pretend” we are in a higher dimension – call this the </a:t>
            </a:r>
            <a:r>
              <a:rPr lang="en-US" sz="2000" b="1" dirty="0">
                <a:latin typeface="Avenir Next LT Pro" panose="020B0504020202020204" pitchFamily="34" charset="0"/>
              </a:rPr>
              <a:t>kernel trick</a:t>
            </a:r>
            <a:r>
              <a:rPr lang="en-US" sz="2000" dirty="0">
                <a:latin typeface="Avenir Next LT Pro" panose="020B0504020202020204" pitchFamily="34" charset="0"/>
              </a:rPr>
              <a:t>. More next time.</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BB09468-3EDE-40DC-B0C8-E36570B7D477}"/>
                  </a:ext>
                </a:extLst>
              </p:cNvPr>
              <p:cNvSpPr txBox="1"/>
              <p:nvPr/>
            </p:nvSpPr>
            <p:spPr>
              <a:xfrm>
                <a:off x="2677954" y="4546741"/>
                <a:ext cx="2928797" cy="9326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1" i="1" smtClean="0">
                          <a:latin typeface="Cambria Math" panose="02040503050406030204" pitchFamily="18" charset="0"/>
                        </a:rPr>
                        <m:t> </m:t>
                      </m:r>
                      <m:sSub>
                        <m:sSubPr>
                          <m:ctrlPr>
                            <a:rPr lang="en-US" sz="2000" i="1">
                              <a:latin typeface="Cambria Math" panose="02040503050406030204" pitchFamily="18" charset="0"/>
                            </a:rPr>
                          </m:ctrlPr>
                        </m:sSubPr>
                        <m:e>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𝛼</m:t>
                                  </m:r>
                                </m:e>
                                <m:sub>
                                  <m:r>
                                    <a:rPr lang="en-US" sz="2000" i="1">
                                      <a:latin typeface="Cambria Math" panose="02040503050406030204" pitchFamily="18" charset="0"/>
                                    </a:rPr>
                                    <m:t>𝑖</m:t>
                                  </m:r>
                                </m:sub>
                                <m:sup>
                                  <m:r>
                                    <a:rPr lang="en-US" sz="2000" i="1">
                                      <a:latin typeface="Cambria Math" panose="02040503050406030204" pitchFamily="18" charset="0"/>
                                    </a:rPr>
                                    <m:t>∗</m:t>
                                  </m:r>
                                </m:sup>
                              </m:sSubSup>
                            </m:e>
                          </m:nary>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b="1" i="1" smtClean="0">
                          <a:latin typeface="Cambria Math" panose="02040503050406030204" pitchFamily="18" charset="0"/>
                          <a:ea typeface="Cambria Math" panose="02040503050406030204" pitchFamily="18" charset="0"/>
                        </a:rPr>
                        <m:t>𝓚</m:t>
                      </m:r>
                      <m:r>
                        <a:rPr lang="en-US" sz="2000" b="1" i="0" smtClean="0">
                          <a:latin typeface="Cambria Math" panose="02040503050406030204" pitchFamily="18" charset="0"/>
                          <a:ea typeface="Cambria Math" panose="02040503050406030204" pitchFamily="18" charset="0"/>
                        </a:rPr>
                        <m:t>(</m:t>
                      </m:r>
                      <m:sSub>
                        <m:sSubPr>
                          <m:ctrlPr>
                            <a:rPr lang="en-US" sz="2000" b="1" i="1" smtClean="0">
                              <a:latin typeface="Cambria Math" panose="02040503050406030204" pitchFamily="18" charset="0"/>
                              <a:ea typeface="Cambria Math" panose="02040503050406030204" pitchFamily="18" charset="0"/>
                            </a:rPr>
                          </m:ctrlPr>
                        </m:sSubPr>
                        <m:e>
                          <m:r>
                            <a:rPr lang="en-US" sz="2000" b="1" i="0" smtClean="0">
                              <a:latin typeface="Cambria Math" panose="02040503050406030204" pitchFamily="18" charset="0"/>
                              <a:ea typeface="Cambria Math" panose="02040503050406030204" pitchFamily="18" charset="0"/>
                            </a:rPr>
                            <m:t>𝐱</m:t>
                          </m:r>
                        </m:e>
                        <m:sub>
                          <m:r>
                            <a:rPr lang="en-US" sz="2000" b="1" i="1" smtClean="0">
                              <a:latin typeface="Cambria Math" panose="02040503050406030204" pitchFamily="18" charset="0"/>
                              <a:ea typeface="Cambria Math" panose="02040503050406030204" pitchFamily="18" charset="0"/>
                            </a:rPr>
                            <m:t>𝒊</m:t>
                          </m:r>
                        </m:sub>
                      </m:sSub>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𝒙</m:t>
                      </m:r>
                      <m:r>
                        <a:rPr lang="en-US" sz="2000" b="1" i="1" smtClean="0">
                          <a:latin typeface="Cambria Math" panose="02040503050406030204" pitchFamily="18" charset="0"/>
                          <a:ea typeface="Cambria Math" panose="02040503050406030204" pitchFamily="18" charset="0"/>
                        </a:rPr>
                        <m:t>) </m:t>
                      </m:r>
                    </m:oMath>
                  </m:oMathPara>
                </a14:m>
                <a:endParaRPr lang="en-US" sz="2000" dirty="0"/>
              </a:p>
            </p:txBody>
          </p:sp>
        </mc:Choice>
        <mc:Fallback xmlns="">
          <p:sp>
            <p:nvSpPr>
              <p:cNvPr id="47" name="TextBox 46">
                <a:extLst>
                  <a:ext uri="{FF2B5EF4-FFF2-40B4-BE49-F238E27FC236}">
                    <a16:creationId xmlns:a16="http://schemas.microsoft.com/office/drawing/2014/main" id="{3BB09468-3EDE-40DC-B0C8-E36570B7D477}"/>
                  </a:ext>
                </a:extLst>
              </p:cNvPr>
              <p:cNvSpPr txBox="1">
                <a:spLocks noRot="1" noChangeAspect="1" noMove="1" noResize="1" noEditPoints="1" noAdjustHandles="1" noChangeArrowheads="1" noChangeShapeType="1" noTextEdit="1"/>
              </p:cNvSpPr>
              <p:nvPr/>
            </p:nvSpPr>
            <p:spPr>
              <a:xfrm>
                <a:off x="2677954" y="4546741"/>
                <a:ext cx="2928797" cy="932628"/>
              </a:xfrm>
              <a:prstGeom prst="rect">
                <a:avLst/>
              </a:prstGeom>
              <a:blipFill>
                <a:blip r:embed="rId6"/>
                <a:stretch>
                  <a:fillRect/>
                </a:stretch>
              </a:blipFill>
            </p:spPr>
            <p:txBody>
              <a:bodyPr/>
              <a:lstStyle/>
              <a:p>
                <a:r>
                  <a:rPr lang="en-US">
                    <a:noFill/>
                  </a:rPr>
                  <a:t> </a:t>
                </a:r>
              </a:p>
            </p:txBody>
          </p:sp>
        </mc:Fallback>
      </mc:AlternateContent>
      <p:sp>
        <p:nvSpPr>
          <p:cNvPr id="4" name="Arrow: Right 3">
            <a:extLst>
              <a:ext uri="{FF2B5EF4-FFF2-40B4-BE49-F238E27FC236}">
                <a16:creationId xmlns:a16="http://schemas.microsoft.com/office/drawing/2014/main" id="{D224ED93-3E4A-4708-8FE2-A0FCA8822870}"/>
              </a:ext>
            </a:extLst>
          </p:cNvPr>
          <p:cNvSpPr/>
          <p:nvPr/>
        </p:nvSpPr>
        <p:spPr>
          <a:xfrm>
            <a:off x="6431048" y="2396165"/>
            <a:ext cx="960352" cy="23694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C0175B8-6DAA-49F3-8EFD-C7C800DCF76A}"/>
                  </a:ext>
                </a:extLst>
              </p:cNvPr>
              <p:cNvSpPr txBox="1"/>
              <p:nvPr/>
            </p:nvSpPr>
            <p:spPr>
              <a:xfrm>
                <a:off x="6984687" y="4535538"/>
                <a:ext cx="4801930" cy="96744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2000" i="1" smtClean="0">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max</m:t>
                              </m:r>
                            </m:e>
                            <m:lim>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r>
                                <a:rPr lang="en-US" sz="2000" i="1">
                                  <a:latin typeface="Cambria Math" panose="02040503050406030204" pitchFamily="18" charset="0"/>
                                </a:rPr>
                                <m:t>≥0</m:t>
                              </m:r>
                            </m:lim>
                          </m:limLow>
                        </m:fName>
                        <m:e>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sub>
                            <m:sup>
                              <m:r>
                                <a:rPr lang="en-US" sz="2000" i="1">
                                  <a:latin typeface="Cambria Math" panose="02040503050406030204" pitchFamily="18" charset="0"/>
                                </a:rPr>
                                <m:t>𝑛</m:t>
                              </m:r>
                            </m:sup>
                            <m:e>
                              <m:nary>
                                <m:naryPr>
                                  <m:chr m:val="∑"/>
                                  <m:ctrlPr>
                                    <a:rPr lang="en-US" sz="2000" i="1">
                                      <a:latin typeface="Cambria Math" panose="02040503050406030204" pitchFamily="18" charset="0"/>
                                    </a:rPr>
                                  </m:ctrlPr>
                                </m:naryPr>
                                <m:sub>
                                  <m:r>
                                    <a:rPr lang="en-US" sz="2000" i="1">
                                      <a:latin typeface="Cambria Math" panose="02040503050406030204" pitchFamily="18" charset="0"/>
                                    </a:rPr>
                                    <m:t>𝑗</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𝑗</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𝑗</m:t>
                                      </m:r>
                                    </m:sub>
                                  </m:sSub>
                                  <m:r>
                                    <a:rPr lang="en-US" sz="2000" b="1" i="1">
                                      <a:latin typeface="Cambria Math" panose="02040503050406030204" pitchFamily="18" charset="0"/>
                                      <a:ea typeface="Cambria Math" panose="02040503050406030204" pitchFamily="18" charset="0"/>
                                    </a:rPr>
                                    <m:t>𝓚</m:t>
                                  </m:r>
                                  <m:r>
                                    <a:rPr lang="en-US" sz="2000" b="1">
                                      <a:latin typeface="Cambria Math" panose="02040503050406030204" pitchFamily="18" charset="0"/>
                                      <a:ea typeface="Cambria Math" panose="02040503050406030204" pitchFamily="18" charset="0"/>
                                    </a:rPr>
                                    <m:t>(</m:t>
                                  </m:r>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𝐱</m:t>
                                      </m:r>
                                    </m:e>
                                    <m:sub>
                                      <m:r>
                                        <a:rPr lang="en-US" sz="2000" b="1" i="1">
                                          <a:latin typeface="Cambria Math" panose="02040503050406030204" pitchFamily="18" charset="0"/>
                                          <a:ea typeface="Cambria Math" panose="02040503050406030204" pitchFamily="18" charset="0"/>
                                        </a:rPr>
                                        <m:t>𝒊</m:t>
                                      </m:r>
                                    </m:sub>
                                  </m:sSub>
                                  <m:r>
                                    <a:rPr lang="en-US" sz="2000" b="1" i="1">
                                      <a:latin typeface="Cambria Math" panose="02040503050406030204" pitchFamily="18" charset="0"/>
                                      <a:ea typeface="Cambria Math" panose="02040503050406030204" pitchFamily="18" charset="0"/>
                                    </a:rPr>
                                    <m:t>,</m:t>
                                  </m:r>
                                  <m:sSub>
                                    <m:sSubPr>
                                      <m:ctrlPr>
                                        <a:rPr lang="en-US" sz="2000" b="1" i="1" smtClean="0">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𝒙</m:t>
                                      </m:r>
                                    </m:e>
                                    <m:sub>
                                      <m:r>
                                        <a:rPr lang="en-US" sz="2000" b="1" i="1" smtClean="0">
                                          <a:latin typeface="Cambria Math" panose="02040503050406030204" pitchFamily="18" charset="0"/>
                                          <a:ea typeface="Cambria Math" panose="02040503050406030204" pitchFamily="18" charset="0"/>
                                        </a:rPr>
                                        <m:t>𝒋</m:t>
                                      </m:r>
                                    </m:sub>
                                  </m:sSub>
                                  <m:r>
                                    <a:rPr lang="en-US" sz="2000" b="1" i="1">
                                      <a:latin typeface="Cambria Math" panose="02040503050406030204" pitchFamily="18" charset="0"/>
                                      <a:ea typeface="Cambria Math" panose="02040503050406030204" pitchFamily="18" charset="0"/>
                                    </a:rPr>
                                    <m:t>)</m:t>
                                  </m:r>
                                </m:e>
                              </m:nary>
                            </m:e>
                          </m:nary>
                        </m:e>
                      </m:func>
                    </m:oMath>
                  </m:oMathPara>
                </a14:m>
                <a:endParaRPr lang="en-US" sz="2000" dirty="0"/>
              </a:p>
            </p:txBody>
          </p:sp>
        </mc:Choice>
        <mc:Fallback xmlns="">
          <p:sp>
            <p:nvSpPr>
              <p:cNvPr id="48" name="TextBox 47">
                <a:extLst>
                  <a:ext uri="{FF2B5EF4-FFF2-40B4-BE49-F238E27FC236}">
                    <a16:creationId xmlns:a16="http://schemas.microsoft.com/office/drawing/2014/main" id="{7C0175B8-6DAA-49F3-8EFD-C7C800DCF76A}"/>
                  </a:ext>
                </a:extLst>
              </p:cNvPr>
              <p:cNvSpPr txBox="1">
                <a:spLocks noRot="1" noChangeAspect="1" noMove="1" noResize="1" noEditPoints="1" noAdjustHandles="1" noChangeArrowheads="1" noChangeShapeType="1" noTextEdit="1"/>
              </p:cNvSpPr>
              <p:nvPr/>
            </p:nvSpPr>
            <p:spPr>
              <a:xfrm>
                <a:off x="6984687" y="4535538"/>
                <a:ext cx="4801930" cy="967444"/>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4596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F47C49-3B74-4269-AE84-AD36FAD33BF5}"/>
              </a:ext>
            </a:extLst>
          </p:cNvPr>
          <p:cNvSpPr>
            <a:spLocks noGrp="1"/>
          </p:cNvSpPr>
          <p:nvPr>
            <p:ph type="sldNum" sz="quarter" idx="11"/>
          </p:nvPr>
        </p:nvSpPr>
        <p:spPr/>
        <p:txBody>
          <a:bodyPr/>
          <a:lstStyle/>
          <a:p>
            <a:fld id="{02C8B7B2-9496-47E5-990F-169BD0B1DE6A}" type="slidenum">
              <a:rPr lang="en-US" smtClean="0"/>
              <a:t>31</a:t>
            </a:fld>
            <a:endParaRPr lang="en-US"/>
          </a:p>
        </p:txBody>
      </p:sp>
      <p:sp>
        <p:nvSpPr>
          <p:cNvPr id="3" name="Text Placeholder 2">
            <a:extLst>
              <a:ext uri="{FF2B5EF4-FFF2-40B4-BE49-F238E27FC236}">
                <a16:creationId xmlns:a16="http://schemas.microsoft.com/office/drawing/2014/main" id="{F83298C5-B034-4E9D-9B0A-D4656B85506A}"/>
              </a:ext>
            </a:extLst>
          </p:cNvPr>
          <p:cNvSpPr>
            <a:spLocks noGrp="1"/>
          </p:cNvSpPr>
          <p:nvPr>
            <p:ph type="body" sz="quarter" idx="12"/>
          </p:nvPr>
        </p:nvSpPr>
        <p:spPr>
          <a:xfrm>
            <a:off x="2679815" y="200025"/>
            <a:ext cx="9291205" cy="5961063"/>
          </a:xfrm>
        </p:spPr>
        <p:txBody>
          <a:bodyPr/>
          <a:lstStyle/>
          <a:p>
            <a:r>
              <a:rPr lang="en-US" sz="2400" b="1" dirty="0"/>
              <a:t>Be able to answer:</a:t>
            </a:r>
            <a:endParaRPr lang="en-US" sz="2400" dirty="0"/>
          </a:p>
          <a:p>
            <a:pPr marL="914400" lvl="1" indent="-457200">
              <a:buFont typeface="Arial" panose="020B0604020202020204" pitchFamily="34" charset="0"/>
              <a:buChar char="•"/>
            </a:pPr>
            <a:r>
              <a:rPr lang="en-US" sz="2800" dirty="0"/>
              <a:t>How can we handle non-linearly separable data with a soft-margin Support Vector Machine?</a:t>
            </a:r>
          </a:p>
          <a:p>
            <a:pPr marL="1371600" lvl="2" indent="-457200">
              <a:buFont typeface="Arial" panose="020B0604020202020204" pitchFamily="34" charset="0"/>
              <a:buChar char="•"/>
            </a:pPr>
            <a:r>
              <a:rPr lang="en-US" sz="2400" dirty="0"/>
              <a:t>What is the interpretation of a support vector now?</a:t>
            </a:r>
          </a:p>
          <a:p>
            <a:pPr marL="1371600" lvl="2" indent="-457200">
              <a:buFont typeface="Arial" panose="020B0604020202020204" pitchFamily="34" charset="0"/>
              <a:buChar char="•"/>
            </a:pPr>
            <a:r>
              <a:rPr lang="en-US" sz="2400" dirty="0"/>
              <a:t>How can we implement one of these things with a QP solver?</a:t>
            </a:r>
          </a:p>
          <a:p>
            <a:pPr marL="1371600" lvl="2" indent="-457200">
              <a:buFont typeface="Arial" panose="020B0604020202020204" pitchFamily="34" charset="0"/>
              <a:buChar char="•"/>
            </a:pPr>
            <a:endParaRPr lang="en-US" sz="2400" dirty="0"/>
          </a:p>
          <a:p>
            <a:pPr lvl="1"/>
            <a:r>
              <a:rPr lang="en-US" sz="2800" dirty="0"/>
              <a:t>What is the kernel trick and why is it useful?</a:t>
            </a:r>
          </a:p>
          <a:p>
            <a:pPr lvl="1"/>
            <a:r>
              <a:rPr lang="en-US" sz="2800" dirty="0"/>
              <a:t>What is the definition of a kernel?</a:t>
            </a:r>
          </a:p>
          <a:p>
            <a:pPr lvl="1"/>
            <a:r>
              <a:rPr lang="en-US" sz="2800" dirty="0"/>
              <a:t>What is a kernel SVM?</a:t>
            </a:r>
          </a:p>
          <a:p>
            <a:pPr lvl="1"/>
            <a:endParaRPr lang="en-US" b="1" dirty="0"/>
          </a:p>
          <a:p>
            <a:pPr lvl="1"/>
            <a:r>
              <a:rPr lang="en-US" sz="2800" dirty="0"/>
              <a:t>What else can we kernelize?</a:t>
            </a:r>
          </a:p>
          <a:p>
            <a:pPr lvl="2"/>
            <a:r>
              <a:rPr lang="en-US" sz="2400" dirty="0"/>
              <a:t>How do you kernelize perceptron?</a:t>
            </a:r>
          </a:p>
          <a:p>
            <a:pPr lvl="2"/>
            <a:r>
              <a:rPr lang="en-US" sz="2400" dirty="0"/>
              <a:t>How do you kernelize linear regression?</a:t>
            </a:r>
          </a:p>
          <a:p>
            <a:pPr lvl="1"/>
            <a:endParaRPr lang="en-US" sz="2400" b="1" dirty="0">
              <a:solidFill>
                <a:srgbClr val="D73F09"/>
              </a:solidFill>
            </a:endParaRPr>
          </a:p>
        </p:txBody>
      </p:sp>
    </p:spTree>
    <p:extLst>
      <p:ext uri="{BB962C8B-B14F-4D97-AF65-F5344CB8AC3E}">
        <p14:creationId xmlns:p14="http://schemas.microsoft.com/office/powerpoint/2010/main" val="3078615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D1BDCA-2E55-4D89-A3D8-F551B05A3539}"/>
              </a:ext>
            </a:extLst>
          </p:cNvPr>
          <p:cNvSpPr>
            <a:spLocks noGrp="1"/>
          </p:cNvSpPr>
          <p:nvPr>
            <p:ph type="title"/>
          </p:nvPr>
        </p:nvSpPr>
        <p:spPr/>
        <p:txBody>
          <a:bodyPr/>
          <a:lstStyle/>
          <a:p>
            <a:r>
              <a:rPr lang="en-US" dirty="0"/>
              <a:t>Soft-Margin Support Vector Machine</a:t>
            </a:r>
          </a:p>
        </p:txBody>
      </p:sp>
      <p:sp>
        <p:nvSpPr>
          <p:cNvPr id="2" name="Slide Number Placeholder 1">
            <a:extLst>
              <a:ext uri="{FF2B5EF4-FFF2-40B4-BE49-F238E27FC236}">
                <a16:creationId xmlns:a16="http://schemas.microsoft.com/office/drawing/2014/main" id="{42005D31-C2E8-48CC-8AD5-45B49A06ABA5}"/>
              </a:ext>
            </a:extLst>
          </p:cNvPr>
          <p:cNvSpPr>
            <a:spLocks noGrp="1"/>
          </p:cNvSpPr>
          <p:nvPr>
            <p:ph type="sldNum" sz="quarter" idx="4"/>
          </p:nvPr>
        </p:nvSpPr>
        <p:spPr/>
        <p:txBody>
          <a:bodyPr/>
          <a:lstStyle/>
          <a:p>
            <a:fld id="{02C8B7B2-9496-47E5-990F-169BD0B1DE6A}" type="slidenum">
              <a:rPr lang="en-US" smtClean="0"/>
              <a:t>32</a:t>
            </a:fld>
            <a:endParaRPr lang="en-US"/>
          </a:p>
        </p:txBody>
      </p:sp>
      <p:grpSp>
        <p:nvGrpSpPr>
          <p:cNvPr id="65" name="Group 64">
            <a:extLst>
              <a:ext uri="{FF2B5EF4-FFF2-40B4-BE49-F238E27FC236}">
                <a16:creationId xmlns:a16="http://schemas.microsoft.com/office/drawing/2014/main" id="{F18D1916-88EF-42B5-BC5B-79E2FE875B37}"/>
              </a:ext>
            </a:extLst>
          </p:cNvPr>
          <p:cNvGrpSpPr/>
          <p:nvPr/>
        </p:nvGrpSpPr>
        <p:grpSpPr>
          <a:xfrm>
            <a:off x="468472" y="841092"/>
            <a:ext cx="4320922" cy="4801141"/>
            <a:chOff x="170522" y="841092"/>
            <a:chExt cx="4320922" cy="4801141"/>
          </a:xfrm>
        </p:grpSpPr>
        <p:sp>
          <p:nvSpPr>
            <p:cNvPr id="44" name="Oval 43">
              <a:extLst>
                <a:ext uri="{FF2B5EF4-FFF2-40B4-BE49-F238E27FC236}">
                  <a16:creationId xmlns:a16="http://schemas.microsoft.com/office/drawing/2014/main" id="{E5F9DA21-1957-49FD-A804-978CB3E8ED3D}"/>
                </a:ext>
              </a:extLst>
            </p:cNvPr>
            <p:cNvSpPr/>
            <p:nvPr/>
          </p:nvSpPr>
          <p:spPr>
            <a:xfrm rot="20700000">
              <a:off x="4190297" y="3562283"/>
              <a:ext cx="301147" cy="301147"/>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7E7848B-ED96-4037-9728-5E2397CB2EFD}"/>
                </a:ext>
              </a:extLst>
            </p:cNvPr>
            <p:cNvSpPr/>
            <p:nvPr/>
          </p:nvSpPr>
          <p:spPr>
            <a:xfrm rot="20700000">
              <a:off x="2956800" y="4428216"/>
              <a:ext cx="301147" cy="301147"/>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FF34C2C-8DE6-4302-8A6F-99963E77C13E}"/>
                </a:ext>
              </a:extLst>
            </p:cNvPr>
            <p:cNvSpPr/>
            <p:nvPr/>
          </p:nvSpPr>
          <p:spPr>
            <a:xfrm rot="20700000">
              <a:off x="4037342" y="4556070"/>
              <a:ext cx="301147" cy="301147"/>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8DBD7A-31D1-4818-9045-9521D24DBF93}"/>
                </a:ext>
              </a:extLst>
            </p:cNvPr>
            <p:cNvSpPr/>
            <p:nvPr/>
          </p:nvSpPr>
          <p:spPr>
            <a:xfrm rot="20700000">
              <a:off x="3752459" y="2369381"/>
              <a:ext cx="301147" cy="301147"/>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0CF7F20-426C-470B-A141-C88591993732}"/>
                </a:ext>
              </a:extLst>
            </p:cNvPr>
            <p:cNvSpPr/>
            <p:nvPr/>
          </p:nvSpPr>
          <p:spPr>
            <a:xfrm rot="20700000">
              <a:off x="3657124" y="1763221"/>
              <a:ext cx="301147" cy="301147"/>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17189D8-D8C8-4360-9611-CCAA5A3074A8}"/>
                </a:ext>
              </a:extLst>
            </p:cNvPr>
            <p:cNvSpPr/>
            <p:nvPr/>
          </p:nvSpPr>
          <p:spPr>
            <a:xfrm rot="20700000">
              <a:off x="651462" y="2464340"/>
              <a:ext cx="301148" cy="301147"/>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121FDB5-75C4-4DEB-9741-91FB679BDFA0}"/>
                </a:ext>
              </a:extLst>
            </p:cNvPr>
            <p:cNvSpPr/>
            <p:nvPr/>
          </p:nvSpPr>
          <p:spPr>
            <a:xfrm rot="20700000">
              <a:off x="684440" y="3304342"/>
              <a:ext cx="301148" cy="301147"/>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A7DE9AE4-7FFF-4EC6-BF27-0B590A0407C3}"/>
                </a:ext>
              </a:extLst>
            </p:cNvPr>
            <p:cNvSpPr/>
            <p:nvPr/>
          </p:nvSpPr>
          <p:spPr>
            <a:xfrm rot="20700000">
              <a:off x="991007" y="4066901"/>
              <a:ext cx="301148" cy="301147"/>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3519C5C-B2D7-42C2-B994-10597B5FDDEA}"/>
                </a:ext>
              </a:extLst>
            </p:cNvPr>
            <p:cNvSpPr/>
            <p:nvPr/>
          </p:nvSpPr>
          <p:spPr>
            <a:xfrm rot="20700000">
              <a:off x="868856" y="1481095"/>
              <a:ext cx="301148" cy="301147"/>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4AEA409-08B1-4D47-BC60-1EA96878D262}"/>
                </a:ext>
              </a:extLst>
            </p:cNvPr>
            <p:cNvSpPr/>
            <p:nvPr/>
          </p:nvSpPr>
          <p:spPr>
            <a:xfrm rot="20700000">
              <a:off x="1072546" y="5307238"/>
              <a:ext cx="301148" cy="301147"/>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08503FF1-3F7B-46B2-8740-DB92B48DD091}"/>
                </a:ext>
              </a:extLst>
            </p:cNvPr>
            <p:cNvGrpSpPr/>
            <p:nvPr/>
          </p:nvGrpSpPr>
          <p:grpSpPr>
            <a:xfrm>
              <a:off x="1224409" y="841092"/>
              <a:ext cx="1881420" cy="4801141"/>
              <a:chOff x="1861799" y="841091"/>
              <a:chExt cx="1881420" cy="4801141"/>
            </a:xfrm>
          </p:grpSpPr>
          <p:grpSp>
            <p:nvGrpSpPr>
              <p:cNvPr id="35" name="Group 34">
                <a:extLst>
                  <a:ext uri="{FF2B5EF4-FFF2-40B4-BE49-F238E27FC236}">
                    <a16:creationId xmlns:a16="http://schemas.microsoft.com/office/drawing/2014/main" id="{1F299008-48BC-4999-99EF-261079BF66C1}"/>
                  </a:ext>
                </a:extLst>
              </p:cNvPr>
              <p:cNvGrpSpPr/>
              <p:nvPr/>
            </p:nvGrpSpPr>
            <p:grpSpPr>
              <a:xfrm>
                <a:off x="1861799" y="858328"/>
                <a:ext cx="1881420" cy="4783904"/>
                <a:chOff x="4674605" y="715454"/>
                <a:chExt cx="2930203" cy="4783904"/>
              </a:xfrm>
            </p:grpSpPr>
            <p:grpSp>
              <p:nvGrpSpPr>
                <p:cNvPr id="36" name="Group 35">
                  <a:extLst>
                    <a:ext uri="{FF2B5EF4-FFF2-40B4-BE49-F238E27FC236}">
                      <a16:creationId xmlns:a16="http://schemas.microsoft.com/office/drawing/2014/main" id="{B754AAEE-766C-4D1B-A496-8365D1F58835}"/>
                    </a:ext>
                  </a:extLst>
                </p:cNvPr>
                <p:cNvGrpSpPr/>
                <p:nvPr/>
              </p:nvGrpSpPr>
              <p:grpSpPr>
                <a:xfrm>
                  <a:off x="4674605" y="715454"/>
                  <a:ext cx="2930203" cy="4783904"/>
                  <a:chOff x="4674605" y="715454"/>
                  <a:chExt cx="2930203" cy="4783904"/>
                </a:xfrm>
              </p:grpSpPr>
              <p:cxnSp>
                <p:nvCxnSpPr>
                  <p:cNvPr id="39" name="Straight Connector 38">
                    <a:extLst>
                      <a:ext uri="{FF2B5EF4-FFF2-40B4-BE49-F238E27FC236}">
                        <a16:creationId xmlns:a16="http://schemas.microsoft.com/office/drawing/2014/main" id="{637F746C-7234-4D14-BF92-16D107F4AE25}"/>
                      </a:ext>
                    </a:extLst>
                  </p:cNvPr>
                  <p:cNvCxnSpPr/>
                  <p:nvPr/>
                </p:nvCxnSpPr>
                <p:spPr>
                  <a:xfrm>
                    <a:off x="6257925" y="742950"/>
                    <a:ext cx="0" cy="4756408"/>
                  </a:xfrm>
                  <a:prstGeom prst="line">
                    <a:avLst/>
                  </a:prstGeom>
                  <a:ln w="381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0F30D5C-C533-4B5C-890B-AECB01B6CFE1}"/>
                          </a:ext>
                        </a:extLst>
                      </p:cNvPr>
                      <p:cNvSpPr txBox="1"/>
                      <p:nvPr/>
                    </p:nvSpPr>
                    <p:spPr>
                      <a:xfrm rot="16200000">
                        <a:off x="5300346" y="1237712"/>
                        <a:ext cx="13215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=0</m:t>
                              </m:r>
                            </m:oMath>
                          </m:oMathPara>
                        </a14:m>
                        <a:endParaRPr lang="en-US" dirty="0"/>
                      </a:p>
                    </p:txBody>
                  </p:sp>
                </mc:Choice>
                <mc:Fallback xmlns="">
                  <p:sp>
                    <p:nvSpPr>
                      <p:cNvPr id="109" name="TextBox 108">
                        <a:extLst>
                          <a:ext uri="{FF2B5EF4-FFF2-40B4-BE49-F238E27FC236}">
                            <a16:creationId xmlns:a16="http://schemas.microsoft.com/office/drawing/2014/main" id="{287820B8-26A6-4ACD-92D5-D23132E19DB8}"/>
                          </a:ext>
                        </a:extLst>
                      </p:cNvPr>
                      <p:cNvSpPr txBox="1">
                        <a:spLocks noRot="1" noChangeAspect="1" noMove="1" noResize="1" noEditPoints="1" noAdjustHandles="1" noChangeArrowheads="1" noChangeShapeType="1" noTextEdit="1"/>
                      </p:cNvSpPr>
                      <p:nvPr/>
                    </p:nvSpPr>
                    <p:spPr>
                      <a:xfrm rot="16200000">
                        <a:off x="5300346" y="1237712"/>
                        <a:ext cx="1321516" cy="276999"/>
                      </a:xfrm>
                      <a:prstGeom prst="rect">
                        <a:avLst/>
                      </a:prstGeom>
                      <a:blipFill>
                        <a:blip r:embed="rId7"/>
                        <a:stretch>
                          <a:fillRect l="-6897" t="-4147" r="-68966" b="-2304"/>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B82BF5BF-7EE6-47DC-85AA-E880E655A634}"/>
                      </a:ext>
                    </a:extLst>
                  </p:cNvPr>
                  <p:cNvCxnSpPr/>
                  <p:nvPr/>
                </p:nvCxnSpPr>
                <p:spPr>
                  <a:xfrm>
                    <a:off x="7604808" y="742950"/>
                    <a:ext cx="0" cy="4756408"/>
                  </a:xfrm>
                  <a:prstGeom prst="line">
                    <a:avLst/>
                  </a:prstGeom>
                  <a:ln w="38100">
                    <a:solidFill>
                      <a:srgbClr val="FF0000"/>
                    </a:solidFill>
                    <a:prstDash val="lgDash"/>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6809EE36-BE6C-4B6B-99AB-2230633D9767}"/>
                      </a:ext>
                    </a:extLst>
                  </p:cNvPr>
                  <p:cNvCxnSpPr/>
                  <p:nvPr/>
                </p:nvCxnSpPr>
                <p:spPr>
                  <a:xfrm>
                    <a:off x="4674605" y="742950"/>
                    <a:ext cx="0" cy="4756408"/>
                  </a:xfrm>
                  <a:prstGeom prst="line">
                    <a:avLst/>
                  </a:prstGeom>
                  <a:ln w="38100">
                    <a:solidFill>
                      <a:srgbClr val="40A940"/>
                    </a:solidFill>
                    <a:prstDash val="lgDash"/>
                  </a:ln>
                </p:spPr>
                <p:style>
                  <a:lnRef idx="1">
                    <a:schemeClr val="dk1"/>
                  </a:lnRef>
                  <a:fillRef idx="0">
                    <a:schemeClr val="dk1"/>
                  </a:fillRef>
                  <a:effectRef idx="0">
                    <a:schemeClr val="dk1"/>
                  </a:effectRef>
                  <a:fontRef idx="minor">
                    <a:schemeClr val="tx1"/>
                  </a:fontRef>
                </p:style>
              </p:cxnSp>
            </p:grpSp>
            <p:cxnSp>
              <p:nvCxnSpPr>
                <p:cNvPr id="37" name="Straight Arrow Connector 36">
                  <a:extLst>
                    <a:ext uri="{FF2B5EF4-FFF2-40B4-BE49-F238E27FC236}">
                      <a16:creationId xmlns:a16="http://schemas.microsoft.com/office/drawing/2014/main" id="{20E03121-E80F-4F90-A083-DD4534EEEC1E}"/>
                    </a:ext>
                  </a:extLst>
                </p:cNvPr>
                <p:cNvCxnSpPr/>
                <p:nvPr/>
              </p:nvCxnSpPr>
              <p:spPr>
                <a:xfrm flipH="1">
                  <a:off x="5467350" y="2999739"/>
                  <a:ext cx="79057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AAF2650-3AD5-445E-AC58-4C4A46E45843}"/>
                        </a:ext>
                      </a:extLst>
                    </p:cNvPr>
                    <p:cNvSpPr txBox="1"/>
                    <p:nvPr/>
                  </p:nvSpPr>
                  <p:spPr>
                    <a:xfrm>
                      <a:off x="5653869" y="2694366"/>
                      <a:ext cx="4936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𝒘</m:t>
                            </m:r>
                          </m:oMath>
                        </m:oMathPara>
                      </a14:m>
                      <a:endParaRPr lang="en-US" dirty="0"/>
                    </a:p>
                  </p:txBody>
                </p:sp>
              </mc:Choice>
              <mc:Fallback xmlns="">
                <p:sp>
                  <p:nvSpPr>
                    <p:cNvPr id="105" name="TextBox 104">
                      <a:extLst>
                        <a:ext uri="{FF2B5EF4-FFF2-40B4-BE49-F238E27FC236}">
                          <a16:creationId xmlns:a16="http://schemas.microsoft.com/office/drawing/2014/main" id="{8E2A716C-79FB-4F5C-BF5F-8DAFC9C56C10}"/>
                        </a:ext>
                      </a:extLst>
                    </p:cNvPr>
                    <p:cNvSpPr txBox="1">
                      <a:spLocks noRot="1" noChangeAspect="1" noMove="1" noResize="1" noEditPoints="1" noAdjustHandles="1" noChangeArrowheads="1" noChangeShapeType="1" noTextEdit="1"/>
                    </p:cNvSpPr>
                    <p:nvPr/>
                  </p:nvSpPr>
                  <p:spPr>
                    <a:xfrm>
                      <a:off x="5653869" y="2694366"/>
                      <a:ext cx="493629" cy="369332"/>
                    </a:xfrm>
                    <a:prstGeom prst="rect">
                      <a:avLst/>
                    </a:prstGeom>
                    <a:blipFill>
                      <a:blip r:embed="rId8"/>
                      <a:stretch>
                        <a:fillRect r="-576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8902D5B-0133-4607-A3B5-0D31F33B3ED5}"/>
                      </a:ext>
                    </a:extLst>
                  </p:cNvPr>
                  <p:cNvSpPr txBox="1"/>
                  <p:nvPr/>
                </p:nvSpPr>
                <p:spPr>
                  <a:xfrm rot="16200000">
                    <a:off x="1379436" y="1380586"/>
                    <a:ext cx="13213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=1</m:t>
                          </m:r>
                        </m:oMath>
                      </m:oMathPara>
                    </a14:m>
                    <a:endParaRPr lang="en-US" dirty="0"/>
                  </a:p>
                </p:txBody>
              </p:sp>
            </mc:Choice>
            <mc:Fallback xmlns="">
              <p:sp>
                <p:nvSpPr>
                  <p:cNvPr id="55" name="TextBox 54">
                    <a:extLst>
                      <a:ext uri="{FF2B5EF4-FFF2-40B4-BE49-F238E27FC236}">
                        <a16:creationId xmlns:a16="http://schemas.microsoft.com/office/drawing/2014/main" id="{48902D5B-0133-4607-A3B5-0D31F33B3ED5}"/>
                      </a:ext>
                    </a:extLst>
                  </p:cNvPr>
                  <p:cNvSpPr txBox="1">
                    <a:spLocks noRot="1" noChangeAspect="1" noMove="1" noResize="1" noEditPoints="1" noAdjustHandles="1" noChangeArrowheads="1" noChangeShapeType="1" noTextEdit="1"/>
                  </p:cNvSpPr>
                  <p:nvPr/>
                </p:nvSpPr>
                <p:spPr>
                  <a:xfrm rot="16200000">
                    <a:off x="1379436" y="1380586"/>
                    <a:ext cx="1321324" cy="276999"/>
                  </a:xfrm>
                  <a:prstGeom prst="rect">
                    <a:avLst/>
                  </a:prstGeom>
                  <a:blipFill>
                    <a:blip r:embed="rId9"/>
                    <a:stretch>
                      <a:fillRect l="-4348" t="-4147" r="-6522" b="-23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E1C149B-B4A7-4199-84C1-B7B2933400AB}"/>
                      </a:ext>
                    </a:extLst>
                  </p:cNvPr>
                  <p:cNvSpPr txBox="1"/>
                  <p:nvPr/>
                </p:nvSpPr>
                <p:spPr>
                  <a:xfrm rot="16200000">
                    <a:off x="2831010" y="1449815"/>
                    <a:ext cx="14944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=−1</m:t>
                          </m:r>
                        </m:oMath>
                      </m:oMathPara>
                    </a14:m>
                    <a:endParaRPr lang="en-US" dirty="0"/>
                  </a:p>
                </p:txBody>
              </p:sp>
            </mc:Choice>
            <mc:Fallback xmlns="">
              <p:sp>
                <p:nvSpPr>
                  <p:cNvPr id="56" name="TextBox 55">
                    <a:extLst>
                      <a:ext uri="{FF2B5EF4-FFF2-40B4-BE49-F238E27FC236}">
                        <a16:creationId xmlns:a16="http://schemas.microsoft.com/office/drawing/2014/main" id="{AE1C149B-B4A7-4199-84C1-B7B2933400AB}"/>
                      </a:ext>
                    </a:extLst>
                  </p:cNvPr>
                  <p:cNvSpPr txBox="1">
                    <a:spLocks noRot="1" noChangeAspect="1" noMove="1" noResize="1" noEditPoints="1" noAdjustHandles="1" noChangeArrowheads="1" noChangeShapeType="1" noTextEdit="1"/>
                  </p:cNvSpPr>
                  <p:nvPr/>
                </p:nvSpPr>
                <p:spPr>
                  <a:xfrm rot="16200000">
                    <a:off x="2831010" y="1449815"/>
                    <a:ext cx="1494448" cy="276999"/>
                  </a:xfrm>
                  <a:prstGeom prst="rect">
                    <a:avLst/>
                  </a:prstGeom>
                  <a:blipFill>
                    <a:blip r:embed="rId10"/>
                    <a:stretch>
                      <a:fillRect l="-4444" t="-3265" r="-8889" b="-2041"/>
                    </a:stretch>
                  </a:blipFill>
                </p:spPr>
                <p:txBody>
                  <a:bodyPr/>
                  <a:lstStyle/>
                  <a:p>
                    <a:r>
                      <a:rPr lang="en-US">
                        <a:noFill/>
                      </a:rPr>
                      <a:t> </a:t>
                    </a:r>
                  </a:p>
                </p:txBody>
              </p:sp>
            </mc:Fallback>
          </mc:AlternateContent>
        </p:grpSp>
        <p:sp>
          <p:nvSpPr>
            <p:cNvPr id="57" name="Oval 56">
              <a:extLst>
                <a:ext uri="{FF2B5EF4-FFF2-40B4-BE49-F238E27FC236}">
                  <a16:creationId xmlns:a16="http://schemas.microsoft.com/office/drawing/2014/main" id="{3CF854E2-7F84-4370-985D-76A5694B3B11}"/>
                </a:ext>
              </a:extLst>
            </p:cNvPr>
            <p:cNvSpPr/>
            <p:nvPr/>
          </p:nvSpPr>
          <p:spPr>
            <a:xfrm rot="20700000">
              <a:off x="319888" y="4026138"/>
              <a:ext cx="301148" cy="301147"/>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2F8DEAD-E26F-4C3C-82B5-DEBE9CFD0947}"/>
                </a:ext>
              </a:extLst>
            </p:cNvPr>
            <p:cNvSpPr/>
            <p:nvPr/>
          </p:nvSpPr>
          <p:spPr>
            <a:xfrm rot="20700000">
              <a:off x="170522" y="2046098"/>
              <a:ext cx="301148" cy="301147"/>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A0B1329-F73D-400E-8795-86BC395EC1F6}"/>
                </a:ext>
              </a:extLst>
            </p:cNvPr>
            <p:cNvSpPr/>
            <p:nvPr/>
          </p:nvSpPr>
          <p:spPr>
            <a:xfrm rot="20700000">
              <a:off x="4183270" y="2369381"/>
              <a:ext cx="301147" cy="301147"/>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43856152-16E0-4BAD-91EB-D73FB2FF47A5}"/>
                </a:ext>
              </a:extLst>
            </p:cNvPr>
            <p:cNvSpPr/>
            <p:nvPr/>
          </p:nvSpPr>
          <p:spPr>
            <a:xfrm rot="20700000">
              <a:off x="4070523" y="3065390"/>
              <a:ext cx="301147" cy="301147"/>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091D358-ACF8-46F0-BE47-D391B34F7D3E}"/>
                </a:ext>
              </a:extLst>
            </p:cNvPr>
            <p:cNvSpPr/>
            <p:nvPr/>
          </p:nvSpPr>
          <p:spPr>
            <a:xfrm rot="20700000">
              <a:off x="3373062" y="3493636"/>
              <a:ext cx="301148" cy="301147"/>
            </a:xfrm>
            <a:prstGeom prst="ellipse">
              <a:avLst/>
            </a:prstGeom>
            <a:solidFill>
              <a:srgbClr val="008000"/>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TextBox 63">
            <a:extLst>
              <a:ext uri="{FF2B5EF4-FFF2-40B4-BE49-F238E27FC236}">
                <a16:creationId xmlns:a16="http://schemas.microsoft.com/office/drawing/2014/main" id="{0651C6E7-5902-4C85-A735-85CB60AC98E3}"/>
              </a:ext>
            </a:extLst>
          </p:cNvPr>
          <p:cNvSpPr txBox="1"/>
          <p:nvPr/>
        </p:nvSpPr>
        <p:spPr>
          <a:xfrm>
            <a:off x="5627328" y="731179"/>
            <a:ext cx="6145570" cy="1015663"/>
          </a:xfrm>
          <a:prstGeom prst="rect">
            <a:avLst/>
          </a:prstGeom>
          <a:noFill/>
        </p:spPr>
        <p:txBody>
          <a:bodyPr wrap="square">
            <a:spAutoFit/>
          </a:bodyPr>
          <a:lstStyle/>
          <a:p>
            <a:pPr marL="0" lvl="2"/>
            <a:r>
              <a:rPr lang="en-US" sz="2000" b="1" dirty="0">
                <a:latin typeface="Avenir Next LT Pro" panose="020B0504020202020204" pitchFamily="34" charset="0"/>
              </a:rPr>
              <a:t>Hard-Margin SVMs assume the data is linearly separable </a:t>
            </a:r>
            <a:r>
              <a:rPr lang="en-US" sz="2000" dirty="0">
                <a:latin typeface="Avenir Next LT Pro" panose="020B0504020202020204" pitchFamily="34" charset="0"/>
              </a:rPr>
              <a:t>– the optimization below has no solution for the case shown on the left:</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5AB0049-CEBA-4FA7-89A8-33CFF955DD41}"/>
                  </a:ext>
                </a:extLst>
              </p:cNvPr>
              <p:cNvSpPr txBox="1"/>
              <p:nvPr/>
            </p:nvSpPr>
            <p:spPr>
              <a:xfrm>
                <a:off x="7694437" y="2070652"/>
                <a:ext cx="4468759" cy="15331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2400" b="0" i="1" smtClean="0">
                              <a:solidFill>
                                <a:schemeClr val="tx1"/>
                              </a:solidFill>
                              <a:latin typeface="Cambria Math" panose="02040503050406030204" pitchFamily="18" charset="0"/>
                            </a:rPr>
                          </m:ctrlPr>
                        </m:funcPr>
                        <m:fName>
                          <m:limLow>
                            <m:limLowPr>
                              <m:ctrlPr>
                                <a:rPr lang="en-US" sz="2400" b="0" i="1" smtClean="0">
                                  <a:solidFill>
                                    <a:schemeClr val="tx1"/>
                                  </a:solidFill>
                                  <a:latin typeface="Cambria Math" panose="02040503050406030204" pitchFamily="18" charset="0"/>
                                </a:rPr>
                              </m:ctrlPr>
                            </m:limLowPr>
                            <m:e>
                              <m:r>
                                <m:rPr>
                                  <m:sty m:val="p"/>
                                </m:rPr>
                                <a:rPr lang="en-US" sz="2400" b="0" i="0" smtClean="0">
                                  <a:solidFill>
                                    <a:schemeClr val="tx1"/>
                                  </a:solidFill>
                                  <a:latin typeface="Cambria Math" panose="02040503050406030204" pitchFamily="18" charset="0"/>
                                </a:rPr>
                                <m:t>min</m:t>
                              </m:r>
                            </m:e>
                            <m:lim>
                              <m:r>
                                <a:rPr lang="en-US" sz="2400" b="1" i="1" smtClean="0">
                                  <a:solidFill>
                                    <a:schemeClr val="tx1"/>
                                  </a:solidFill>
                                  <a:latin typeface="Cambria Math" panose="02040503050406030204" pitchFamily="18" charset="0"/>
                                </a:rPr>
                                <m:t>𝒘</m:t>
                              </m:r>
                              <m:r>
                                <a:rPr lang="en-US" sz="2400" b="1"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𝑏</m:t>
                              </m:r>
                            </m:lim>
                          </m:limLow>
                        </m:fName>
                        <m:e>
                          <m:r>
                            <a:rPr lang="en-US" sz="2400" b="0" i="1" smtClean="0">
                              <a:solidFill>
                                <a:schemeClr val="tx1"/>
                              </a:solidFill>
                              <a:latin typeface="Cambria Math" panose="02040503050406030204" pitchFamily="18" charset="0"/>
                            </a:rPr>
                            <m:t> </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sSup>
                            <m:sSupPr>
                              <m:ctrlPr>
                                <a:rPr lang="en-US" sz="2400" b="0"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𝒘</m:t>
                              </m:r>
                            </m:e>
                            <m:sup>
                              <m:r>
                                <a:rPr lang="en-US" sz="2400" b="0" i="1" smtClean="0">
                                  <a:solidFill>
                                    <a:schemeClr val="tx1"/>
                                  </a:solidFill>
                                  <a:latin typeface="Cambria Math" panose="02040503050406030204" pitchFamily="18" charset="0"/>
                                </a:rPr>
                                <m:t>𝑇</m:t>
                              </m:r>
                            </m:sup>
                          </m:sSup>
                          <m:r>
                            <a:rPr lang="en-US" sz="2400" b="1" i="1" smtClean="0">
                              <a:solidFill>
                                <a:schemeClr val="tx1"/>
                              </a:solidFill>
                              <a:latin typeface="Cambria Math" panose="02040503050406030204" pitchFamily="18" charset="0"/>
                            </a:rPr>
                            <m:t>𝒘</m:t>
                          </m:r>
                        </m:e>
                      </m:func>
                    </m:oMath>
                  </m:oMathPara>
                </a14:m>
                <a:endParaRPr lang="en-US" sz="2400" b="0" dirty="0">
                  <a:solidFill>
                    <a:schemeClr val="tx1"/>
                  </a:solidFill>
                </a:endParaRPr>
              </a:p>
              <a:p>
                <a:endParaRPr lang="en-US" sz="2400" b="0" dirty="0">
                  <a:solidFill>
                    <a:schemeClr val="tx1"/>
                  </a:solidFill>
                </a:endParaRP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𝑠</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𝑦</m:t>
                          </m:r>
                        </m:e>
                        <m:sub>
                          <m:r>
                            <a:rPr lang="en-US" sz="2400" b="0" i="1" smtClean="0">
                              <a:solidFill>
                                <a:schemeClr val="tx1"/>
                              </a:solidFill>
                              <a:latin typeface="Cambria Math" panose="02040503050406030204" pitchFamily="18" charset="0"/>
                            </a:rPr>
                            <m:t>𝑖</m:t>
                          </m:r>
                        </m:sub>
                      </m:sSub>
                      <m:d>
                        <m:dPr>
                          <m:ctrlPr>
                            <a:rPr lang="en-US" sz="2400" b="0" i="1" smtClean="0">
                              <a:solidFill>
                                <a:schemeClr val="tx1"/>
                              </a:solidFill>
                              <a:latin typeface="Cambria Math" panose="02040503050406030204" pitchFamily="18" charset="0"/>
                            </a:rPr>
                          </m:ctrlPr>
                        </m:dPr>
                        <m:e>
                          <m:sSup>
                            <m:sSupPr>
                              <m:ctrlPr>
                                <a:rPr lang="en-US" sz="2400" b="0"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𝒘</m:t>
                              </m:r>
                            </m:e>
                            <m:sup>
                              <m:r>
                                <a:rPr lang="en-US" sz="2400" b="0" i="1" smtClean="0">
                                  <a:solidFill>
                                    <a:schemeClr val="tx1"/>
                                  </a:solidFill>
                                  <a:latin typeface="Cambria Math" panose="02040503050406030204" pitchFamily="18" charset="0"/>
                                </a:rPr>
                                <m:t>𝑇</m:t>
                              </m:r>
                            </m:sup>
                          </m:sSup>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𝒊</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𝑏</m:t>
                          </m:r>
                        </m:e>
                      </m:d>
                      <m:r>
                        <a:rPr lang="en-US" sz="2400" b="0" i="1" smtClean="0">
                          <a:solidFill>
                            <a:schemeClr val="tx1"/>
                          </a:solidFill>
                          <a:latin typeface="Cambria Math" panose="02040503050406030204" pitchFamily="18" charset="0"/>
                        </a:rPr>
                        <m:t>≥1  ∀</m:t>
                      </m:r>
                      <m:r>
                        <a:rPr lang="en-US" sz="2400" b="0" i="1" smtClean="0">
                          <a:solidFill>
                            <a:schemeClr val="tx1"/>
                          </a:solidFill>
                          <a:latin typeface="Cambria Math" panose="02040503050406030204" pitchFamily="18" charset="0"/>
                        </a:rPr>
                        <m:t>𝑖</m:t>
                      </m:r>
                    </m:oMath>
                  </m:oMathPara>
                </a14:m>
                <a:endParaRPr lang="en-US" sz="2400" dirty="0">
                  <a:solidFill>
                    <a:schemeClr val="tx1"/>
                  </a:solidFill>
                </a:endParaRPr>
              </a:p>
            </p:txBody>
          </p:sp>
        </mc:Choice>
        <mc:Fallback xmlns="">
          <p:sp>
            <p:nvSpPr>
              <p:cNvPr id="66" name="TextBox 65">
                <a:extLst>
                  <a:ext uri="{FF2B5EF4-FFF2-40B4-BE49-F238E27FC236}">
                    <a16:creationId xmlns:a16="http://schemas.microsoft.com/office/drawing/2014/main" id="{65AB0049-CEBA-4FA7-89A8-33CFF955DD41}"/>
                  </a:ext>
                </a:extLst>
              </p:cNvPr>
              <p:cNvSpPr txBox="1">
                <a:spLocks noRot="1" noChangeAspect="1" noMove="1" noResize="1" noEditPoints="1" noAdjustHandles="1" noChangeArrowheads="1" noChangeShapeType="1" noTextEdit="1"/>
              </p:cNvSpPr>
              <p:nvPr/>
            </p:nvSpPr>
            <p:spPr>
              <a:xfrm>
                <a:off x="7694437" y="2070652"/>
                <a:ext cx="4468759" cy="1533177"/>
              </a:xfrm>
              <a:prstGeom prst="rect">
                <a:avLst/>
              </a:prstGeom>
              <a:blipFill>
                <a:blip r:embed="rId11"/>
                <a:stretch>
                  <a:fillRect b="-2390"/>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2027EBD0-8389-494B-8EB0-ECA14CAD2EE9}"/>
              </a:ext>
            </a:extLst>
          </p:cNvPr>
          <p:cNvSpPr txBox="1"/>
          <p:nvPr/>
        </p:nvSpPr>
        <p:spPr>
          <a:xfrm>
            <a:off x="5833224" y="2562615"/>
            <a:ext cx="2075430" cy="707886"/>
          </a:xfrm>
          <a:prstGeom prst="rect">
            <a:avLst/>
          </a:prstGeom>
          <a:noFill/>
        </p:spPr>
        <p:txBody>
          <a:bodyPr wrap="square">
            <a:spAutoFit/>
          </a:bodyPr>
          <a:lstStyle/>
          <a:p>
            <a:pPr marL="0" lvl="2"/>
            <a:r>
              <a:rPr lang="en-US" sz="2000" dirty="0">
                <a:solidFill>
                  <a:srgbClr val="D73F09"/>
                </a:solidFill>
                <a:latin typeface="Avenir Next LT Pro" panose="020B0504020202020204" pitchFamily="34" charset="0"/>
              </a:rPr>
              <a:t>Hard-Margin SVM Primal:</a:t>
            </a:r>
          </a:p>
        </p:txBody>
      </p:sp>
      <p:sp>
        <p:nvSpPr>
          <p:cNvPr id="68" name="TextBox 67">
            <a:extLst>
              <a:ext uri="{FF2B5EF4-FFF2-40B4-BE49-F238E27FC236}">
                <a16:creationId xmlns:a16="http://schemas.microsoft.com/office/drawing/2014/main" id="{963AFA15-DF88-4B20-8D6C-635D42BD175E}"/>
              </a:ext>
            </a:extLst>
          </p:cNvPr>
          <p:cNvSpPr txBox="1"/>
          <p:nvPr/>
        </p:nvSpPr>
        <p:spPr>
          <a:xfrm>
            <a:off x="5627328" y="4108867"/>
            <a:ext cx="6145570" cy="1015663"/>
          </a:xfrm>
          <a:prstGeom prst="rect">
            <a:avLst/>
          </a:prstGeom>
          <a:noFill/>
        </p:spPr>
        <p:txBody>
          <a:bodyPr wrap="square">
            <a:spAutoFit/>
          </a:bodyPr>
          <a:lstStyle/>
          <a:p>
            <a:pPr marL="0" lvl="2"/>
            <a:r>
              <a:rPr lang="en-US" sz="2000" b="1" dirty="0">
                <a:latin typeface="Avenir Next LT Pro" panose="020B0504020202020204" pitchFamily="34" charset="0"/>
              </a:rPr>
              <a:t>Our goal for today: </a:t>
            </a:r>
            <a:r>
              <a:rPr lang="en-US" sz="2000" dirty="0">
                <a:latin typeface="Avenir Next LT Pro" panose="020B0504020202020204" pitchFamily="34" charset="0"/>
              </a:rPr>
              <a:t>Adjust this optimization to enable some misclassifications. Will derive the Soft-Margin SVM.</a:t>
            </a:r>
          </a:p>
        </p:txBody>
      </p:sp>
    </p:spTree>
    <p:extLst>
      <p:ext uri="{BB962C8B-B14F-4D97-AF65-F5344CB8AC3E}">
        <p14:creationId xmlns:p14="http://schemas.microsoft.com/office/powerpoint/2010/main" val="377100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D1BDCA-2E55-4D89-A3D8-F551B05A3539}"/>
              </a:ext>
            </a:extLst>
          </p:cNvPr>
          <p:cNvSpPr>
            <a:spLocks noGrp="1"/>
          </p:cNvSpPr>
          <p:nvPr>
            <p:ph type="title"/>
          </p:nvPr>
        </p:nvSpPr>
        <p:spPr/>
        <p:txBody>
          <a:bodyPr/>
          <a:lstStyle/>
          <a:p>
            <a:r>
              <a:rPr lang="en-US" dirty="0"/>
              <a:t>Soft-Margin Support Vector Machine</a:t>
            </a:r>
          </a:p>
        </p:txBody>
      </p:sp>
      <p:sp>
        <p:nvSpPr>
          <p:cNvPr id="2" name="Slide Number Placeholder 1">
            <a:extLst>
              <a:ext uri="{FF2B5EF4-FFF2-40B4-BE49-F238E27FC236}">
                <a16:creationId xmlns:a16="http://schemas.microsoft.com/office/drawing/2014/main" id="{42005D31-C2E8-48CC-8AD5-45B49A06ABA5}"/>
              </a:ext>
            </a:extLst>
          </p:cNvPr>
          <p:cNvSpPr>
            <a:spLocks noGrp="1"/>
          </p:cNvSpPr>
          <p:nvPr>
            <p:ph type="sldNum" sz="quarter" idx="4"/>
          </p:nvPr>
        </p:nvSpPr>
        <p:spPr/>
        <p:txBody>
          <a:bodyPr/>
          <a:lstStyle/>
          <a:p>
            <a:fld id="{02C8B7B2-9496-47E5-990F-169BD0B1DE6A}" type="slidenum">
              <a:rPr lang="en-US" smtClean="0"/>
              <a:t>33</a:t>
            </a:fld>
            <a:endParaRPr lang="en-US"/>
          </a:p>
        </p:txBody>
      </p:sp>
      <p:sp>
        <p:nvSpPr>
          <p:cNvPr id="64" name="TextBox 63">
            <a:extLst>
              <a:ext uri="{FF2B5EF4-FFF2-40B4-BE49-F238E27FC236}">
                <a16:creationId xmlns:a16="http://schemas.microsoft.com/office/drawing/2014/main" id="{0651C6E7-5902-4C85-A735-85CB60AC98E3}"/>
              </a:ext>
            </a:extLst>
          </p:cNvPr>
          <p:cNvSpPr txBox="1"/>
          <p:nvPr/>
        </p:nvSpPr>
        <p:spPr>
          <a:xfrm>
            <a:off x="267128" y="731179"/>
            <a:ext cx="11505770" cy="400110"/>
          </a:xfrm>
          <a:prstGeom prst="rect">
            <a:avLst/>
          </a:prstGeom>
          <a:noFill/>
        </p:spPr>
        <p:txBody>
          <a:bodyPr wrap="square">
            <a:spAutoFit/>
          </a:bodyPr>
          <a:lstStyle/>
          <a:p>
            <a:pPr marL="0" lvl="2"/>
            <a:r>
              <a:rPr lang="en-US" sz="2000" b="1" dirty="0">
                <a:latin typeface="Avenir Next LT Pro" panose="020B0504020202020204" pitchFamily="34" charset="0"/>
              </a:rPr>
              <a:t>Idea: </a:t>
            </a:r>
            <a:r>
              <a:rPr lang="en-US" sz="2000" dirty="0">
                <a:latin typeface="Avenir Next LT Pro" panose="020B0504020202020204" pitchFamily="34" charset="0"/>
              </a:rPr>
              <a:t>Maximize the margin while minimizing errors. Will balance these two opposing goals.</a:t>
            </a:r>
          </a:p>
        </p:txBody>
      </p:sp>
      <p:sp>
        <p:nvSpPr>
          <p:cNvPr id="43" name="TextBox 42">
            <a:extLst>
              <a:ext uri="{FF2B5EF4-FFF2-40B4-BE49-F238E27FC236}">
                <a16:creationId xmlns:a16="http://schemas.microsoft.com/office/drawing/2014/main" id="{64409739-799B-4941-BC11-9472358B261E}"/>
              </a:ext>
            </a:extLst>
          </p:cNvPr>
          <p:cNvSpPr txBox="1"/>
          <p:nvPr/>
        </p:nvSpPr>
        <p:spPr>
          <a:xfrm>
            <a:off x="1636002" y="1643660"/>
            <a:ext cx="2811051" cy="707886"/>
          </a:xfrm>
          <a:prstGeom prst="rect">
            <a:avLst/>
          </a:prstGeom>
          <a:noFill/>
        </p:spPr>
        <p:txBody>
          <a:bodyPr wrap="square">
            <a:spAutoFit/>
          </a:bodyPr>
          <a:lstStyle/>
          <a:p>
            <a:pPr marL="0" lvl="2" algn="ctr"/>
            <a:r>
              <a:rPr lang="en-US" sz="2000" dirty="0">
                <a:latin typeface="Avenir Next LT Pro" panose="020B0504020202020204" pitchFamily="34" charset="0"/>
              </a:rPr>
              <a:t>Very large margin.</a:t>
            </a:r>
            <a:br>
              <a:rPr lang="en-US" sz="2000" dirty="0">
                <a:latin typeface="Avenir Next LT Pro" panose="020B0504020202020204" pitchFamily="34" charset="0"/>
              </a:rPr>
            </a:br>
            <a:r>
              <a:rPr lang="en-US" sz="2000" dirty="0">
                <a:latin typeface="Avenir Next LT Pro" panose="020B0504020202020204" pitchFamily="34" charset="0"/>
              </a:rPr>
              <a:t>Many errors.</a:t>
            </a:r>
          </a:p>
        </p:txBody>
      </p:sp>
      <p:grpSp>
        <p:nvGrpSpPr>
          <p:cNvPr id="3" name="Group 2">
            <a:extLst>
              <a:ext uri="{FF2B5EF4-FFF2-40B4-BE49-F238E27FC236}">
                <a16:creationId xmlns:a16="http://schemas.microsoft.com/office/drawing/2014/main" id="{0BD57809-EF3D-4AB2-9676-0A7C2830BFC2}"/>
              </a:ext>
            </a:extLst>
          </p:cNvPr>
          <p:cNvGrpSpPr/>
          <p:nvPr/>
        </p:nvGrpSpPr>
        <p:grpSpPr>
          <a:xfrm>
            <a:off x="1316802" y="2529486"/>
            <a:ext cx="3449449" cy="3494593"/>
            <a:chOff x="5297631" y="1370413"/>
            <a:chExt cx="4694964" cy="4756408"/>
          </a:xfrm>
        </p:grpSpPr>
        <p:sp>
          <p:nvSpPr>
            <p:cNvPr id="61" name="Oval 60">
              <a:extLst>
                <a:ext uri="{FF2B5EF4-FFF2-40B4-BE49-F238E27FC236}">
                  <a16:creationId xmlns:a16="http://schemas.microsoft.com/office/drawing/2014/main" id="{FA84A743-6AF5-4331-B81E-C0316E90A1E2}"/>
                </a:ext>
              </a:extLst>
            </p:cNvPr>
            <p:cNvSpPr/>
            <p:nvPr/>
          </p:nvSpPr>
          <p:spPr>
            <a:xfrm rot="20700000">
              <a:off x="9481488" y="4046871"/>
              <a:ext cx="301147" cy="301147"/>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A1BD0D5-E219-4022-A0C3-9F0A6C8B876F}"/>
                </a:ext>
              </a:extLst>
            </p:cNvPr>
            <p:cNvSpPr/>
            <p:nvPr/>
          </p:nvSpPr>
          <p:spPr>
            <a:xfrm rot="20700000">
              <a:off x="8247991" y="4912804"/>
              <a:ext cx="301147" cy="301147"/>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DB0FBEC-FAE5-4D1F-8EFA-D55748D29E37}"/>
                </a:ext>
              </a:extLst>
            </p:cNvPr>
            <p:cNvSpPr/>
            <p:nvPr/>
          </p:nvSpPr>
          <p:spPr>
            <a:xfrm rot="20700000">
              <a:off x="9328533" y="5040658"/>
              <a:ext cx="301147" cy="301147"/>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37BF9C7A-85A6-41E3-832D-72FC39A5D124}"/>
                </a:ext>
              </a:extLst>
            </p:cNvPr>
            <p:cNvSpPr/>
            <p:nvPr/>
          </p:nvSpPr>
          <p:spPr>
            <a:xfrm rot="20700000">
              <a:off x="9043650" y="2853969"/>
              <a:ext cx="301147" cy="301147"/>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E6A49D09-ECDF-4CD5-8C80-1BB0C7C6694F}"/>
                </a:ext>
              </a:extLst>
            </p:cNvPr>
            <p:cNvSpPr/>
            <p:nvPr/>
          </p:nvSpPr>
          <p:spPr>
            <a:xfrm rot="20700000">
              <a:off x="8948315" y="2247809"/>
              <a:ext cx="301147" cy="301147"/>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35A0283-E304-4A18-99DD-8588563DE4F9}"/>
                </a:ext>
              </a:extLst>
            </p:cNvPr>
            <p:cNvSpPr/>
            <p:nvPr/>
          </p:nvSpPr>
          <p:spPr>
            <a:xfrm rot="20700000">
              <a:off x="5942653" y="2948928"/>
              <a:ext cx="301148" cy="301147"/>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C613465-8C94-4B9B-9DAE-194A594047F3}"/>
                </a:ext>
              </a:extLst>
            </p:cNvPr>
            <p:cNvSpPr/>
            <p:nvPr/>
          </p:nvSpPr>
          <p:spPr>
            <a:xfrm rot="20700000">
              <a:off x="5975631" y="3788930"/>
              <a:ext cx="301148" cy="301147"/>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DA09E6C-69BA-4F93-A5CC-C2D9E0978A66}"/>
                </a:ext>
              </a:extLst>
            </p:cNvPr>
            <p:cNvSpPr/>
            <p:nvPr/>
          </p:nvSpPr>
          <p:spPr>
            <a:xfrm rot="20700000">
              <a:off x="6282198" y="4551489"/>
              <a:ext cx="301148" cy="301147"/>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E6B5801-74FE-4CFF-8425-46CB2E88B4E2}"/>
                </a:ext>
              </a:extLst>
            </p:cNvPr>
            <p:cNvSpPr/>
            <p:nvPr/>
          </p:nvSpPr>
          <p:spPr>
            <a:xfrm rot="20700000">
              <a:off x="6160047" y="1965683"/>
              <a:ext cx="301148" cy="301147"/>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B2A0146D-A24F-4706-86E7-08B52D2D61DA}"/>
                </a:ext>
              </a:extLst>
            </p:cNvPr>
            <p:cNvSpPr/>
            <p:nvPr/>
          </p:nvSpPr>
          <p:spPr>
            <a:xfrm rot="20700000">
              <a:off x="6363737" y="5791826"/>
              <a:ext cx="301148" cy="301147"/>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DB8BCFA-E555-40B7-8E0F-2C601FCC6E53}"/>
                </a:ext>
              </a:extLst>
            </p:cNvPr>
            <p:cNvGrpSpPr/>
            <p:nvPr/>
          </p:nvGrpSpPr>
          <p:grpSpPr>
            <a:xfrm>
              <a:off x="5297631" y="1370413"/>
              <a:ext cx="4694964" cy="4756408"/>
              <a:chOff x="1861799" y="885824"/>
              <a:chExt cx="1975994" cy="4756408"/>
            </a:xfrm>
          </p:grpSpPr>
          <p:grpSp>
            <p:nvGrpSpPr>
              <p:cNvPr id="84" name="Group 83">
                <a:extLst>
                  <a:ext uri="{FF2B5EF4-FFF2-40B4-BE49-F238E27FC236}">
                    <a16:creationId xmlns:a16="http://schemas.microsoft.com/office/drawing/2014/main" id="{EE894251-C411-4E97-B800-430273594802}"/>
                  </a:ext>
                </a:extLst>
              </p:cNvPr>
              <p:cNvGrpSpPr/>
              <p:nvPr/>
            </p:nvGrpSpPr>
            <p:grpSpPr>
              <a:xfrm>
                <a:off x="1861799" y="885824"/>
                <a:ext cx="1881420" cy="4756408"/>
                <a:chOff x="4674605" y="742950"/>
                <a:chExt cx="2930203" cy="4756408"/>
              </a:xfrm>
            </p:grpSpPr>
            <p:grpSp>
              <p:nvGrpSpPr>
                <p:cNvPr id="87" name="Group 86">
                  <a:extLst>
                    <a:ext uri="{FF2B5EF4-FFF2-40B4-BE49-F238E27FC236}">
                      <a16:creationId xmlns:a16="http://schemas.microsoft.com/office/drawing/2014/main" id="{5CEF7BD6-2ACD-4E4E-ACC5-1E8208242D2F}"/>
                    </a:ext>
                  </a:extLst>
                </p:cNvPr>
                <p:cNvGrpSpPr/>
                <p:nvPr/>
              </p:nvGrpSpPr>
              <p:grpSpPr>
                <a:xfrm>
                  <a:off x="4674605" y="742950"/>
                  <a:ext cx="2930203" cy="4756408"/>
                  <a:chOff x="4674605" y="742950"/>
                  <a:chExt cx="2930203" cy="4756408"/>
                </a:xfrm>
              </p:grpSpPr>
              <p:cxnSp>
                <p:nvCxnSpPr>
                  <p:cNvPr id="90" name="Straight Connector 89">
                    <a:extLst>
                      <a:ext uri="{FF2B5EF4-FFF2-40B4-BE49-F238E27FC236}">
                        <a16:creationId xmlns:a16="http://schemas.microsoft.com/office/drawing/2014/main" id="{8F9FF65A-3F11-4979-B7DC-1390BCA083FA}"/>
                      </a:ext>
                    </a:extLst>
                  </p:cNvPr>
                  <p:cNvCxnSpPr/>
                  <p:nvPr/>
                </p:nvCxnSpPr>
                <p:spPr>
                  <a:xfrm>
                    <a:off x="6257925" y="742950"/>
                    <a:ext cx="0" cy="4756408"/>
                  </a:xfrm>
                  <a:prstGeom prst="line">
                    <a:avLst/>
                  </a:prstGeom>
                  <a:ln w="381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C5403630-EA03-48FE-A2FA-81F0800AB76A}"/>
                          </a:ext>
                        </a:extLst>
                      </p:cNvPr>
                      <p:cNvSpPr txBox="1"/>
                      <p:nvPr/>
                    </p:nvSpPr>
                    <p:spPr>
                      <a:xfrm rot="16200000">
                        <a:off x="5486740" y="1626947"/>
                        <a:ext cx="13215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=0</m:t>
                              </m:r>
                            </m:oMath>
                          </m:oMathPara>
                        </a14:m>
                        <a:endParaRPr lang="en-US" dirty="0"/>
                      </a:p>
                    </p:txBody>
                  </p:sp>
                </mc:Choice>
                <mc:Fallback xmlns="">
                  <p:sp>
                    <p:nvSpPr>
                      <p:cNvPr id="91" name="TextBox 90">
                        <a:extLst>
                          <a:ext uri="{FF2B5EF4-FFF2-40B4-BE49-F238E27FC236}">
                            <a16:creationId xmlns:a16="http://schemas.microsoft.com/office/drawing/2014/main" id="{C5403630-EA03-48FE-A2FA-81F0800AB76A}"/>
                          </a:ext>
                        </a:extLst>
                      </p:cNvPr>
                      <p:cNvSpPr txBox="1">
                        <a:spLocks noRot="1" noChangeAspect="1" noMove="1" noResize="1" noEditPoints="1" noAdjustHandles="1" noChangeArrowheads="1" noChangeShapeType="1" noTextEdit="1"/>
                      </p:cNvSpPr>
                      <p:nvPr/>
                    </p:nvSpPr>
                    <p:spPr>
                      <a:xfrm rot="16200000">
                        <a:off x="5486740" y="1626947"/>
                        <a:ext cx="1321517" cy="276999"/>
                      </a:xfrm>
                      <a:prstGeom prst="rect">
                        <a:avLst/>
                      </a:prstGeom>
                      <a:blipFill>
                        <a:blip r:embed="rId2"/>
                        <a:stretch>
                          <a:fillRect l="-3922" t="-38365" b="-6289"/>
                        </a:stretch>
                      </a:blipFill>
                    </p:spPr>
                    <p:txBody>
                      <a:bodyPr/>
                      <a:lstStyle/>
                      <a:p>
                        <a:r>
                          <a:rPr lang="en-US">
                            <a:noFill/>
                          </a:rPr>
                          <a:t> </a:t>
                        </a:r>
                      </a:p>
                    </p:txBody>
                  </p:sp>
                </mc:Fallback>
              </mc:AlternateContent>
              <p:cxnSp>
                <p:nvCxnSpPr>
                  <p:cNvPr id="92" name="Straight Connector 91">
                    <a:extLst>
                      <a:ext uri="{FF2B5EF4-FFF2-40B4-BE49-F238E27FC236}">
                        <a16:creationId xmlns:a16="http://schemas.microsoft.com/office/drawing/2014/main" id="{6C9CC9D2-751D-4426-9311-5E48FF997867}"/>
                      </a:ext>
                    </a:extLst>
                  </p:cNvPr>
                  <p:cNvCxnSpPr/>
                  <p:nvPr/>
                </p:nvCxnSpPr>
                <p:spPr>
                  <a:xfrm>
                    <a:off x="7604808" y="742950"/>
                    <a:ext cx="0" cy="4756408"/>
                  </a:xfrm>
                  <a:prstGeom prst="line">
                    <a:avLst/>
                  </a:prstGeom>
                  <a:ln w="38100">
                    <a:solidFill>
                      <a:srgbClr val="FF0000"/>
                    </a:solidFill>
                    <a:prstDash val="lgDash"/>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0C6268B5-6CE2-44A6-9EE7-ACFCCC01C251}"/>
                      </a:ext>
                    </a:extLst>
                  </p:cNvPr>
                  <p:cNvCxnSpPr/>
                  <p:nvPr/>
                </p:nvCxnSpPr>
                <p:spPr>
                  <a:xfrm>
                    <a:off x="4674605" y="742950"/>
                    <a:ext cx="0" cy="4756408"/>
                  </a:xfrm>
                  <a:prstGeom prst="line">
                    <a:avLst/>
                  </a:prstGeom>
                  <a:ln w="38100">
                    <a:solidFill>
                      <a:srgbClr val="40A940"/>
                    </a:solidFill>
                    <a:prstDash val="lgDash"/>
                  </a:ln>
                </p:spPr>
                <p:style>
                  <a:lnRef idx="1">
                    <a:schemeClr val="dk1"/>
                  </a:lnRef>
                  <a:fillRef idx="0">
                    <a:schemeClr val="dk1"/>
                  </a:fillRef>
                  <a:effectRef idx="0">
                    <a:schemeClr val="dk1"/>
                  </a:effectRef>
                  <a:fontRef idx="minor">
                    <a:schemeClr val="tx1"/>
                  </a:fontRef>
                </p:style>
              </p:cxnSp>
            </p:grpSp>
            <p:cxnSp>
              <p:nvCxnSpPr>
                <p:cNvPr id="88" name="Straight Arrow Connector 87">
                  <a:extLst>
                    <a:ext uri="{FF2B5EF4-FFF2-40B4-BE49-F238E27FC236}">
                      <a16:creationId xmlns:a16="http://schemas.microsoft.com/office/drawing/2014/main" id="{83E2D9C2-6EA3-4F75-996A-57DCDB8E20D2}"/>
                    </a:ext>
                  </a:extLst>
                </p:cNvPr>
                <p:cNvCxnSpPr/>
                <p:nvPr/>
              </p:nvCxnSpPr>
              <p:spPr>
                <a:xfrm flipH="1">
                  <a:off x="5467350" y="2999739"/>
                  <a:ext cx="79057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20FB79CB-69CE-47E8-BDB3-87A43F210C68}"/>
                        </a:ext>
                      </a:extLst>
                    </p:cNvPr>
                    <p:cNvSpPr txBox="1"/>
                    <p:nvPr/>
                  </p:nvSpPr>
                  <p:spPr>
                    <a:xfrm>
                      <a:off x="5560142" y="2603276"/>
                      <a:ext cx="4936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𝒘</m:t>
                            </m:r>
                          </m:oMath>
                        </m:oMathPara>
                      </a14:m>
                      <a:endParaRPr lang="en-US" dirty="0"/>
                    </a:p>
                  </p:txBody>
                </p:sp>
              </mc:Choice>
              <mc:Fallback xmlns="">
                <p:sp>
                  <p:nvSpPr>
                    <p:cNvPr id="89" name="TextBox 88">
                      <a:extLst>
                        <a:ext uri="{FF2B5EF4-FFF2-40B4-BE49-F238E27FC236}">
                          <a16:creationId xmlns:a16="http://schemas.microsoft.com/office/drawing/2014/main" id="{20FB79CB-69CE-47E8-BDB3-87A43F210C68}"/>
                        </a:ext>
                      </a:extLst>
                    </p:cNvPr>
                    <p:cNvSpPr txBox="1">
                      <a:spLocks noRot="1" noChangeAspect="1" noMove="1" noResize="1" noEditPoints="1" noAdjustHandles="1" noChangeArrowheads="1" noChangeShapeType="1" noTextEdit="1"/>
                    </p:cNvSpPr>
                    <p:nvPr/>
                  </p:nvSpPr>
                  <p:spPr>
                    <a:xfrm>
                      <a:off x="5560142" y="2603276"/>
                      <a:ext cx="493629" cy="369332"/>
                    </a:xfrm>
                    <a:prstGeom prst="rect">
                      <a:avLst/>
                    </a:prstGeom>
                    <a:blipFill>
                      <a:blip r:embed="rId3"/>
                      <a:stretch>
                        <a:fillRect b="-1777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ED236734-3D85-4CED-93C8-F5F834351D0F}"/>
                      </a:ext>
                    </a:extLst>
                  </p:cNvPr>
                  <p:cNvSpPr txBox="1"/>
                  <p:nvPr/>
                </p:nvSpPr>
                <p:spPr>
                  <a:xfrm rot="16200000">
                    <a:off x="1379436" y="1759691"/>
                    <a:ext cx="1321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=1</m:t>
                          </m:r>
                        </m:oMath>
                      </m:oMathPara>
                    </a14:m>
                    <a:endParaRPr lang="en-US" dirty="0"/>
                  </a:p>
                </p:txBody>
              </p:sp>
            </mc:Choice>
            <mc:Fallback xmlns="">
              <p:sp>
                <p:nvSpPr>
                  <p:cNvPr id="85" name="TextBox 84">
                    <a:extLst>
                      <a:ext uri="{FF2B5EF4-FFF2-40B4-BE49-F238E27FC236}">
                        <a16:creationId xmlns:a16="http://schemas.microsoft.com/office/drawing/2014/main" id="{ED236734-3D85-4CED-93C8-F5F834351D0F}"/>
                      </a:ext>
                    </a:extLst>
                  </p:cNvPr>
                  <p:cNvSpPr txBox="1">
                    <a:spLocks noRot="1" noChangeAspect="1" noMove="1" noResize="1" noEditPoints="1" noAdjustHandles="1" noChangeArrowheads="1" noChangeShapeType="1" noTextEdit="1"/>
                  </p:cNvSpPr>
                  <p:nvPr/>
                </p:nvSpPr>
                <p:spPr>
                  <a:xfrm rot="16200000">
                    <a:off x="1379436" y="1759691"/>
                    <a:ext cx="1321323" cy="276999"/>
                  </a:xfrm>
                  <a:prstGeom prst="rect">
                    <a:avLst/>
                  </a:prstGeom>
                  <a:blipFill>
                    <a:blip r:embed="rId4"/>
                    <a:stretch>
                      <a:fillRect l="-2500" t="-3750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F12677A2-8907-460C-A869-DD950011C756}"/>
                      </a:ext>
                    </a:extLst>
                  </p:cNvPr>
                  <p:cNvSpPr txBox="1"/>
                  <p:nvPr/>
                </p:nvSpPr>
                <p:spPr>
                  <a:xfrm rot="16200000">
                    <a:off x="2952070" y="1913604"/>
                    <a:ext cx="14944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=−1</m:t>
                          </m:r>
                        </m:oMath>
                      </m:oMathPara>
                    </a14:m>
                    <a:endParaRPr lang="en-US" dirty="0"/>
                  </a:p>
                </p:txBody>
              </p:sp>
            </mc:Choice>
            <mc:Fallback xmlns="">
              <p:sp>
                <p:nvSpPr>
                  <p:cNvPr id="86" name="TextBox 85">
                    <a:extLst>
                      <a:ext uri="{FF2B5EF4-FFF2-40B4-BE49-F238E27FC236}">
                        <a16:creationId xmlns:a16="http://schemas.microsoft.com/office/drawing/2014/main" id="{F12677A2-8907-460C-A869-DD950011C756}"/>
                      </a:ext>
                    </a:extLst>
                  </p:cNvPr>
                  <p:cNvSpPr txBox="1">
                    <a:spLocks noRot="1" noChangeAspect="1" noMove="1" noResize="1" noEditPoints="1" noAdjustHandles="1" noChangeArrowheads="1" noChangeShapeType="1" noTextEdit="1"/>
                  </p:cNvSpPr>
                  <p:nvPr/>
                </p:nvSpPr>
                <p:spPr>
                  <a:xfrm rot="16200000">
                    <a:off x="2952070" y="1913604"/>
                    <a:ext cx="1494448" cy="276999"/>
                  </a:xfrm>
                  <a:prstGeom prst="rect">
                    <a:avLst/>
                  </a:prstGeom>
                  <a:blipFill>
                    <a:blip r:embed="rId5"/>
                    <a:stretch>
                      <a:fillRect l="-2532" t="-37017" b="-5525"/>
                    </a:stretch>
                  </a:blipFill>
                </p:spPr>
                <p:txBody>
                  <a:bodyPr/>
                  <a:lstStyle/>
                  <a:p>
                    <a:r>
                      <a:rPr lang="en-US">
                        <a:noFill/>
                      </a:rPr>
                      <a:t> </a:t>
                    </a:r>
                  </a:p>
                </p:txBody>
              </p:sp>
            </mc:Fallback>
          </mc:AlternateContent>
        </p:grpSp>
        <p:sp>
          <p:nvSpPr>
            <p:cNvPr id="79" name="Oval 78">
              <a:extLst>
                <a:ext uri="{FF2B5EF4-FFF2-40B4-BE49-F238E27FC236}">
                  <a16:creationId xmlns:a16="http://schemas.microsoft.com/office/drawing/2014/main" id="{996D095D-9B31-4BFD-9379-98F099FE5C8A}"/>
                </a:ext>
              </a:extLst>
            </p:cNvPr>
            <p:cNvSpPr/>
            <p:nvPr/>
          </p:nvSpPr>
          <p:spPr>
            <a:xfrm rot="20700000">
              <a:off x="5611079" y="4510726"/>
              <a:ext cx="301148" cy="301147"/>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580B52D-5228-417B-9158-E11D20EE9CBB}"/>
                </a:ext>
              </a:extLst>
            </p:cNvPr>
            <p:cNvSpPr/>
            <p:nvPr/>
          </p:nvSpPr>
          <p:spPr>
            <a:xfrm rot="20700000">
              <a:off x="5461713" y="2530686"/>
              <a:ext cx="301148" cy="301147"/>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16C67144-ECBD-4931-966C-2BA1F63F680D}"/>
                </a:ext>
              </a:extLst>
            </p:cNvPr>
            <p:cNvSpPr/>
            <p:nvPr/>
          </p:nvSpPr>
          <p:spPr>
            <a:xfrm rot="20700000">
              <a:off x="9474461" y="2853969"/>
              <a:ext cx="301147" cy="301147"/>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E36A0877-43D8-46AC-B7A0-25A6EDAD80C0}"/>
                </a:ext>
              </a:extLst>
            </p:cNvPr>
            <p:cNvSpPr/>
            <p:nvPr/>
          </p:nvSpPr>
          <p:spPr>
            <a:xfrm rot="20700000">
              <a:off x="9361714" y="3549978"/>
              <a:ext cx="301147" cy="301147"/>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A6EC928D-6D84-45F2-A781-0E4A52D72F4F}"/>
                </a:ext>
              </a:extLst>
            </p:cNvPr>
            <p:cNvSpPr/>
            <p:nvPr/>
          </p:nvSpPr>
          <p:spPr>
            <a:xfrm rot="20700000">
              <a:off x="8664253" y="3978224"/>
              <a:ext cx="301148" cy="301147"/>
            </a:xfrm>
            <a:prstGeom prst="ellipse">
              <a:avLst/>
            </a:prstGeom>
            <a:solidFill>
              <a:srgbClr val="008000"/>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a:extLst>
              <a:ext uri="{FF2B5EF4-FFF2-40B4-BE49-F238E27FC236}">
                <a16:creationId xmlns:a16="http://schemas.microsoft.com/office/drawing/2014/main" id="{F0D387BC-8D1D-4D0B-AC63-81F7F8C278DA}"/>
              </a:ext>
            </a:extLst>
          </p:cNvPr>
          <p:cNvSpPr txBox="1"/>
          <p:nvPr/>
        </p:nvSpPr>
        <p:spPr>
          <a:xfrm>
            <a:off x="7605447" y="1643660"/>
            <a:ext cx="2811051" cy="707886"/>
          </a:xfrm>
          <a:prstGeom prst="rect">
            <a:avLst/>
          </a:prstGeom>
          <a:noFill/>
        </p:spPr>
        <p:txBody>
          <a:bodyPr wrap="square">
            <a:spAutoFit/>
          </a:bodyPr>
          <a:lstStyle/>
          <a:p>
            <a:pPr marL="0" lvl="2" algn="ctr"/>
            <a:r>
              <a:rPr lang="en-US" sz="2000" dirty="0">
                <a:latin typeface="Avenir Next LT Pro" panose="020B0504020202020204" pitchFamily="34" charset="0"/>
              </a:rPr>
              <a:t>Very small margin.</a:t>
            </a:r>
            <a:br>
              <a:rPr lang="en-US" sz="2000" dirty="0">
                <a:latin typeface="Avenir Next LT Pro" panose="020B0504020202020204" pitchFamily="34" charset="0"/>
              </a:rPr>
            </a:br>
            <a:r>
              <a:rPr lang="en-US" sz="2000" dirty="0">
                <a:latin typeface="Avenir Next LT Pro" panose="020B0504020202020204" pitchFamily="34" charset="0"/>
              </a:rPr>
              <a:t>Few errors.</a:t>
            </a:r>
          </a:p>
        </p:txBody>
      </p:sp>
      <p:grpSp>
        <p:nvGrpSpPr>
          <p:cNvPr id="5" name="Group 4">
            <a:extLst>
              <a:ext uri="{FF2B5EF4-FFF2-40B4-BE49-F238E27FC236}">
                <a16:creationId xmlns:a16="http://schemas.microsoft.com/office/drawing/2014/main" id="{F98C535D-F936-49E9-ACC3-92F9B8814A36}"/>
              </a:ext>
            </a:extLst>
          </p:cNvPr>
          <p:cNvGrpSpPr/>
          <p:nvPr/>
        </p:nvGrpSpPr>
        <p:grpSpPr>
          <a:xfrm>
            <a:off x="7322782" y="2569987"/>
            <a:ext cx="3145057" cy="3462033"/>
            <a:chOff x="7024616" y="2569987"/>
            <a:chExt cx="3145057" cy="3462033"/>
          </a:xfrm>
        </p:grpSpPr>
        <p:sp>
          <p:nvSpPr>
            <p:cNvPr id="96" name="Oval 95">
              <a:extLst>
                <a:ext uri="{FF2B5EF4-FFF2-40B4-BE49-F238E27FC236}">
                  <a16:creationId xmlns:a16="http://schemas.microsoft.com/office/drawing/2014/main" id="{0416FBBE-04B5-47A1-BF59-4A8488CC0A73}"/>
                </a:ext>
              </a:extLst>
            </p:cNvPr>
            <p:cNvSpPr/>
            <p:nvPr/>
          </p:nvSpPr>
          <p:spPr>
            <a:xfrm rot="20700000">
              <a:off x="9950478" y="4510148"/>
              <a:ext cx="219195" cy="219195"/>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791D88D-D386-49A0-AD58-4620B7BD6BCE}"/>
                </a:ext>
              </a:extLst>
            </p:cNvPr>
            <p:cNvSpPr/>
            <p:nvPr/>
          </p:nvSpPr>
          <p:spPr>
            <a:xfrm rot="20700000">
              <a:off x="9052656" y="5140432"/>
              <a:ext cx="219195" cy="219195"/>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416706C5-1FB0-456D-BD39-C2010E5C8783}"/>
                </a:ext>
              </a:extLst>
            </p:cNvPr>
            <p:cNvSpPr/>
            <p:nvPr/>
          </p:nvSpPr>
          <p:spPr>
            <a:xfrm rot="20700000">
              <a:off x="9839147" y="5233493"/>
              <a:ext cx="219195" cy="219195"/>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2F12A1E0-EEDE-4FEF-8A22-14E3D5D36ACB}"/>
                </a:ext>
              </a:extLst>
            </p:cNvPr>
            <p:cNvSpPr/>
            <p:nvPr/>
          </p:nvSpPr>
          <p:spPr>
            <a:xfrm rot="20700000">
              <a:off x="9631790" y="3641873"/>
              <a:ext cx="219195" cy="219195"/>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FE32038B-E7AC-4221-8E11-956D552B0C45}"/>
                </a:ext>
              </a:extLst>
            </p:cNvPr>
            <p:cNvSpPr/>
            <p:nvPr/>
          </p:nvSpPr>
          <p:spPr>
            <a:xfrm rot="20700000">
              <a:off x="9562399" y="3200669"/>
              <a:ext cx="219195" cy="219195"/>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8F758B0-2EE2-45CC-BBF9-551F6699D6C4}"/>
                </a:ext>
              </a:extLst>
            </p:cNvPr>
            <p:cNvSpPr/>
            <p:nvPr/>
          </p:nvSpPr>
          <p:spPr>
            <a:xfrm rot="20700000">
              <a:off x="7374676" y="3710991"/>
              <a:ext cx="219196" cy="219195"/>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2C66826B-7B1A-4F69-A78C-C58F463FB005}"/>
                </a:ext>
              </a:extLst>
            </p:cNvPr>
            <p:cNvSpPr/>
            <p:nvPr/>
          </p:nvSpPr>
          <p:spPr>
            <a:xfrm rot="20700000">
              <a:off x="7398680" y="4322401"/>
              <a:ext cx="219196" cy="219195"/>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FAE3FD62-542B-4AA9-91B7-F15A496D7D43}"/>
                </a:ext>
              </a:extLst>
            </p:cNvPr>
            <p:cNvSpPr/>
            <p:nvPr/>
          </p:nvSpPr>
          <p:spPr>
            <a:xfrm rot="20700000">
              <a:off x="7621820" y="4877443"/>
              <a:ext cx="219196" cy="219195"/>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3A97085-B9D7-4A41-82F4-18B4BCE3BA1B}"/>
                </a:ext>
              </a:extLst>
            </p:cNvPr>
            <p:cNvSpPr/>
            <p:nvPr/>
          </p:nvSpPr>
          <p:spPr>
            <a:xfrm rot="20700000">
              <a:off x="7532910" y="2995319"/>
              <a:ext cx="219196" cy="219195"/>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6CFC8C45-954E-423A-AE67-12A1C097E1CF}"/>
                </a:ext>
              </a:extLst>
            </p:cNvPr>
            <p:cNvSpPr/>
            <p:nvPr/>
          </p:nvSpPr>
          <p:spPr>
            <a:xfrm rot="20700000">
              <a:off x="7681170" y="5780243"/>
              <a:ext cx="219196" cy="219195"/>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 name="Group 111">
              <a:extLst>
                <a:ext uri="{FF2B5EF4-FFF2-40B4-BE49-F238E27FC236}">
                  <a16:creationId xmlns:a16="http://schemas.microsoft.com/office/drawing/2014/main" id="{CE59823C-1182-4786-8DEA-3206032EC639}"/>
                </a:ext>
              </a:extLst>
            </p:cNvPr>
            <p:cNvGrpSpPr/>
            <p:nvPr/>
          </p:nvGrpSpPr>
          <p:grpSpPr>
            <a:xfrm rot="21142133">
              <a:off x="9437189" y="2569987"/>
              <a:ext cx="368387" cy="3462033"/>
              <a:chOff x="4674605" y="742950"/>
              <a:chExt cx="2930203" cy="4756408"/>
            </a:xfrm>
          </p:grpSpPr>
          <p:grpSp>
            <p:nvGrpSpPr>
              <p:cNvPr id="115" name="Group 114">
                <a:extLst>
                  <a:ext uri="{FF2B5EF4-FFF2-40B4-BE49-F238E27FC236}">
                    <a16:creationId xmlns:a16="http://schemas.microsoft.com/office/drawing/2014/main" id="{837F40A4-6126-41F4-B835-8B256357933B}"/>
                  </a:ext>
                </a:extLst>
              </p:cNvPr>
              <p:cNvGrpSpPr/>
              <p:nvPr/>
            </p:nvGrpSpPr>
            <p:grpSpPr>
              <a:xfrm>
                <a:off x="4674605" y="742950"/>
                <a:ext cx="2930203" cy="4756408"/>
                <a:chOff x="4674605" y="742950"/>
                <a:chExt cx="2930203" cy="4756408"/>
              </a:xfrm>
            </p:grpSpPr>
            <p:cxnSp>
              <p:nvCxnSpPr>
                <p:cNvPr id="118" name="Straight Connector 117">
                  <a:extLst>
                    <a:ext uri="{FF2B5EF4-FFF2-40B4-BE49-F238E27FC236}">
                      <a16:creationId xmlns:a16="http://schemas.microsoft.com/office/drawing/2014/main" id="{52414921-20FA-4324-9F5E-AF3794B7CA23}"/>
                    </a:ext>
                  </a:extLst>
                </p:cNvPr>
                <p:cNvCxnSpPr/>
                <p:nvPr/>
              </p:nvCxnSpPr>
              <p:spPr>
                <a:xfrm>
                  <a:off x="6257925" y="742950"/>
                  <a:ext cx="0" cy="4756408"/>
                </a:xfrm>
                <a:prstGeom prst="line">
                  <a:avLst/>
                </a:prstGeom>
                <a:ln w="38100"/>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155E1F6C-0D98-4129-9A14-20E7B4AECB76}"/>
                    </a:ext>
                  </a:extLst>
                </p:cNvPr>
                <p:cNvCxnSpPr/>
                <p:nvPr/>
              </p:nvCxnSpPr>
              <p:spPr>
                <a:xfrm>
                  <a:off x="7604808" y="742950"/>
                  <a:ext cx="0" cy="4756408"/>
                </a:xfrm>
                <a:prstGeom prst="line">
                  <a:avLst/>
                </a:prstGeom>
                <a:ln w="38100">
                  <a:solidFill>
                    <a:srgbClr val="FF0000"/>
                  </a:solidFill>
                  <a:prstDash val="lgDash"/>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7F9DF35D-29AD-495B-9A0F-C76E1DB221D7}"/>
                    </a:ext>
                  </a:extLst>
                </p:cNvPr>
                <p:cNvCxnSpPr/>
                <p:nvPr/>
              </p:nvCxnSpPr>
              <p:spPr>
                <a:xfrm>
                  <a:off x="4674605" y="742950"/>
                  <a:ext cx="0" cy="4756408"/>
                </a:xfrm>
                <a:prstGeom prst="line">
                  <a:avLst/>
                </a:prstGeom>
                <a:ln w="38100">
                  <a:solidFill>
                    <a:srgbClr val="40A940"/>
                  </a:solidFill>
                  <a:prstDash val="lgDash"/>
                </a:ln>
              </p:spPr>
              <p:style>
                <a:lnRef idx="1">
                  <a:schemeClr val="dk1"/>
                </a:lnRef>
                <a:fillRef idx="0">
                  <a:schemeClr val="dk1"/>
                </a:fillRef>
                <a:effectRef idx="0">
                  <a:schemeClr val="dk1"/>
                </a:effectRef>
                <a:fontRef idx="minor">
                  <a:schemeClr val="tx1"/>
                </a:fontRef>
              </p:style>
            </p:cxnSp>
          </p:grpSp>
          <p:cxnSp>
            <p:nvCxnSpPr>
              <p:cNvPr id="116" name="Straight Arrow Connector 115">
                <a:extLst>
                  <a:ext uri="{FF2B5EF4-FFF2-40B4-BE49-F238E27FC236}">
                    <a16:creationId xmlns:a16="http://schemas.microsoft.com/office/drawing/2014/main" id="{8D3644C3-AEB0-456A-B245-5E53A4416D2F}"/>
                  </a:ext>
                </a:extLst>
              </p:cNvPr>
              <p:cNvCxnSpPr/>
              <p:nvPr/>
            </p:nvCxnSpPr>
            <p:spPr>
              <a:xfrm flipH="1">
                <a:off x="5467350" y="2999739"/>
                <a:ext cx="79057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107" name="Oval 106">
              <a:extLst>
                <a:ext uri="{FF2B5EF4-FFF2-40B4-BE49-F238E27FC236}">
                  <a16:creationId xmlns:a16="http://schemas.microsoft.com/office/drawing/2014/main" id="{4D6E4EF8-8127-469A-A5BC-B2688D78CA00}"/>
                </a:ext>
              </a:extLst>
            </p:cNvPr>
            <p:cNvSpPr/>
            <p:nvPr/>
          </p:nvSpPr>
          <p:spPr>
            <a:xfrm rot="20700000">
              <a:off x="7133335" y="4847772"/>
              <a:ext cx="219196" cy="219195"/>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1A6F1A8-C261-48DC-8677-038EA3CDB7E2}"/>
                </a:ext>
              </a:extLst>
            </p:cNvPr>
            <p:cNvSpPr/>
            <p:nvPr/>
          </p:nvSpPr>
          <p:spPr>
            <a:xfrm rot="20700000">
              <a:off x="7024616" y="3406566"/>
              <a:ext cx="219196" cy="219195"/>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DD0BC0C-B172-48E9-A5D1-476B50078A1D}"/>
                </a:ext>
              </a:extLst>
            </p:cNvPr>
            <p:cNvSpPr/>
            <p:nvPr/>
          </p:nvSpPr>
          <p:spPr>
            <a:xfrm rot="20700000">
              <a:off x="9945363" y="3641873"/>
              <a:ext cx="219195" cy="219195"/>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8260652-A407-4A0E-B1A7-4B16FE5EBCC0}"/>
                </a:ext>
              </a:extLst>
            </p:cNvPr>
            <p:cNvSpPr/>
            <p:nvPr/>
          </p:nvSpPr>
          <p:spPr>
            <a:xfrm rot="20700000">
              <a:off x="9863298" y="4148476"/>
              <a:ext cx="219195" cy="219195"/>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2FC85E30-9BDD-4185-9FBF-38562BA79BB0}"/>
                </a:ext>
              </a:extLst>
            </p:cNvPr>
            <p:cNvSpPr/>
            <p:nvPr/>
          </p:nvSpPr>
          <p:spPr>
            <a:xfrm rot="20700000">
              <a:off x="9355640" y="4460182"/>
              <a:ext cx="219196" cy="219195"/>
            </a:xfrm>
            <a:prstGeom prst="ellipse">
              <a:avLst/>
            </a:prstGeom>
            <a:solidFill>
              <a:srgbClr val="008000"/>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6465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D1BDCA-2E55-4D89-A3D8-F551B05A3539}"/>
              </a:ext>
            </a:extLst>
          </p:cNvPr>
          <p:cNvSpPr>
            <a:spLocks noGrp="1"/>
          </p:cNvSpPr>
          <p:nvPr>
            <p:ph type="title"/>
          </p:nvPr>
        </p:nvSpPr>
        <p:spPr/>
        <p:txBody>
          <a:bodyPr/>
          <a:lstStyle/>
          <a:p>
            <a:r>
              <a:rPr lang="en-US" dirty="0"/>
              <a:t>Soft-Margin Support Vector Machine</a:t>
            </a:r>
          </a:p>
        </p:txBody>
      </p:sp>
      <p:sp>
        <p:nvSpPr>
          <p:cNvPr id="2" name="Slide Number Placeholder 1">
            <a:extLst>
              <a:ext uri="{FF2B5EF4-FFF2-40B4-BE49-F238E27FC236}">
                <a16:creationId xmlns:a16="http://schemas.microsoft.com/office/drawing/2014/main" id="{42005D31-C2E8-48CC-8AD5-45B49A06ABA5}"/>
              </a:ext>
            </a:extLst>
          </p:cNvPr>
          <p:cNvSpPr>
            <a:spLocks noGrp="1"/>
          </p:cNvSpPr>
          <p:nvPr>
            <p:ph type="sldNum" sz="quarter" idx="4"/>
          </p:nvPr>
        </p:nvSpPr>
        <p:spPr/>
        <p:txBody>
          <a:bodyPr/>
          <a:lstStyle/>
          <a:p>
            <a:fld id="{02C8B7B2-9496-47E5-990F-169BD0B1DE6A}" type="slidenum">
              <a:rPr lang="en-US" smtClean="0"/>
              <a:t>34</a:t>
            </a:fld>
            <a:endParaRPr lang="en-US"/>
          </a:p>
        </p:txBody>
      </p:sp>
      <p:sp>
        <p:nvSpPr>
          <p:cNvPr id="64" name="TextBox 63">
            <a:extLst>
              <a:ext uri="{FF2B5EF4-FFF2-40B4-BE49-F238E27FC236}">
                <a16:creationId xmlns:a16="http://schemas.microsoft.com/office/drawing/2014/main" id="{0651C6E7-5902-4C85-A735-85CB60AC98E3}"/>
              </a:ext>
            </a:extLst>
          </p:cNvPr>
          <p:cNvSpPr txBox="1"/>
          <p:nvPr/>
        </p:nvSpPr>
        <p:spPr>
          <a:xfrm>
            <a:off x="267128" y="648825"/>
            <a:ext cx="11505770" cy="400110"/>
          </a:xfrm>
          <a:prstGeom prst="rect">
            <a:avLst/>
          </a:prstGeom>
          <a:noFill/>
        </p:spPr>
        <p:txBody>
          <a:bodyPr wrap="square">
            <a:spAutoFit/>
          </a:bodyPr>
          <a:lstStyle/>
          <a:p>
            <a:pPr marL="0" lvl="2"/>
            <a:r>
              <a:rPr lang="en-US" sz="2000" b="1" dirty="0">
                <a:latin typeface="Avenir Next LT Pro" panose="020B0504020202020204" pitchFamily="34" charset="0"/>
              </a:rPr>
              <a:t>We already know how to maximize the margin. How can we express minimizing errors?</a:t>
            </a:r>
            <a:endParaRPr lang="en-US" sz="2000" dirty="0">
              <a:latin typeface="Avenir Next LT Pro" panose="020B0504020202020204" pitchFamily="34"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A6FB821-83C0-4316-BE7D-B6B42E07BEFE}"/>
                  </a:ext>
                </a:extLst>
              </p:cNvPr>
              <p:cNvSpPr txBox="1"/>
              <p:nvPr/>
            </p:nvSpPr>
            <p:spPr>
              <a:xfrm>
                <a:off x="4844648" y="2217104"/>
                <a:ext cx="62039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𝑤</m:t>
                              </m:r>
                            </m:e>
                            <m:sup>
                              <m:r>
                                <a:rPr lang="en-US" sz="2800" b="0" i="1" smtClean="0">
                                  <a:latin typeface="Cambria Math" panose="02040503050406030204" pitchFamily="18" charset="0"/>
                                </a:rPr>
                                <m:t>𝑇</m:t>
                              </m:r>
                            </m:sup>
                          </m:s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𝑏</m:t>
                          </m:r>
                        </m:e>
                      </m:d>
                      <m:r>
                        <a:rPr lang="en-US" sz="2800" b="0" i="1" smtClean="0">
                          <a:latin typeface="Cambria Math" panose="02040503050406030204" pitchFamily="18" charset="0"/>
                        </a:rPr>
                        <m:t>≥1 ∀</m:t>
                      </m:r>
                      <m:r>
                        <a:rPr lang="en-US" sz="2800" b="0" i="1" smtClean="0">
                          <a:latin typeface="Cambria Math" panose="02040503050406030204" pitchFamily="18" charset="0"/>
                        </a:rPr>
                        <m:t>𝑖</m:t>
                      </m:r>
                    </m:oMath>
                  </m:oMathPara>
                </a14:m>
                <a:endParaRPr lang="en-US" sz="2800" dirty="0"/>
              </a:p>
            </p:txBody>
          </p:sp>
        </mc:Choice>
        <mc:Fallback xmlns="">
          <p:sp>
            <p:nvSpPr>
              <p:cNvPr id="56" name="TextBox 55">
                <a:extLst>
                  <a:ext uri="{FF2B5EF4-FFF2-40B4-BE49-F238E27FC236}">
                    <a16:creationId xmlns:a16="http://schemas.microsoft.com/office/drawing/2014/main" id="{9A6FB821-83C0-4316-BE7D-B6B42E07BEFE}"/>
                  </a:ext>
                </a:extLst>
              </p:cNvPr>
              <p:cNvSpPr txBox="1">
                <a:spLocks noRot="1" noChangeAspect="1" noMove="1" noResize="1" noEditPoints="1" noAdjustHandles="1" noChangeArrowheads="1" noChangeShapeType="1" noTextEdit="1"/>
              </p:cNvSpPr>
              <p:nvPr/>
            </p:nvSpPr>
            <p:spPr>
              <a:xfrm>
                <a:off x="4844648" y="2217104"/>
                <a:ext cx="6203950" cy="523220"/>
              </a:xfrm>
              <a:prstGeom prst="rect">
                <a:avLst/>
              </a:prstGeom>
              <a:blipFill>
                <a:blip r:embed="rId2"/>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CCF49010-5DBB-49D6-9855-637CBD519AC8}"/>
              </a:ext>
            </a:extLst>
          </p:cNvPr>
          <p:cNvSpPr txBox="1"/>
          <p:nvPr/>
        </p:nvSpPr>
        <p:spPr>
          <a:xfrm>
            <a:off x="4075395" y="1294617"/>
            <a:ext cx="7622138" cy="400110"/>
          </a:xfrm>
          <a:prstGeom prst="rect">
            <a:avLst/>
          </a:prstGeom>
          <a:noFill/>
        </p:spPr>
        <p:txBody>
          <a:bodyPr wrap="square">
            <a:spAutoFit/>
          </a:bodyPr>
          <a:lstStyle/>
          <a:p>
            <a:pPr marL="0" lvl="2"/>
            <a:r>
              <a:rPr lang="en-US" sz="2000" dirty="0">
                <a:latin typeface="Avenir Next LT Pro" panose="020B0504020202020204" pitchFamily="34" charset="0"/>
              </a:rPr>
              <a:t>Last time, we had constraints that kept things out of the margin</a:t>
            </a:r>
          </a:p>
        </p:txBody>
      </p:sp>
      <p:grpSp>
        <p:nvGrpSpPr>
          <p:cNvPr id="58" name="Group 57">
            <a:extLst>
              <a:ext uri="{FF2B5EF4-FFF2-40B4-BE49-F238E27FC236}">
                <a16:creationId xmlns:a16="http://schemas.microsoft.com/office/drawing/2014/main" id="{B7DED2EB-5323-4397-A058-3364ADBA5A14}"/>
              </a:ext>
            </a:extLst>
          </p:cNvPr>
          <p:cNvGrpSpPr/>
          <p:nvPr/>
        </p:nvGrpSpPr>
        <p:grpSpPr>
          <a:xfrm>
            <a:off x="240646" y="1565297"/>
            <a:ext cx="3386132" cy="3727405"/>
            <a:chOff x="170522" y="885825"/>
            <a:chExt cx="4320922" cy="4756408"/>
          </a:xfrm>
        </p:grpSpPr>
        <p:sp>
          <p:nvSpPr>
            <p:cNvPr id="59" name="Oval 58">
              <a:extLst>
                <a:ext uri="{FF2B5EF4-FFF2-40B4-BE49-F238E27FC236}">
                  <a16:creationId xmlns:a16="http://schemas.microsoft.com/office/drawing/2014/main" id="{A6F2C972-B369-42CB-868B-FA041648035E}"/>
                </a:ext>
              </a:extLst>
            </p:cNvPr>
            <p:cNvSpPr/>
            <p:nvPr/>
          </p:nvSpPr>
          <p:spPr>
            <a:xfrm rot="20700000">
              <a:off x="4190297" y="3562283"/>
              <a:ext cx="301147" cy="301147"/>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BEA704C4-F5EB-4848-82B5-7F9E95C1561C}"/>
                </a:ext>
              </a:extLst>
            </p:cNvPr>
            <p:cNvSpPr/>
            <p:nvPr/>
          </p:nvSpPr>
          <p:spPr>
            <a:xfrm rot="20700000">
              <a:off x="2956800" y="4428216"/>
              <a:ext cx="301147" cy="301147"/>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2" name="Oval 61">
              <a:extLst>
                <a:ext uri="{FF2B5EF4-FFF2-40B4-BE49-F238E27FC236}">
                  <a16:creationId xmlns:a16="http://schemas.microsoft.com/office/drawing/2014/main" id="{57F497A0-03E4-492E-9891-2D665EE2D2FC}"/>
                </a:ext>
              </a:extLst>
            </p:cNvPr>
            <p:cNvSpPr/>
            <p:nvPr/>
          </p:nvSpPr>
          <p:spPr>
            <a:xfrm rot="20700000">
              <a:off x="4037342" y="4556070"/>
              <a:ext cx="301147" cy="301147"/>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3" name="Oval 62">
              <a:extLst>
                <a:ext uri="{FF2B5EF4-FFF2-40B4-BE49-F238E27FC236}">
                  <a16:creationId xmlns:a16="http://schemas.microsoft.com/office/drawing/2014/main" id="{D6AC825F-6577-4F24-837C-0D0E88B5F738}"/>
                </a:ext>
              </a:extLst>
            </p:cNvPr>
            <p:cNvSpPr/>
            <p:nvPr/>
          </p:nvSpPr>
          <p:spPr>
            <a:xfrm rot="20700000">
              <a:off x="3752459" y="2369381"/>
              <a:ext cx="301147" cy="301147"/>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5C5A5F14-4E83-43F7-97A7-A817E71BFF23}"/>
                </a:ext>
              </a:extLst>
            </p:cNvPr>
            <p:cNvSpPr/>
            <p:nvPr/>
          </p:nvSpPr>
          <p:spPr>
            <a:xfrm rot="20700000">
              <a:off x="3657124" y="1763221"/>
              <a:ext cx="301147" cy="301147"/>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6" name="Oval 65">
              <a:extLst>
                <a:ext uri="{FF2B5EF4-FFF2-40B4-BE49-F238E27FC236}">
                  <a16:creationId xmlns:a16="http://schemas.microsoft.com/office/drawing/2014/main" id="{F633059A-1E1D-48EA-B6F6-D31C83AB1E60}"/>
                </a:ext>
              </a:extLst>
            </p:cNvPr>
            <p:cNvSpPr/>
            <p:nvPr/>
          </p:nvSpPr>
          <p:spPr>
            <a:xfrm rot="20700000">
              <a:off x="651462" y="2464340"/>
              <a:ext cx="301148" cy="301147"/>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7" name="Oval 66">
              <a:extLst>
                <a:ext uri="{FF2B5EF4-FFF2-40B4-BE49-F238E27FC236}">
                  <a16:creationId xmlns:a16="http://schemas.microsoft.com/office/drawing/2014/main" id="{57C0ED21-F2C2-4075-8C38-081765357B9A}"/>
                </a:ext>
              </a:extLst>
            </p:cNvPr>
            <p:cNvSpPr/>
            <p:nvPr/>
          </p:nvSpPr>
          <p:spPr>
            <a:xfrm rot="20700000">
              <a:off x="684440" y="3304342"/>
              <a:ext cx="301148" cy="301147"/>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8" name="Oval 67">
              <a:extLst>
                <a:ext uri="{FF2B5EF4-FFF2-40B4-BE49-F238E27FC236}">
                  <a16:creationId xmlns:a16="http://schemas.microsoft.com/office/drawing/2014/main" id="{AE2723F2-E515-4979-AB68-2A432E119469}"/>
                </a:ext>
              </a:extLst>
            </p:cNvPr>
            <p:cNvSpPr/>
            <p:nvPr/>
          </p:nvSpPr>
          <p:spPr>
            <a:xfrm rot="20700000">
              <a:off x="991007" y="4066901"/>
              <a:ext cx="301148" cy="301147"/>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5" name="Oval 94">
              <a:extLst>
                <a:ext uri="{FF2B5EF4-FFF2-40B4-BE49-F238E27FC236}">
                  <a16:creationId xmlns:a16="http://schemas.microsoft.com/office/drawing/2014/main" id="{76EEF66D-0C50-4BF0-9F28-811E4051D956}"/>
                </a:ext>
              </a:extLst>
            </p:cNvPr>
            <p:cNvSpPr/>
            <p:nvPr/>
          </p:nvSpPr>
          <p:spPr>
            <a:xfrm rot="20700000">
              <a:off x="868856" y="1481095"/>
              <a:ext cx="301148" cy="301147"/>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6" name="Oval 105">
              <a:extLst>
                <a:ext uri="{FF2B5EF4-FFF2-40B4-BE49-F238E27FC236}">
                  <a16:creationId xmlns:a16="http://schemas.microsoft.com/office/drawing/2014/main" id="{48C64710-09B1-412E-8BD6-C4096EAB6505}"/>
                </a:ext>
              </a:extLst>
            </p:cNvPr>
            <p:cNvSpPr/>
            <p:nvPr/>
          </p:nvSpPr>
          <p:spPr>
            <a:xfrm rot="20700000">
              <a:off x="1072546" y="5307238"/>
              <a:ext cx="301148" cy="301147"/>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13" name="Group 112">
              <a:extLst>
                <a:ext uri="{FF2B5EF4-FFF2-40B4-BE49-F238E27FC236}">
                  <a16:creationId xmlns:a16="http://schemas.microsoft.com/office/drawing/2014/main" id="{394E795F-4892-4FB6-B7EE-7C7FBDAD576D}"/>
                </a:ext>
              </a:extLst>
            </p:cNvPr>
            <p:cNvGrpSpPr/>
            <p:nvPr/>
          </p:nvGrpSpPr>
          <p:grpSpPr>
            <a:xfrm>
              <a:off x="1224409" y="885825"/>
              <a:ext cx="1881420" cy="4756408"/>
              <a:chOff x="1861799" y="885824"/>
              <a:chExt cx="1881420" cy="4756408"/>
            </a:xfrm>
          </p:grpSpPr>
          <p:grpSp>
            <p:nvGrpSpPr>
              <p:cNvPr id="124" name="Group 123">
                <a:extLst>
                  <a:ext uri="{FF2B5EF4-FFF2-40B4-BE49-F238E27FC236}">
                    <a16:creationId xmlns:a16="http://schemas.microsoft.com/office/drawing/2014/main" id="{B4CC1748-E417-46C2-92AA-AD242E8961D4}"/>
                  </a:ext>
                </a:extLst>
              </p:cNvPr>
              <p:cNvGrpSpPr/>
              <p:nvPr/>
            </p:nvGrpSpPr>
            <p:grpSpPr>
              <a:xfrm>
                <a:off x="1861799" y="885824"/>
                <a:ext cx="1881420" cy="4756408"/>
                <a:chOff x="4674605" y="742950"/>
                <a:chExt cx="2930203" cy="4756408"/>
              </a:xfrm>
            </p:grpSpPr>
            <p:grpSp>
              <p:nvGrpSpPr>
                <p:cNvPr id="127" name="Group 126">
                  <a:extLst>
                    <a:ext uri="{FF2B5EF4-FFF2-40B4-BE49-F238E27FC236}">
                      <a16:creationId xmlns:a16="http://schemas.microsoft.com/office/drawing/2014/main" id="{015DCCB8-836C-4D23-B54C-0FA2975AF4A4}"/>
                    </a:ext>
                  </a:extLst>
                </p:cNvPr>
                <p:cNvGrpSpPr/>
                <p:nvPr/>
              </p:nvGrpSpPr>
              <p:grpSpPr>
                <a:xfrm>
                  <a:off x="4674605" y="742950"/>
                  <a:ext cx="2930203" cy="4756408"/>
                  <a:chOff x="4674605" y="742950"/>
                  <a:chExt cx="2930203" cy="4756408"/>
                </a:xfrm>
              </p:grpSpPr>
              <p:cxnSp>
                <p:nvCxnSpPr>
                  <p:cNvPr id="130" name="Straight Connector 129">
                    <a:extLst>
                      <a:ext uri="{FF2B5EF4-FFF2-40B4-BE49-F238E27FC236}">
                        <a16:creationId xmlns:a16="http://schemas.microsoft.com/office/drawing/2014/main" id="{FCD59A11-B42C-47BF-8CE0-2103FD4E0DA5}"/>
                      </a:ext>
                    </a:extLst>
                  </p:cNvPr>
                  <p:cNvCxnSpPr/>
                  <p:nvPr/>
                </p:nvCxnSpPr>
                <p:spPr>
                  <a:xfrm>
                    <a:off x="6257925" y="742950"/>
                    <a:ext cx="0" cy="4756408"/>
                  </a:xfrm>
                  <a:prstGeom prst="line">
                    <a:avLst/>
                  </a:prstGeom>
                  <a:ln w="381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F1D7FFFA-E001-401F-ACA8-453DD6B8A906}"/>
                          </a:ext>
                        </a:extLst>
                      </p:cNvPr>
                      <p:cNvSpPr txBox="1"/>
                      <p:nvPr/>
                    </p:nvSpPr>
                    <p:spPr>
                      <a:xfrm rot="16200000">
                        <a:off x="5306307" y="1358686"/>
                        <a:ext cx="1309585" cy="4277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1" i="1" smtClean="0">
                                      <a:latin typeface="Cambria Math" panose="02040503050406030204" pitchFamily="18" charset="0"/>
                                    </a:rPr>
                                    <m:t>𝒘</m:t>
                                  </m:r>
                                </m:e>
                                <m:sup>
                                  <m:r>
                                    <a:rPr lang="en-US" sz="1200" b="0" i="1" smtClean="0">
                                      <a:latin typeface="Cambria Math" panose="02040503050406030204" pitchFamily="18" charset="0"/>
                                    </a:rPr>
                                    <m:t>𝑇</m:t>
                                  </m:r>
                                </m:sup>
                              </m:sSup>
                              <m:r>
                                <a:rPr lang="en-US" sz="1200" b="1" i="1" smtClean="0">
                                  <a:latin typeface="Cambria Math" panose="02040503050406030204" pitchFamily="18" charset="0"/>
                                </a:rPr>
                                <m:t>𝒙</m:t>
                              </m:r>
                              <m:r>
                                <a:rPr lang="en-US" sz="1200" b="0" i="1" smtClean="0">
                                  <a:latin typeface="Cambria Math" panose="02040503050406030204" pitchFamily="18" charset="0"/>
                                </a:rPr>
                                <m:t>+</m:t>
                              </m:r>
                              <m:r>
                                <a:rPr lang="en-US" sz="1200" b="0" i="1" smtClean="0">
                                  <a:latin typeface="Cambria Math" panose="02040503050406030204" pitchFamily="18" charset="0"/>
                                </a:rPr>
                                <m:t>𝑏</m:t>
                              </m:r>
                              <m:r>
                                <a:rPr lang="en-US" sz="1200" b="0" i="1" smtClean="0">
                                  <a:latin typeface="Cambria Math" panose="02040503050406030204" pitchFamily="18" charset="0"/>
                                </a:rPr>
                                <m:t>=0</m:t>
                              </m:r>
                            </m:oMath>
                          </m:oMathPara>
                        </a14:m>
                        <a:endParaRPr lang="en-US" sz="1200" dirty="0"/>
                      </a:p>
                    </p:txBody>
                  </p:sp>
                </mc:Choice>
                <mc:Fallback xmlns="">
                  <p:sp>
                    <p:nvSpPr>
                      <p:cNvPr id="131" name="TextBox 130">
                        <a:extLst>
                          <a:ext uri="{FF2B5EF4-FFF2-40B4-BE49-F238E27FC236}">
                            <a16:creationId xmlns:a16="http://schemas.microsoft.com/office/drawing/2014/main" id="{F1D7FFFA-E001-401F-ACA8-453DD6B8A906}"/>
                          </a:ext>
                        </a:extLst>
                      </p:cNvPr>
                      <p:cNvSpPr txBox="1">
                        <a:spLocks noRot="1" noChangeAspect="1" noMove="1" noResize="1" noEditPoints="1" noAdjustHandles="1" noChangeArrowheads="1" noChangeShapeType="1" noTextEdit="1"/>
                      </p:cNvSpPr>
                      <p:nvPr/>
                    </p:nvSpPr>
                    <p:spPr>
                      <a:xfrm rot="16200000">
                        <a:off x="5306307" y="1358686"/>
                        <a:ext cx="1309585" cy="427795"/>
                      </a:xfrm>
                      <a:prstGeom prst="rect">
                        <a:avLst/>
                      </a:prstGeom>
                      <a:blipFill>
                        <a:blip r:embed="rId3"/>
                        <a:stretch>
                          <a:fillRect/>
                        </a:stretch>
                      </a:blipFill>
                    </p:spPr>
                    <p:txBody>
                      <a:bodyPr/>
                      <a:lstStyle/>
                      <a:p>
                        <a:r>
                          <a:rPr lang="en-US">
                            <a:noFill/>
                          </a:rPr>
                          <a:t> </a:t>
                        </a:r>
                      </a:p>
                    </p:txBody>
                  </p:sp>
                </mc:Fallback>
              </mc:AlternateContent>
              <p:cxnSp>
                <p:nvCxnSpPr>
                  <p:cNvPr id="132" name="Straight Connector 131">
                    <a:extLst>
                      <a:ext uri="{FF2B5EF4-FFF2-40B4-BE49-F238E27FC236}">
                        <a16:creationId xmlns:a16="http://schemas.microsoft.com/office/drawing/2014/main" id="{7EC63888-0DE6-4807-A738-43418A966D0F}"/>
                      </a:ext>
                    </a:extLst>
                  </p:cNvPr>
                  <p:cNvCxnSpPr/>
                  <p:nvPr/>
                </p:nvCxnSpPr>
                <p:spPr>
                  <a:xfrm>
                    <a:off x="7604808" y="742950"/>
                    <a:ext cx="0" cy="4756408"/>
                  </a:xfrm>
                  <a:prstGeom prst="line">
                    <a:avLst/>
                  </a:prstGeom>
                  <a:ln w="38100">
                    <a:solidFill>
                      <a:srgbClr val="FF0000"/>
                    </a:solidFill>
                    <a:prstDash val="lgDash"/>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1AEC6727-CEED-4377-AC93-E6B5897B1AE2}"/>
                      </a:ext>
                    </a:extLst>
                  </p:cNvPr>
                  <p:cNvCxnSpPr/>
                  <p:nvPr/>
                </p:nvCxnSpPr>
                <p:spPr>
                  <a:xfrm>
                    <a:off x="4674605" y="742950"/>
                    <a:ext cx="0" cy="4756408"/>
                  </a:xfrm>
                  <a:prstGeom prst="line">
                    <a:avLst/>
                  </a:prstGeom>
                  <a:ln w="38100">
                    <a:solidFill>
                      <a:srgbClr val="40A940"/>
                    </a:solidFill>
                    <a:prstDash val="lgDash"/>
                  </a:ln>
                </p:spPr>
                <p:style>
                  <a:lnRef idx="1">
                    <a:schemeClr val="dk1"/>
                  </a:lnRef>
                  <a:fillRef idx="0">
                    <a:schemeClr val="dk1"/>
                  </a:fillRef>
                  <a:effectRef idx="0">
                    <a:schemeClr val="dk1"/>
                  </a:effectRef>
                  <a:fontRef idx="minor">
                    <a:schemeClr val="tx1"/>
                  </a:fontRef>
                </p:style>
              </p:cxnSp>
            </p:grpSp>
            <p:cxnSp>
              <p:nvCxnSpPr>
                <p:cNvPr id="128" name="Straight Arrow Connector 127">
                  <a:extLst>
                    <a:ext uri="{FF2B5EF4-FFF2-40B4-BE49-F238E27FC236}">
                      <a16:creationId xmlns:a16="http://schemas.microsoft.com/office/drawing/2014/main" id="{5801D3E7-B45E-4BEC-AD5C-393A47C8AB03}"/>
                    </a:ext>
                  </a:extLst>
                </p:cNvPr>
                <p:cNvCxnSpPr/>
                <p:nvPr/>
              </p:nvCxnSpPr>
              <p:spPr>
                <a:xfrm flipH="1">
                  <a:off x="5467350" y="2999739"/>
                  <a:ext cx="79057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BA42B85-C9A2-437F-A54E-5DAB424C4D11}"/>
                        </a:ext>
                      </a:extLst>
                    </p:cNvPr>
                    <p:cNvSpPr txBox="1"/>
                    <p:nvPr/>
                  </p:nvSpPr>
                  <p:spPr>
                    <a:xfrm>
                      <a:off x="5515727" y="2561494"/>
                      <a:ext cx="493628" cy="412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𝒘</m:t>
                            </m:r>
                          </m:oMath>
                        </m:oMathPara>
                      </a14:m>
                      <a:endParaRPr lang="en-US" sz="1200" dirty="0"/>
                    </a:p>
                  </p:txBody>
                </p:sp>
              </mc:Choice>
              <mc:Fallback xmlns="">
                <p:sp>
                  <p:nvSpPr>
                    <p:cNvPr id="129" name="TextBox 128">
                      <a:extLst>
                        <a:ext uri="{FF2B5EF4-FFF2-40B4-BE49-F238E27FC236}">
                          <a16:creationId xmlns:a16="http://schemas.microsoft.com/office/drawing/2014/main" id="{4BA42B85-C9A2-437F-A54E-5DAB424C4D11}"/>
                        </a:ext>
                      </a:extLst>
                    </p:cNvPr>
                    <p:cNvSpPr txBox="1">
                      <a:spLocks noRot="1" noChangeAspect="1" noMove="1" noResize="1" noEditPoints="1" noAdjustHandles="1" noChangeArrowheads="1" noChangeShapeType="1" noTextEdit="1"/>
                    </p:cNvSpPr>
                    <p:nvPr/>
                  </p:nvSpPr>
                  <p:spPr>
                    <a:xfrm>
                      <a:off x="5515727" y="2561494"/>
                      <a:ext cx="493628" cy="412016"/>
                    </a:xfrm>
                    <a:prstGeom prst="rect">
                      <a:avLst/>
                    </a:prstGeom>
                    <a:blipFill>
                      <a:blip r:embed="rId4"/>
                      <a:stretch>
                        <a:fillRect r="-243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2430F77E-9429-42A5-A898-D398AEA3F393}"/>
                      </a:ext>
                    </a:extLst>
                  </p:cNvPr>
                  <p:cNvSpPr txBox="1"/>
                  <p:nvPr/>
                </p:nvSpPr>
                <p:spPr>
                  <a:xfrm rot="16200000">
                    <a:off x="1385303" y="1578118"/>
                    <a:ext cx="1309585" cy="2746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1" i="1" smtClean="0">
                                  <a:latin typeface="Cambria Math" panose="02040503050406030204" pitchFamily="18" charset="0"/>
                                </a:rPr>
                                <m:t>𝒘</m:t>
                              </m:r>
                            </m:e>
                            <m:sup>
                              <m:r>
                                <a:rPr lang="en-US" sz="1200" b="0" i="1" smtClean="0">
                                  <a:latin typeface="Cambria Math" panose="02040503050406030204" pitchFamily="18" charset="0"/>
                                </a:rPr>
                                <m:t>𝑇</m:t>
                              </m:r>
                            </m:sup>
                          </m:sSup>
                          <m:r>
                            <a:rPr lang="en-US" sz="1200" b="1" i="1" smtClean="0">
                              <a:latin typeface="Cambria Math" panose="02040503050406030204" pitchFamily="18" charset="0"/>
                            </a:rPr>
                            <m:t>𝒙</m:t>
                          </m:r>
                          <m:r>
                            <a:rPr lang="en-US" sz="1200" b="0" i="1" smtClean="0">
                              <a:latin typeface="Cambria Math" panose="02040503050406030204" pitchFamily="18" charset="0"/>
                            </a:rPr>
                            <m:t>+</m:t>
                          </m:r>
                          <m:r>
                            <a:rPr lang="en-US" sz="1200" b="0" i="1" smtClean="0">
                              <a:latin typeface="Cambria Math" panose="02040503050406030204" pitchFamily="18" charset="0"/>
                            </a:rPr>
                            <m:t>𝑏</m:t>
                          </m:r>
                          <m:r>
                            <a:rPr lang="en-US" sz="1200" b="0" i="1" smtClean="0">
                              <a:latin typeface="Cambria Math" panose="02040503050406030204" pitchFamily="18" charset="0"/>
                            </a:rPr>
                            <m:t>=1</m:t>
                          </m:r>
                        </m:oMath>
                      </m:oMathPara>
                    </a14:m>
                    <a:endParaRPr lang="en-US" sz="1200" dirty="0"/>
                  </a:p>
                </p:txBody>
              </p:sp>
            </mc:Choice>
            <mc:Fallback xmlns="">
              <p:sp>
                <p:nvSpPr>
                  <p:cNvPr id="125" name="TextBox 124">
                    <a:extLst>
                      <a:ext uri="{FF2B5EF4-FFF2-40B4-BE49-F238E27FC236}">
                        <a16:creationId xmlns:a16="http://schemas.microsoft.com/office/drawing/2014/main" id="{2430F77E-9429-42A5-A898-D398AEA3F393}"/>
                      </a:ext>
                    </a:extLst>
                  </p:cNvPr>
                  <p:cNvSpPr txBox="1">
                    <a:spLocks noRot="1" noChangeAspect="1" noMove="1" noResize="1" noEditPoints="1" noAdjustHandles="1" noChangeArrowheads="1" noChangeShapeType="1" noTextEdit="1"/>
                  </p:cNvSpPr>
                  <p:nvPr/>
                </p:nvSpPr>
                <p:spPr>
                  <a:xfrm rot="16200000">
                    <a:off x="1385303" y="1578118"/>
                    <a:ext cx="1309585" cy="27467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A3A43C60-ED18-42FF-93F9-8EC8F6002B22}"/>
                      </a:ext>
                    </a:extLst>
                  </p:cNvPr>
                  <p:cNvSpPr txBox="1"/>
                  <p:nvPr/>
                </p:nvSpPr>
                <p:spPr>
                  <a:xfrm rot="16200000">
                    <a:off x="2801899" y="1647347"/>
                    <a:ext cx="1481259" cy="2746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1" i="1" smtClean="0">
                                  <a:latin typeface="Cambria Math" panose="02040503050406030204" pitchFamily="18" charset="0"/>
                                </a:rPr>
                                <m:t>𝒘</m:t>
                              </m:r>
                            </m:e>
                            <m:sup>
                              <m:r>
                                <a:rPr lang="en-US" sz="1200" b="0" i="1" smtClean="0">
                                  <a:latin typeface="Cambria Math" panose="02040503050406030204" pitchFamily="18" charset="0"/>
                                </a:rPr>
                                <m:t>𝑇</m:t>
                              </m:r>
                            </m:sup>
                          </m:sSup>
                          <m:r>
                            <a:rPr lang="en-US" sz="1200" b="1" i="1" smtClean="0">
                              <a:latin typeface="Cambria Math" panose="02040503050406030204" pitchFamily="18" charset="0"/>
                            </a:rPr>
                            <m:t>𝒙</m:t>
                          </m:r>
                          <m:r>
                            <a:rPr lang="en-US" sz="1200" b="0" i="1" smtClean="0">
                              <a:latin typeface="Cambria Math" panose="02040503050406030204" pitchFamily="18" charset="0"/>
                            </a:rPr>
                            <m:t>+</m:t>
                          </m:r>
                          <m:r>
                            <a:rPr lang="en-US" sz="1200" b="0" i="1" smtClean="0">
                              <a:latin typeface="Cambria Math" panose="02040503050406030204" pitchFamily="18" charset="0"/>
                            </a:rPr>
                            <m:t>𝑏</m:t>
                          </m:r>
                          <m:r>
                            <a:rPr lang="en-US" sz="1200" b="0" i="1" smtClean="0">
                              <a:latin typeface="Cambria Math" panose="02040503050406030204" pitchFamily="18" charset="0"/>
                            </a:rPr>
                            <m:t>=−1</m:t>
                          </m:r>
                        </m:oMath>
                      </m:oMathPara>
                    </a14:m>
                    <a:endParaRPr lang="en-US" sz="1200" dirty="0"/>
                  </a:p>
                </p:txBody>
              </p:sp>
            </mc:Choice>
            <mc:Fallback xmlns="">
              <p:sp>
                <p:nvSpPr>
                  <p:cNvPr id="126" name="TextBox 125">
                    <a:extLst>
                      <a:ext uri="{FF2B5EF4-FFF2-40B4-BE49-F238E27FC236}">
                        <a16:creationId xmlns:a16="http://schemas.microsoft.com/office/drawing/2014/main" id="{A3A43C60-ED18-42FF-93F9-8EC8F6002B22}"/>
                      </a:ext>
                    </a:extLst>
                  </p:cNvPr>
                  <p:cNvSpPr txBox="1">
                    <a:spLocks noRot="1" noChangeAspect="1" noMove="1" noResize="1" noEditPoints="1" noAdjustHandles="1" noChangeArrowheads="1" noChangeShapeType="1" noTextEdit="1"/>
                  </p:cNvSpPr>
                  <p:nvPr/>
                </p:nvSpPr>
                <p:spPr>
                  <a:xfrm rot="16200000">
                    <a:off x="2801899" y="1647347"/>
                    <a:ext cx="1481259" cy="274678"/>
                  </a:xfrm>
                  <a:prstGeom prst="rect">
                    <a:avLst/>
                  </a:prstGeom>
                  <a:blipFill>
                    <a:blip r:embed="rId6"/>
                    <a:stretch>
                      <a:fillRect/>
                    </a:stretch>
                  </a:blipFill>
                </p:spPr>
                <p:txBody>
                  <a:bodyPr/>
                  <a:lstStyle/>
                  <a:p>
                    <a:r>
                      <a:rPr lang="en-US">
                        <a:noFill/>
                      </a:rPr>
                      <a:t> </a:t>
                    </a:r>
                  </a:p>
                </p:txBody>
              </p:sp>
            </mc:Fallback>
          </mc:AlternateContent>
        </p:grpSp>
        <p:sp>
          <p:nvSpPr>
            <p:cNvPr id="114" name="Oval 113">
              <a:extLst>
                <a:ext uri="{FF2B5EF4-FFF2-40B4-BE49-F238E27FC236}">
                  <a16:creationId xmlns:a16="http://schemas.microsoft.com/office/drawing/2014/main" id="{BDA99C5E-00F1-4C7C-8C4E-74C7E5875291}"/>
                </a:ext>
              </a:extLst>
            </p:cNvPr>
            <p:cNvSpPr/>
            <p:nvPr/>
          </p:nvSpPr>
          <p:spPr>
            <a:xfrm rot="20700000">
              <a:off x="319888" y="4026138"/>
              <a:ext cx="301148" cy="301147"/>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7" name="Oval 116">
              <a:extLst>
                <a:ext uri="{FF2B5EF4-FFF2-40B4-BE49-F238E27FC236}">
                  <a16:creationId xmlns:a16="http://schemas.microsoft.com/office/drawing/2014/main" id="{88434925-30A9-4AF9-B043-C465A4F6A476}"/>
                </a:ext>
              </a:extLst>
            </p:cNvPr>
            <p:cNvSpPr/>
            <p:nvPr/>
          </p:nvSpPr>
          <p:spPr>
            <a:xfrm rot="20700000">
              <a:off x="170522" y="2046098"/>
              <a:ext cx="301148" cy="301147"/>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9" name="Oval 118">
              <a:extLst>
                <a:ext uri="{FF2B5EF4-FFF2-40B4-BE49-F238E27FC236}">
                  <a16:creationId xmlns:a16="http://schemas.microsoft.com/office/drawing/2014/main" id="{27C6C27F-12A4-47A8-B14B-550EDBD0D52E}"/>
                </a:ext>
              </a:extLst>
            </p:cNvPr>
            <p:cNvSpPr/>
            <p:nvPr/>
          </p:nvSpPr>
          <p:spPr>
            <a:xfrm rot="20700000">
              <a:off x="4183270" y="2369381"/>
              <a:ext cx="301147" cy="301147"/>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2" name="Oval 121">
              <a:extLst>
                <a:ext uri="{FF2B5EF4-FFF2-40B4-BE49-F238E27FC236}">
                  <a16:creationId xmlns:a16="http://schemas.microsoft.com/office/drawing/2014/main" id="{461D8E35-D8A5-4C15-B077-EEF609A76AEE}"/>
                </a:ext>
              </a:extLst>
            </p:cNvPr>
            <p:cNvSpPr/>
            <p:nvPr/>
          </p:nvSpPr>
          <p:spPr>
            <a:xfrm rot="20700000">
              <a:off x="4070523" y="3065390"/>
              <a:ext cx="301147" cy="301147"/>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3" name="Oval 122">
              <a:extLst>
                <a:ext uri="{FF2B5EF4-FFF2-40B4-BE49-F238E27FC236}">
                  <a16:creationId xmlns:a16="http://schemas.microsoft.com/office/drawing/2014/main" id="{07D665B3-883B-4BBB-80AB-B2BE214C3D95}"/>
                </a:ext>
              </a:extLst>
            </p:cNvPr>
            <p:cNvSpPr/>
            <p:nvPr/>
          </p:nvSpPr>
          <p:spPr>
            <a:xfrm rot="20700000">
              <a:off x="3373062" y="3493636"/>
              <a:ext cx="301148" cy="301147"/>
            </a:xfrm>
            <a:prstGeom prst="ellipse">
              <a:avLst/>
            </a:prstGeom>
            <a:solidFill>
              <a:srgbClr val="008000"/>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134" name="TextBox 133">
            <a:extLst>
              <a:ext uri="{FF2B5EF4-FFF2-40B4-BE49-F238E27FC236}">
                <a16:creationId xmlns:a16="http://schemas.microsoft.com/office/drawing/2014/main" id="{5DE2E2CE-8540-42CD-927C-77EB5500F16A}"/>
              </a:ext>
            </a:extLst>
          </p:cNvPr>
          <p:cNvSpPr txBox="1"/>
          <p:nvPr/>
        </p:nvSpPr>
        <p:spPr>
          <a:xfrm>
            <a:off x="4075395" y="3096571"/>
            <a:ext cx="7755702" cy="400110"/>
          </a:xfrm>
          <a:prstGeom prst="rect">
            <a:avLst/>
          </a:prstGeom>
          <a:noFill/>
        </p:spPr>
        <p:txBody>
          <a:bodyPr wrap="square">
            <a:spAutoFit/>
          </a:bodyPr>
          <a:lstStyle/>
          <a:p>
            <a:pPr marL="0" lvl="2"/>
            <a:r>
              <a:rPr lang="en-US" sz="2000" dirty="0">
                <a:latin typeface="Avenir Next LT Pro" panose="020B0504020202020204" pitchFamily="34" charset="0"/>
              </a:rPr>
              <a:t>Let’s allow each example to violate this by up to some value:</a:t>
            </a:r>
          </a:p>
        </p:txBody>
      </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6D2E44D0-F2C1-4824-8EC6-78067D8B9CF0}"/>
                  </a:ext>
                </a:extLst>
              </p:cNvPr>
              <p:cNvSpPr txBox="1"/>
              <p:nvPr/>
            </p:nvSpPr>
            <p:spPr>
              <a:xfrm>
                <a:off x="4844648" y="3899364"/>
                <a:ext cx="62039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𝑤</m:t>
                              </m:r>
                            </m:e>
                            <m:sup>
                              <m:r>
                                <a:rPr lang="en-US" sz="2800" b="0" i="1" smtClean="0">
                                  <a:latin typeface="Cambria Math" panose="02040503050406030204" pitchFamily="18" charset="0"/>
                                </a:rPr>
                                <m:t>𝑇</m:t>
                              </m:r>
                            </m:sup>
                          </m:s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𝑏</m:t>
                          </m:r>
                        </m:e>
                      </m:d>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𝜉</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     ∀</m:t>
                      </m:r>
                      <m:r>
                        <a:rPr lang="en-US" sz="2800" b="0" i="1" smtClean="0">
                          <a:latin typeface="Cambria Math" panose="02040503050406030204" pitchFamily="18" charset="0"/>
                        </a:rPr>
                        <m:t>𝑖</m:t>
                      </m:r>
                    </m:oMath>
                  </m:oMathPara>
                </a14:m>
                <a:endParaRPr lang="en-US" sz="2800" dirty="0"/>
              </a:p>
            </p:txBody>
          </p:sp>
        </mc:Choice>
        <mc:Fallback xmlns="">
          <p:sp>
            <p:nvSpPr>
              <p:cNvPr id="135" name="TextBox 134">
                <a:extLst>
                  <a:ext uri="{FF2B5EF4-FFF2-40B4-BE49-F238E27FC236}">
                    <a16:creationId xmlns:a16="http://schemas.microsoft.com/office/drawing/2014/main" id="{6D2E44D0-F2C1-4824-8EC6-78067D8B9CF0}"/>
                  </a:ext>
                </a:extLst>
              </p:cNvPr>
              <p:cNvSpPr txBox="1">
                <a:spLocks noRot="1" noChangeAspect="1" noMove="1" noResize="1" noEditPoints="1" noAdjustHandles="1" noChangeArrowheads="1" noChangeShapeType="1" noTextEdit="1"/>
              </p:cNvSpPr>
              <p:nvPr/>
            </p:nvSpPr>
            <p:spPr>
              <a:xfrm>
                <a:off x="4844648" y="3899364"/>
                <a:ext cx="6203950"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3D6AFF43-18A9-479E-BC93-F4C0BEC8E6EB}"/>
                  </a:ext>
                </a:extLst>
              </p:cNvPr>
              <p:cNvSpPr txBox="1"/>
              <p:nvPr/>
            </p:nvSpPr>
            <p:spPr>
              <a:xfrm>
                <a:off x="4075395" y="4954131"/>
                <a:ext cx="7755702" cy="1015663"/>
              </a:xfrm>
              <a:prstGeom prst="rect">
                <a:avLst/>
              </a:prstGeom>
              <a:noFill/>
            </p:spPr>
            <p:txBody>
              <a:bodyPr wrap="square">
                <a:spAutoFit/>
              </a:bodyPr>
              <a:lstStyle/>
              <a:p>
                <a:pPr marL="0" lvl="2"/>
                <a:r>
                  <a:rPr lang="en-US" sz="2000" dirty="0">
                    <a:latin typeface="Avenir Next LT Pro" panose="020B0504020202020204" pitchFamily="34" charset="0"/>
                  </a:rPr>
                  <a:t>So now each example i has some error tolerance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𝜉</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oMath>
                </a14:m>
                <a:r>
                  <a:rPr lang="en-US" sz="2000" dirty="0">
                    <a:latin typeface="Avenir Next LT Pro" panose="020B0504020202020204" pitchFamily="34" charset="0"/>
                  </a:rPr>
                  <a:t>. We refer to these as </a:t>
                </a:r>
                <a:r>
                  <a:rPr lang="en-US" sz="2000" b="1" dirty="0">
                    <a:latin typeface="Avenir Next LT Pro" panose="020B0504020202020204" pitchFamily="34" charset="0"/>
                  </a:rPr>
                  <a:t>slack variables</a:t>
                </a:r>
                <a:r>
                  <a:rPr lang="en-US" sz="2000" dirty="0">
                    <a:latin typeface="Avenir Next LT Pro" panose="020B0504020202020204" pitchFamily="34" charset="0"/>
                  </a:rPr>
                  <a:t>. </a:t>
                </a:r>
              </a:p>
              <a:p>
                <a:pPr marL="0" lvl="2"/>
                <a:endParaRPr lang="en-US" sz="2000" dirty="0">
                  <a:latin typeface="Avenir Next LT Pro" panose="020B0504020202020204" pitchFamily="34" charset="0"/>
                </a:endParaRPr>
              </a:p>
            </p:txBody>
          </p:sp>
        </mc:Choice>
        <mc:Fallback xmlns="">
          <p:sp>
            <p:nvSpPr>
              <p:cNvPr id="136" name="TextBox 135">
                <a:extLst>
                  <a:ext uri="{FF2B5EF4-FFF2-40B4-BE49-F238E27FC236}">
                    <a16:creationId xmlns:a16="http://schemas.microsoft.com/office/drawing/2014/main" id="{3D6AFF43-18A9-479E-BC93-F4C0BEC8E6EB}"/>
                  </a:ext>
                </a:extLst>
              </p:cNvPr>
              <p:cNvSpPr txBox="1">
                <a:spLocks noRot="1" noChangeAspect="1" noMove="1" noResize="1" noEditPoints="1" noAdjustHandles="1" noChangeArrowheads="1" noChangeShapeType="1" noTextEdit="1"/>
              </p:cNvSpPr>
              <p:nvPr/>
            </p:nvSpPr>
            <p:spPr>
              <a:xfrm>
                <a:off x="4075395" y="4954131"/>
                <a:ext cx="7755702" cy="1015663"/>
              </a:xfrm>
              <a:prstGeom prst="rect">
                <a:avLst/>
              </a:prstGeom>
              <a:blipFill>
                <a:blip r:embed="rId8"/>
                <a:stretch>
                  <a:fillRect l="-865" t="-3012"/>
                </a:stretch>
              </a:blipFill>
            </p:spPr>
            <p:txBody>
              <a:bodyPr/>
              <a:lstStyle/>
              <a:p>
                <a:r>
                  <a:rPr lang="en-US">
                    <a:noFill/>
                  </a:rPr>
                  <a:t> </a:t>
                </a:r>
              </a:p>
            </p:txBody>
          </p:sp>
        </mc:Fallback>
      </mc:AlternateContent>
    </p:spTree>
    <p:extLst>
      <p:ext uri="{BB962C8B-B14F-4D97-AF65-F5344CB8AC3E}">
        <p14:creationId xmlns:p14="http://schemas.microsoft.com/office/powerpoint/2010/main" val="294086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5" grpId="0"/>
      <p:bldP spid="1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B9C8D1C1-0EC6-4B40-8999-4B7F12591207}"/>
              </a:ext>
            </a:extLst>
          </p:cNvPr>
          <p:cNvCxnSpPr/>
          <p:nvPr/>
        </p:nvCxnSpPr>
        <p:spPr>
          <a:xfrm>
            <a:off x="4052280" y="635687"/>
            <a:ext cx="0" cy="5795604"/>
          </a:xfrm>
          <a:prstGeom prst="line">
            <a:avLst/>
          </a:prstGeom>
          <a:ln w="38100">
            <a:solidFill>
              <a:srgbClr val="00B0F0"/>
            </a:solidFill>
            <a:prstDash val="lgDash"/>
          </a:ln>
        </p:spPr>
        <p:style>
          <a:lnRef idx="1">
            <a:schemeClr val="dk1"/>
          </a:lnRef>
          <a:fillRef idx="0">
            <a:schemeClr val="dk1"/>
          </a:fillRef>
          <a:effectRef idx="0">
            <a:schemeClr val="dk1"/>
          </a:effectRef>
          <a:fontRef idx="minor">
            <a:schemeClr val="tx1"/>
          </a:fontRef>
        </p:style>
      </p:cxnSp>
      <p:sp>
        <p:nvSpPr>
          <p:cNvPr id="4" name="Title 3">
            <a:extLst>
              <a:ext uri="{FF2B5EF4-FFF2-40B4-BE49-F238E27FC236}">
                <a16:creationId xmlns:a16="http://schemas.microsoft.com/office/drawing/2014/main" id="{9ED1BDCA-2E55-4D89-A3D8-F551B05A3539}"/>
              </a:ext>
            </a:extLst>
          </p:cNvPr>
          <p:cNvSpPr>
            <a:spLocks noGrp="1"/>
          </p:cNvSpPr>
          <p:nvPr>
            <p:ph type="title"/>
          </p:nvPr>
        </p:nvSpPr>
        <p:spPr/>
        <p:txBody>
          <a:bodyPr/>
          <a:lstStyle/>
          <a:p>
            <a:r>
              <a:rPr lang="en-US" dirty="0"/>
              <a:t>Soft-Margin Support Vector Machine</a:t>
            </a:r>
          </a:p>
        </p:txBody>
      </p:sp>
      <p:sp>
        <p:nvSpPr>
          <p:cNvPr id="2" name="Slide Number Placeholder 1">
            <a:extLst>
              <a:ext uri="{FF2B5EF4-FFF2-40B4-BE49-F238E27FC236}">
                <a16:creationId xmlns:a16="http://schemas.microsoft.com/office/drawing/2014/main" id="{42005D31-C2E8-48CC-8AD5-45B49A06ABA5}"/>
              </a:ext>
            </a:extLst>
          </p:cNvPr>
          <p:cNvSpPr>
            <a:spLocks noGrp="1"/>
          </p:cNvSpPr>
          <p:nvPr>
            <p:ph type="sldNum" sz="quarter" idx="4"/>
          </p:nvPr>
        </p:nvSpPr>
        <p:spPr/>
        <p:txBody>
          <a:bodyPr/>
          <a:lstStyle/>
          <a:p>
            <a:fld id="{02C8B7B2-9496-47E5-990F-169BD0B1DE6A}" type="slidenum">
              <a:rPr lang="en-US" smtClean="0"/>
              <a:t>35</a:t>
            </a:fld>
            <a:endParaRPr lang="en-US"/>
          </a:p>
        </p:txBody>
      </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6D2E44D0-F2C1-4824-8EC6-78067D8B9CF0}"/>
                  </a:ext>
                </a:extLst>
              </p:cNvPr>
              <p:cNvSpPr txBox="1"/>
              <p:nvPr/>
            </p:nvSpPr>
            <p:spPr>
              <a:xfrm>
                <a:off x="5648156" y="4732670"/>
                <a:ext cx="62039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𝑤</m:t>
                              </m:r>
                            </m:e>
                            <m:sup>
                              <m:r>
                                <a:rPr lang="en-US" sz="2800" b="0" i="1" smtClean="0">
                                  <a:latin typeface="Cambria Math" panose="02040503050406030204" pitchFamily="18" charset="0"/>
                                </a:rPr>
                                <m:t>𝑇</m:t>
                              </m:r>
                            </m:sup>
                          </m:s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𝑏</m:t>
                          </m:r>
                        </m:e>
                      </m:d>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𝜉</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     ∀</m:t>
                      </m:r>
                      <m:r>
                        <a:rPr lang="en-US" sz="2800" b="0" i="1" smtClean="0">
                          <a:latin typeface="Cambria Math" panose="02040503050406030204" pitchFamily="18" charset="0"/>
                        </a:rPr>
                        <m:t>𝑖</m:t>
                      </m:r>
                    </m:oMath>
                  </m:oMathPara>
                </a14:m>
                <a:endParaRPr lang="en-US" sz="2800" dirty="0"/>
              </a:p>
            </p:txBody>
          </p:sp>
        </mc:Choice>
        <mc:Fallback xmlns="">
          <p:sp>
            <p:nvSpPr>
              <p:cNvPr id="135" name="TextBox 134">
                <a:extLst>
                  <a:ext uri="{FF2B5EF4-FFF2-40B4-BE49-F238E27FC236}">
                    <a16:creationId xmlns:a16="http://schemas.microsoft.com/office/drawing/2014/main" id="{6D2E44D0-F2C1-4824-8EC6-78067D8B9CF0}"/>
                  </a:ext>
                </a:extLst>
              </p:cNvPr>
              <p:cNvSpPr txBox="1">
                <a:spLocks noRot="1" noChangeAspect="1" noMove="1" noResize="1" noEditPoints="1" noAdjustHandles="1" noChangeArrowheads="1" noChangeShapeType="1" noTextEdit="1"/>
              </p:cNvSpPr>
              <p:nvPr/>
            </p:nvSpPr>
            <p:spPr>
              <a:xfrm>
                <a:off x="5648156" y="4732670"/>
                <a:ext cx="6203950" cy="523220"/>
              </a:xfrm>
              <a:prstGeom prst="rect">
                <a:avLst/>
              </a:prstGeom>
              <a:blipFill>
                <a:blip r:embed="rId2"/>
                <a:stretch>
                  <a:fillRect/>
                </a:stretch>
              </a:blipFill>
            </p:spPr>
            <p:txBody>
              <a:bodyPr/>
              <a:lstStyle/>
              <a:p>
                <a:r>
                  <a:rPr lang="en-US">
                    <a:noFill/>
                  </a:rPr>
                  <a:t> </a:t>
                </a:r>
              </a:p>
            </p:txBody>
          </p:sp>
        </mc:Fallback>
      </mc:AlternateContent>
      <p:sp>
        <p:nvSpPr>
          <p:cNvPr id="59" name="Oval 58">
            <a:extLst>
              <a:ext uri="{FF2B5EF4-FFF2-40B4-BE49-F238E27FC236}">
                <a16:creationId xmlns:a16="http://schemas.microsoft.com/office/drawing/2014/main" id="{A6F2C972-B369-42CB-868B-FA041648035E}"/>
              </a:ext>
            </a:extLst>
          </p:cNvPr>
          <p:cNvSpPr/>
          <p:nvPr/>
        </p:nvSpPr>
        <p:spPr>
          <a:xfrm rot="20700000">
            <a:off x="4596191" y="3886782"/>
            <a:ext cx="366943" cy="366943"/>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0" name="Oval 59">
            <a:extLst>
              <a:ext uri="{FF2B5EF4-FFF2-40B4-BE49-F238E27FC236}">
                <a16:creationId xmlns:a16="http://schemas.microsoft.com/office/drawing/2014/main" id="{BEA704C4-F5EB-4848-82B5-7F9E95C1561C}"/>
              </a:ext>
            </a:extLst>
          </p:cNvPr>
          <p:cNvSpPr/>
          <p:nvPr/>
        </p:nvSpPr>
        <p:spPr>
          <a:xfrm rot="20700000">
            <a:off x="3372148" y="4941907"/>
            <a:ext cx="366943" cy="366943"/>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Oval 61">
            <a:extLst>
              <a:ext uri="{FF2B5EF4-FFF2-40B4-BE49-F238E27FC236}">
                <a16:creationId xmlns:a16="http://schemas.microsoft.com/office/drawing/2014/main" id="{57F497A0-03E4-492E-9891-2D665EE2D2FC}"/>
              </a:ext>
            </a:extLst>
          </p:cNvPr>
          <p:cNvSpPr/>
          <p:nvPr/>
        </p:nvSpPr>
        <p:spPr>
          <a:xfrm rot="20700000">
            <a:off x="4409819" y="5097695"/>
            <a:ext cx="366943" cy="366943"/>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3" name="Oval 62">
            <a:extLst>
              <a:ext uri="{FF2B5EF4-FFF2-40B4-BE49-F238E27FC236}">
                <a16:creationId xmlns:a16="http://schemas.microsoft.com/office/drawing/2014/main" id="{D6AC825F-6577-4F24-837C-0D0E88B5F738}"/>
              </a:ext>
            </a:extLst>
          </p:cNvPr>
          <p:cNvSpPr/>
          <p:nvPr/>
        </p:nvSpPr>
        <p:spPr>
          <a:xfrm rot="20700000">
            <a:off x="4062693" y="2433252"/>
            <a:ext cx="366943" cy="366943"/>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5" name="Oval 64">
            <a:extLst>
              <a:ext uri="{FF2B5EF4-FFF2-40B4-BE49-F238E27FC236}">
                <a16:creationId xmlns:a16="http://schemas.microsoft.com/office/drawing/2014/main" id="{5C5A5F14-4E83-43F7-97A7-A817E71BFF23}"/>
              </a:ext>
            </a:extLst>
          </p:cNvPr>
          <p:cNvSpPr/>
          <p:nvPr/>
        </p:nvSpPr>
        <p:spPr>
          <a:xfrm rot="20700000">
            <a:off x="3946529" y="1694656"/>
            <a:ext cx="366943" cy="366943"/>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Oval 65">
            <a:extLst>
              <a:ext uri="{FF2B5EF4-FFF2-40B4-BE49-F238E27FC236}">
                <a16:creationId xmlns:a16="http://schemas.microsoft.com/office/drawing/2014/main" id="{F633059A-1E1D-48EA-B6F6-D31C83AB1E60}"/>
              </a:ext>
            </a:extLst>
          </p:cNvPr>
          <p:cNvSpPr/>
          <p:nvPr/>
        </p:nvSpPr>
        <p:spPr>
          <a:xfrm rot="20700000">
            <a:off x="563132" y="2548958"/>
            <a:ext cx="366944" cy="366943"/>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7" name="Oval 66">
            <a:extLst>
              <a:ext uri="{FF2B5EF4-FFF2-40B4-BE49-F238E27FC236}">
                <a16:creationId xmlns:a16="http://schemas.microsoft.com/office/drawing/2014/main" id="{57C0ED21-F2C2-4075-8C38-081765357B9A}"/>
              </a:ext>
            </a:extLst>
          </p:cNvPr>
          <p:cNvSpPr/>
          <p:nvPr/>
        </p:nvSpPr>
        <p:spPr>
          <a:xfrm rot="20700000">
            <a:off x="603315" y="3572486"/>
            <a:ext cx="366944" cy="366943"/>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8" name="Oval 67">
            <a:extLst>
              <a:ext uri="{FF2B5EF4-FFF2-40B4-BE49-F238E27FC236}">
                <a16:creationId xmlns:a16="http://schemas.microsoft.com/office/drawing/2014/main" id="{AE2723F2-E515-4979-AB68-2A432E119469}"/>
              </a:ext>
            </a:extLst>
          </p:cNvPr>
          <p:cNvSpPr/>
          <p:nvPr/>
        </p:nvSpPr>
        <p:spPr>
          <a:xfrm rot="20700000">
            <a:off x="976862" y="4501652"/>
            <a:ext cx="366944" cy="366943"/>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5" name="Oval 94">
            <a:extLst>
              <a:ext uri="{FF2B5EF4-FFF2-40B4-BE49-F238E27FC236}">
                <a16:creationId xmlns:a16="http://schemas.microsoft.com/office/drawing/2014/main" id="{76EEF66D-0C50-4BF0-9F28-811E4051D956}"/>
              </a:ext>
            </a:extLst>
          </p:cNvPr>
          <p:cNvSpPr/>
          <p:nvPr/>
        </p:nvSpPr>
        <p:spPr>
          <a:xfrm rot="20700000">
            <a:off x="828024" y="1350890"/>
            <a:ext cx="366944" cy="366943"/>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6" name="Oval 105">
            <a:extLst>
              <a:ext uri="{FF2B5EF4-FFF2-40B4-BE49-F238E27FC236}">
                <a16:creationId xmlns:a16="http://schemas.microsoft.com/office/drawing/2014/main" id="{48C64710-09B1-412E-8BD6-C4096EAB6505}"/>
              </a:ext>
            </a:extLst>
          </p:cNvPr>
          <p:cNvSpPr/>
          <p:nvPr/>
        </p:nvSpPr>
        <p:spPr>
          <a:xfrm rot="20700000">
            <a:off x="1076216" y="6012981"/>
            <a:ext cx="366944" cy="366943"/>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13" name="Group 112">
            <a:extLst>
              <a:ext uri="{FF2B5EF4-FFF2-40B4-BE49-F238E27FC236}">
                <a16:creationId xmlns:a16="http://schemas.microsoft.com/office/drawing/2014/main" id="{394E795F-4892-4FB6-B7EE-7C7FBDAD576D}"/>
              </a:ext>
            </a:extLst>
          </p:cNvPr>
          <p:cNvGrpSpPr/>
          <p:nvPr/>
        </p:nvGrpSpPr>
        <p:grpSpPr>
          <a:xfrm>
            <a:off x="1261259" y="625563"/>
            <a:ext cx="2292479" cy="5795604"/>
            <a:chOff x="1861799" y="885824"/>
            <a:chExt cx="1881420" cy="4756408"/>
          </a:xfrm>
        </p:grpSpPr>
        <p:grpSp>
          <p:nvGrpSpPr>
            <p:cNvPr id="124" name="Group 123">
              <a:extLst>
                <a:ext uri="{FF2B5EF4-FFF2-40B4-BE49-F238E27FC236}">
                  <a16:creationId xmlns:a16="http://schemas.microsoft.com/office/drawing/2014/main" id="{B4CC1748-E417-46C2-92AA-AD242E8961D4}"/>
                </a:ext>
              </a:extLst>
            </p:cNvPr>
            <p:cNvGrpSpPr/>
            <p:nvPr/>
          </p:nvGrpSpPr>
          <p:grpSpPr>
            <a:xfrm>
              <a:off x="1861799" y="885824"/>
              <a:ext cx="1881420" cy="4756408"/>
              <a:chOff x="4674605" y="742950"/>
              <a:chExt cx="2930203" cy="4756408"/>
            </a:xfrm>
          </p:grpSpPr>
          <p:grpSp>
            <p:nvGrpSpPr>
              <p:cNvPr id="127" name="Group 126">
                <a:extLst>
                  <a:ext uri="{FF2B5EF4-FFF2-40B4-BE49-F238E27FC236}">
                    <a16:creationId xmlns:a16="http://schemas.microsoft.com/office/drawing/2014/main" id="{015DCCB8-836C-4D23-B54C-0FA2975AF4A4}"/>
                  </a:ext>
                </a:extLst>
              </p:cNvPr>
              <p:cNvGrpSpPr/>
              <p:nvPr/>
            </p:nvGrpSpPr>
            <p:grpSpPr>
              <a:xfrm>
                <a:off x="4674605" y="742950"/>
                <a:ext cx="2930203" cy="4756408"/>
                <a:chOff x="4674605" y="742950"/>
                <a:chExt cx="2930203" cy="4756408"/>
              </a:xfrm>
            </p:grpSpPr>
            <p:cxnSp>
              <p:nvCxnSpPr>
                <p:cNvPr id="130" name="Straight Connector 129">
                  <a:extLst>
                    <a:ext uri="{FF2B5EF4-FFF2-40B4-BE49-F238E27FC236}">
                      <a16:creationId xmlns:a16="http://schemas.microsoft.com/office/drawing/2014/main" id="{FCD59A11-B42C-47BF-8CE0-2103FD4E0DA5}"/>
                    </a:ext>
                  </a:extLst>
                </p:cNvPr>
                <p:cNvCxnSpPr/>
                <p:nvPr/>
              </p:nvCxnSpPr>
              <p:spPr>
                <a:xfrm>
                  <a:off x="6257925" y="742950"/>
                  <a:ext cx="0" cy="4756408"/>
                </a:xfrm>
                <a:prstGeom prst="line">
                  <a:avLst/>
                </a:prstGeom>
                <a:ln w="381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F1D7FFFA-E001-401F-ACA8-453DD6B8A906}"/>
                        </a:ext>
                      </a:extLst>
                    </p:cNvPr>
                    <p:cNvSpPr txBox="1"/>
                    <p:nvPr/>
                  </p:nvSpPr>
                  <p:spPr>
                    <a:xfrm rot="16200000">
                      <a:off x="5259331" y="1343160"/>
                      <a:ext cx="1403537" cy="4588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1" i="1" smtClean="0">
                                    <a:latin typeface="Cambria Math" panose="02040503050406030204" pitchFamily="18" charset="0"/>
                                  </a:rPr>
                                  <m:t>𝒘</m:t>
                                </m:r>
                              </m:e>
                              <m:sup>
                                <m:r>
                                  <a:rPr lang="en-US" sz="2000" b="0" i="1" smtClean="0">
                                    <a:latin typeface="Cambria Math" panose="02040503050406030204" pitchFamily="18" charset="0"/>
                                  </a:rPr>
                                  <m:t>𝑇</m:t>
                                </m:r>
                              </m:sup>
                            </m:sSup>
                            <m:r>
                              <a:rPr lang="en-US" sz="2000" b="1" i="1" smtClean="0">
                                <a:latin typeface="Cambria Math" panose="02040503050406030204" pitchFamily="18" charset="0"/>
                              </a:rPr>
                              <m:t>𝒙</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=0</m:t>
                            </m:r>
                          </m:oMath>
                        </m:oMathPara>
                      </a14:m>
                      <a:endParaRPr lang="en-US" sz="2000" dirty="0"/>
                    </a:p>
                  </p:txBody>
                </p:sp>
              </mc:Choice>
              <mc:Fallback xmlns="">
                <p:sp>
                  <p:nvSpPr>
                    <p:cNvPr id="131" name="TextBox 130">
                      <a:extLst>
                        <a:ext uri="{FF2B5EF4-FFF2-40B4-BE49-F238E27FC236}">
                          <a16:creationId xmlns:a16="http://schemas.microsoft.com/office/drawing/2014/main" id="{F1D7FFFA-E001-401F-ACA8-453DD6B8A906}"/>
                        </a:ext>
                      </a:extLst>
                    </p:cNvPr>
                    <p:cNvSpPr txBox="1">
                      <a:spLocks noRot="1" noChangeAspect="1" noMove="1" noResize="1" noEditPoints="1" noAdjustHandles="1" noChangeArrowheads="1" noChangeShapeType="1" noTextEdit="1"/>
                    </p:cNvSpPr>
                    <p:nvPr/>
                  </p:nvSpPr>
                  <p:spPr>
                    <a:xfrm rot="16200000">
                      <a:off x="5259331" y="1343160"/>
                      <a:ext cx="1403537" cy="458847"/>
                    </a:xfrm>
                    <a:prstGeom prst="rect">
                      <a:avLst/>
                    </a:prstGeom>
                    <a:blipFill>
                      <a:blip r:embed="rId3"/>
                      <a:stretch>
                        <a:fillRect l="-3448"/>
                      </a:stretch>
                    </a:blipFill>
                  </p:spPr>
                  <p:txBody>
                    <a:bodyPr/>
                    <a:lstStyle/>
                    <a:p>
                      <a:r>
                        <a:rPr lang="en-US">
                          <a:noFill/>
                        </a:rPr>
                        <a:t> </a:t>
                      </a:r>
                    </a:p>
                  </p:txBody>
                </p:sp>
              </mc:Fallback>
            </mc:AlternateContent>
            <p:cxnSp>
              <p:nvCxnSpPr>
                <p:cNvPr id="132" name="Straight Connector 131">
                  <a:extLst>
                    <a:ext uri="{FF2B5EF4-FFF2-40B4-BE49-F238E27FC236}">
                      <a16:creationId xmlns:a16="http://schemas.microsoft.com/office/drawing/2014/main" id="{7EC63888-0DE6-4807-A738-43418A966D0F}"/>
                    </a:ext>
                  </a:extLst>
                </p:cNvPr>
                <p:cNvCxnSpPr/>
                <p:nvPr/>
              </p:nvCxnSpPr>
              <p:spPr>
                <a:xfrm>
                  <a:off x="7604808" y="742950"/>
                  <a:ext cx="0" cy="4756408"/>
                </a:xfrm>
                <a:prstGeom prst="line">
                  <a:avLst/>
                </a:prstGeom>
                <a:ln w="38100">
                  <a:solidFill>
                    <a:srgbClr val="FF0000"/>
                  </a:solidFill>
                  <a:prstDash val="lgDash"/>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1AEC6727-CEED-4377-AC93-E6B5897B1AE2}"/>
                    </a:ext>
                  </a:extLst>
                </p:cNvPr>
                <p:cNvCxnSpPr/>
                <p:nvPr/>
              </p:nvCxnSpPr>
              <p:spPr>
                <a:xfrm>
                  <a:off x="4674605" y="742950"/>
                  <a:ext cx="0" cy="4756408"/>
                </a:xfrm>
                <a:prstGeom prst="line">
                  <a:avLst/>
                </a:prstGeom>
                <a:ln w="38100">
                  <a:solidFill>
                    <a:srgbClr val="40A940"/>
                  </a:solidFill>
                  <a:prstDash val="lgDash"/>
                </a:ln>
              </p:spPr>
              <p:style>
                <a:lnRef idx="1">
                  <a:schemeClr val="dk1"/>
                </a:lnRef>
                <a:fillRef idx="0">
                  <a:schemeClr val="dk1"/>
                </a:fillRef>
                <a:effectRef idx="0">
                  <a:schemeClr val="dk1"/>
                </a:effectRef>
                <a:fontRef idx="minor">
                  <a:schemeClr val="tx1"/>
                </a:fontRef>
              </p:style>
            </p:cxnSp>
          </p:grpSp>
          <p:cxnSp>
            <p:nvCxnSpPr>
              <p:cNvPr id="128" name="Straight Arrow Connector 127">
                <a:extLst>
                  <a:ext uri="{FF2B5EF4-FFF2-40B4-BE49-F238E27FC236}">
                    <a16:creationId xmlns:a16="http://schemas.microsoft.com/office/drawing/2014/main" id="{5801D3E7-B45E-4BEC-AD5C-393A47C8AB03}"/>
                  </a:ext>
                </a:extLst>
              </p:cNvPr>
              <p:cNvCxnSpPr/>
              <p:nvPr/>
            </p:nvCxnSpPr>
            <p:spPr>
              <a:xfrm flipH="1">
                <a:off x="5467350" y="2999739"/>
                <a:ext cx="79057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BA42B85-C9A2-437F-A54E-5DAB424C4D11}"/>
                      </a:ext>
                    </a:extLst>
                  </p:cNvPr>
                  <p:cNvSpPr txBox="1"/>
                  <p:nvPr/>
                </p:nvSpPr>
                <p:spPr>
                  <a:xfrm>
                    <a:off x="5515727" y="2561494"/>
                    <a:ext cx="493627" cy="3830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𝒘</m:t>
                          </m:r>
                        </m:oMath>
                      </m:oMathPara>
                    </a14:m>
                    <a:endParaRPr lang="en-US" sz="2000" dirty="0"/>
                  </a:p>
                </p:txBody>
              </p:sp>
            </mc:Choice>
            <mc:Fallback xmlns="">
              <p:sp>
                <p:nvSpPr>
                  <p:cNvPr id="129" name="TextBox 128">
                    <a:extLst>
                      <a:ext uri="{FF2B5EF4-FFF2-40B4-BE49-F238E27FC236}">
                        <a16:creationId xmlns:a16="http://schemas.microsoft.com/office/drawing/2014/main" id="{4BA42B85-C9A2-437F-A54E-5DAB424C4D11}"/>
                      </a:ext>
                    </a:extLst>
                  </p:cNvPr>
                  <p:cNvSpPr txBox="1">
                    <a:spLocks noRot="1" noChangeAspect="1" noMove="1" noResize="1" noEditPoints="1" noAdjustHandles="1" noChangeArrowheads="1" noChangeShapeType="1" noTextEdit="1"/>
                  </p:cNvSpPr>
                  <p:nvPr/>
                </p:nvSpPr>
                <p:spPr>
                  <a:xfrm>
                    <a:off x="5515727" y="2561494"/>
                    <a:ext cx="493627" cy="383001"/>
                  </a:xfrm>
                  <a:prstGeom prst="rect">
                    <a:avLst/>
                  </a:prstGeom>
                  <a:blipFill>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2430F77E-9429-42A5-A898-D398AEA3F393}"/>
                    </a:ext>
                  </a:extLst>
                </p:cNvPr>
                <p:cNvSpPr txBox="1"/>
                <p:nvPr/>
              </p:nvSpPr>
              <p:spPr>
                <a:xfrm rot="16200000">
                  <a:off x="1338327" y="1568149"/>
                  <a:ext cx="1403537" cy="2946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1" i="1" smtClean="0">
                                <a:latin typeface="Cambria Math" panose="02040503050406030204" pitchFamily="18" charset="0"/>
                              </a:rPr>
                              <m:t>𝒘</m:t>
                            </m:r>
                          </m:e>
                          <m:sup>
                            <m:r>
                              <a:rPr lang="en-US" sz="2000" b="0" i="1" smtClean="0">
                                <a:latin typeface="Cambria Math" panose="02040503050406030204" pitchFamily="18" charset="0"/>
                              </a:rPr>
                              <m:t>𝑇</m:t>
                            </m:r>
                          </m:sup>
                        </m:sSup>
                        <m:r>
                          <a:rPr lang="en-US" sz="2000" b="1" i="1" smtClean="0">
                            <a:latin typeface="Cambria Math" panose="02040503050406030204" pitchFamily="18" charset="0"/>
                          </a:rPr>
                          <m:t>𝒙</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=1</m:t>
                        </m:r>
                      </m:oMath>
                    </m:oMathPara>
                  </a14:m>
                  <a:endParaRPr lang="en-US" sz="2000" dirty="0"/>
                </a:p>
              </p:txBody>
            </p:sp>
          </mc:Choice>
          <mc:Fallback xmlns="">
            <p:sp>
              <p:nvSpPr>
                <p:cNvPr id="125" name="TextBox 124">
                  <a:extLst>
                    <a:ext uri="{FF2B5EF4-FFF2-40B4-BE49-F238E27FC236}">
                      <a16:creationId xmlns:a16="http://schemas.microsoft.com/office/drawing/2014/main" id="{2430F77E-9429-42A5-A898-D398AEA3F393}"/>
                    </a:ext>
                  </a:extLst>
                </p:cNvPr>
                <p:cNvSpPr txBox="1">
                  <a:spLocks noRot="1" noChangeAspect="1" noMove="1" noResize="1" noEditPoints="1" noAdjustHandles="1" noChangeArrowheads="1" noChangeShapeType="1" noTextEdit="1"/>
                </p:cNvSpPr>
                <p:nvPr/>
              </p:nvSpPr>
              <p:spPr>
                <a:xfrm rot="16200000">
                  <a:off x="1338327" y="1568149"/>
                  <a:ext cx="1403537" cy="294616"/>
                </a:xfrm>
                <a:prstGeom prst="rect">
                  <a:avLst/>
                </a:prstGeom>
                <a:blipFill>
                  <a:blip r:embed="rId5"/>
                  <a:stretch>
                    <a:fillRect l="-1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A3A43C60-ED18-42FF-93F9-8EC8F6002B22}"/>
                    </a:ext>
                  </a:extLst>
                </p:cNvPr>
                <p:cNvSpPr txBox="1"/>
                <p:nvPr/>
              </p:nvSpPr>
              <p:spPr>
                <a:xfrm rot="16200000">
                  <a:off x="2748693" y="1637378"/>
                  <a:ext cx="1587672" cy="2946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1" i="1" smtClean="0">
                                <a:latin typeface="Cambria Math" panose="02040503050406030204" pitchFamily="18" charset="0"/>
                              </a:rPr>
                              <m:t>𝒘</m:t>
                            </m:r>
                          </m:e>
                          <m:sup>
                            <m:r>
                              <a:rPr lang="en-US" sz="2000" b="0" i="1" smtClean="0">
                                <a:latin typeface="Cambria Math" panose="02040503050406030204" pitchFamily="18" charset="0"/>
                              </a:rPr>
                              <m:t>𝑇</m:t>
                            </m:r>
                          </m:sup>
                        </m:sSup>
                        <m:r>
                          <a:rPr lang="en-US" sz="2000" b="1" i="1" smtClean="0">
                            <a:latin typeface="Cambria Math" panose="02040503050406030204" pitchFamily="18" charset="0"/>
                          </a:rPr>
                          <m:t>𝒙</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=−1</m:t>
                        </m:r>
                      </m:oMath>
                    </m:oMathPara>
                  </a14:m>
                  <a:endParaRPr lang="en-US" sz="2000" dirty="0"/>
                </a:p>
              </p:txBody>
            </p:sp>
          </mc:Choice>
          <mc:Fallback xmlns="">
            <p:sp>
              <p:nvSpPr>
                <p:cNvPr id="126" name="TextBox 125">
                  <a:extLst>
                    <a:ext uri="{FF2B5EF4-FFF2-40B4-BE49-F238E27FC236}">
                      <a16:creationId xmlns:a16="http://schemas.microsoft.com/office/drawing/2014/main" id="{A3A43C60-ED18-42FF-93F9-8EC8F6002B22}"/>
                    </a:ext>
                  </a:extLst>
                </p:cNvPr>
                <p:cNvSpPr txBox="1">
                  <a:spLocks noRot="1" noChangeAspect="1" noMove="1" noResize="1" noEditPoints="1" noAdjustHandles="1" noChangeArrowheads="1" noChangeShapeType="1" noTextEdit="1"/>
                </p:cNvSpPr>
                <p:nvPr/>
              </p:nvSpPr>
              <p:spPr>
                <a:xfrm rot="16200000">
                  <a:off x="2748693" y="1637378"/>
                  <a:ext cx="1587672" cy="294616"/>
                </a:xfrm>
                <a:prstGeom prst="rect">
                  <a:avLst/>
                </a:prstGeom>
                <a:blipFill>
                  <a:blip r:embed="rId6"/>
                  <a:stretch>
                    <a:fillRect l="-1695"/>
                  </a:stretch>
                </a:blipFill>
              </p:spPr>
              <p:txBody>
                <a:bodyPr/>
                <a:lstStyle/>
                <a:p>
                  <a:r>
                    <a:rPr lang="en-US">
                      <a:noFill/>
                    </a:rPr>
                    <a:t> </a:t>
                  </a:r>
                </a:p>
              </p:txBody>
            </p:sp>
          </mc:Fallback>
        </mc:AlternateContent>
      </p:grpSp>
      <p:sp>
        <p:nvSpPr>
          <p:cNvPr id="114" name="Oval 113">
            <a:extLst>
              <a:ext uri="{FF2B5EF4-FFF2-40B4-BE49-F238E27FC236}">
                <a16:creationId xmlns:a16="http://schemas.microsoft.com/office/drawing/2014/main" id="{BDA99C5E-00F1-4C7C-8C4E-74C7E5875291}"/>
              </a:ext>
            </a:extLst>
          </p:cNvPr>
          <p:cNvSpPr/>
          <p:nvPr/>
        </p:nvSpPr>
        <p:spPr>
          <a:xfrm rot="20700000">
            <a:off x="280818" y="4770554"/>
            <a:ext cx="366944" cy="366943"/>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7" name="Oval 116">
            <a:extLst>
              <a:ext uri="{FF2B5EF4-FFF2-40B4-BE49-F238E27FC236}">
                <a16:creationId xmlns:a16="http://schemas.microsoft.com/office/drawing/2014/main" id="{88434925-30A9-4AF9-B043-C465A4F6A476}"/>
              </a:ext>
            </a:extLst>
          </p:cNvPr>
          <p:cNvSpPr/>
          <p:nvPr/>
        </p:nvSpPr>
        <p:spPr>
          <a:xfrm rot="20700000">
            <a:off x="144913" y="1807904"/>
            <a:ext cx="366944" cy="366943"/>
          </a:xfrm>
          <a:prstGeom prst="ellipse">
            <a:avLst/>
          </a:prstGeom>
          <a:solidFill>
            <a:srgbClr val="92D05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9" name="Oval 118">
            <a:extLst>
              <a:ext uri="{FF2B5EF4-FFF2-40B4-BE49-F238E27FC236}">
                <a16:creationId xmlns:a16="http://schemas.microsoft.com/office/drawing/2014/main" id="{27C6C27F-12A4-47A8-B14B-550EDBD0D52E}"/>
              </a:ext>
            </a:extLst>
          </p:cNvPr>
          <p:cNvSpPr/>
          <p:nvPr/>
        </p:nvSpPr>
        <p:spPr>
          <a:xfrm rot="20700000">
            <a:off x="4587629" y="2433252"/>
            <a:ext cx="366943" cy="366943"/>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2" name="Oval 121">
            <a:extLst>
              <a:ext uri="{FF2B5EF4-FFF2-40B4-BE49-F238E27FC236}">
                <a16:creationId xmlns:a16="http://schemas.microsoft.com/office/drawing/2014/main" id="{461D8E35-D8A5-4C15-B077-EEF609A76AEE}"/>
              </a:ext>
            </a:extLst>
          </p:cNvPr>
          <p:cNvSpPr/>
          <p:nvPr/>
        </p:nvSpPr>
        <p:spPr>
          <a:xfrm rot="20700000">
            <a:off x="4450249" y="3281326"/>
            <a:ext cx="366943" cy="366943"/>
          </a:xfrm>
          <a:prstGeom prst="ellipse">
            <a:avLst/>
          </a:prstGeom>
          <a:solidFill>
            <a:srgbClr val="FF0000">
              <a:alpha val="25098"/>
            </a:srgbClr>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3" name="Oval 122">
            <a:extLst>
              <a:ext uri="{FF2B5EF4-FFF2-40B4-BE49-F238E27FC236}">
                <a16:creationId xmlns:a16="http://schemas.microsoft.com/office/drawing/2014/main" id="{07D665B3-883B-4BBB-80AB-B2BE214C3D95}"/>
              </a:ext>
            </a:extLst>
          </p:cNvPr>
          <p:cNvSpPr/>
          <p:nvPr/>
        </p:nvSpPr>
        <p:spPr>
          <a:xfrm rot="20700000">
            <a:off x="3879356" y="3803137"/>
            <a:ext cx="366944" cy="366943"/>
          </a:xfrm>
          <a:prstGeom prst="ellipse">
            <a:avLst/>
          </a:prstGeom>
          <a:solidFill>
            <a:srgbClr val="008000"/>
          </a:solidFill>
          <a:ln>
            <a:solidFill>
              <a:srgbClr val="000000">
                <a:alpha val="2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9BD4F34-782F-4ABE-8591-580EDEB771D6}"/>
                  </a:ext>
                </a:extLst>
              </p:cNvPr>
              <p:cNvSpPr txBox="1"/>
              <p:nvPr/>
            </p:nvSpPr>
            <p:spPr>
              <a:xfrm>
                <a:off x="3871140" y="3338970"/>
                <a:ext cx="386195" cy="4666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𝒊</m:t>
                          </m:r>
                        </m:sub>
                      </m:sSub>
                    </m:oMath>
                  </m:oMathPara>
                </a14:m>
                <a:endParaRPr lang="en-US" sz="2000" dirty="0"/>
              </a:p>
            </p:txBody>
          </p:sp>
        </mc:Choice>
        <mc:Fallback xmlns="">
          <p:sp>
            <p:nvSpPr>
              <p:cNvPr id="37" name="TextBox 36">
                <a:extLst>
                  <a:ext uri="{FF2B5EF4-FFF2-40B4-BE49-F238E27FC236}">
                    <a16:creationId xmlns:a16="http://schemas.microsoft.com/office/drawing/2014/main" id="{09BD4F34-782F-4ABE-8591-580EDEB771D6}"/>
                  </a:ext>
                </a:extLst>
              </p:cNvPr>
              <p:cNvSpPr txBox="1">
                <a:spLocks noRot="1" noChangeAspect="1" noMove="1" noResize="1" noEditPoints="1" noAdjustHandles="1" noChangeArrowheads="1" noChangeShapeType="1" noTextEdit="1"/>
              </p:cNvSpPr>
              <p:nvPr/>
            </p:nvSpPr>
            <p:spPr>
              <a:xfrm>
                <a:off x="3871140" y="3338970"/>
                <a:ext cx="386195" cy="46668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AC6BC16-32D4-4899-899B-1B3422CBD3C4}"/>
                  </a:ext>
                </a:extLst>
              </p:cNvPr>
              <p:cNvSpPr txBox="1"/>
              <p:nvPr/>
            </p:nvSpPr>
            <p:spPr>
              <a:xfrm>
                <a:off x="7192964" y="2297473"/>
                <a:ext cx="3114335" cy="5309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𝒘</m:t>
                          </m:r>
                        </m:e>
                        <m:sup>
                          <m:r>
                            <a:rPr lang="en-US" sz="2800" b="1" i="1" smtClean="0">
                              <a:latin typeface="Cambria Math" panose="02040503050406030204" pitchFamily="18" charset="0"/>
                            </a:rPr>
                            <m:t>𝑻</m:t>
                          </m:r>
                        </m:sup>
                      </m:sSup>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𝒙</m:t>
                          </m:r>
                        </m:e>
                        <m:sub>
                          <m:r>
                            <a:rPr lang="en-US" sz="2800" b="1" i="1" smtClean="0">
                              <a:latin typeface="Cambria Math" panose="02040503050406030204" pitchFamily="18" charset="0"/>
                            </a:rPr>
                            <m:t>𝒊</m:t>
                          </m:r>
                        </m:sub>
                      </m:sSub>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=−3</m:t>
                      </m:r>
                    </m:oMath>
                  </m:oMathPara>
                </a14:m>
                <a:endParaRPr lang="en-US" sz="2800" dirty="0"/>
              </a:p>
            </p:txBody>
          </p:sp>
        </mc:Choice>
        <mc:Fallback xmlns="">
          <p:sp>
            <p:nvSpPr>
              <p:cNvPr id="38" name="TextBox 37">
                <a:extLst>
                  <a:ext uri="{FF2B5EF4-FFF2-40B4-BE49-F238E27FC236}">
                    <a16:creationId xmlns:a16="http://schemas.microsoft.com/office/drawing/2014/main" id="{2AC6BC16-32D4-4899-899B-1B3422CBD3C4}"/>
                  </a:ext>
                </a:extLst>
              </p:cNvPr>
              <p:cNvSpPr txBox="1">
                <a:spLocks noRot="1" noChangeAspect="1" noMove="1" noResize="1" noEditPoints="1" noAdjustHandles="1" noChangeArrowheads="1" noChangeShapeType="1" noTextEdit="1"/>
              </p:cNvSpPr>
              <p:nvPr/>
            </p:nvSpPr>
            <p:spPr>
              <a:xfrm>
                <a:off x="7192964" y="2297473"/>
                <a:ext cx="3114335" cy="53091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BD355EE-63CE-4198-886C-7EC0D6B6070B}"/>
                  </a:ext>
                </a:extLst>
              </p:cNvPr>
              <p:cNvSpPr txBox="1"/>
              <p:nvPr/>
            </p:nvSpPr>
            <p:spPr>
              <a:xfrm>
                <a:off x="5648156" y="2965078"/>
                <a:ext cx="6203950" cy="5786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𝒚</m:t>
                          </m:r>
                        </m:e>
                        <m:sub>
                          <m:r>
                            <a:rPr lang="en-US" sz="2800" b="1" i="1" smtClean="0">
                              <a:latin typeface="Cambria Math" panose="02040503050406030204" pitchFamily="18" charset="0"/>
                            </a:rPr>
                            <m:t>𝒊</m:t>
                          </m:r>
                        </m:sub>
                      </m:sSub>
                      <m:d>
                        <m:dPr>
                          <m:ctrlPr>
                            <a:rPr lang="en-US" sz="2800" b="1" i="1" smtClean="0">
                              <a:latin typeface="Cambria Math" panose="02040503050406030204" pitchFamily="18" charset="0"/>
                            </a:rPr>
                          </m:ctrlPr>
                        </m:dPr>
                        <m:e>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𝒘</m:t>
                              </m:r>
                            </m:e>
                            <m:sup>
                              <m:r>
                                <a:rPr lang="en-US" sz="2800" b="1" i="1" smtClean="0">
                                  <a:latin typeface="Cambria Math" panose="02040503050406030204" pitchFamily="18" charset="0"/>
                                </a:rPr>
                                <m:t>𝑻</m:t>
                              </m:r>
                            </m:sup>
                          </m:sSup>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𝒙</m:t>
                              </m:r>
                            </m:e>
                            <m:sub>
                              <m:r>
                                <a:rPr lang="en-US" sz="2800" b="1" i="1" smtClean="0">
                                  <a:latin typeface="Cambria Math" panose="02040503050406030204" pitchFamily="18" charset="0"/>
                                </a:rPr>
                                <m:t>𝒊</m:t>
                              </m:r>
                            </m:sub>
                          </m:sSub>
                          <m:r>
                            <a:rPr lang="en-US" sz="2800" b="0" i="1" smtClean="0">
                              <a:latin typeface="Cambria Math" panose="02040503050406030204" pitchFamily="18" charset="0"/>
                            </a:rPr>
                            <m:t>+</m:t>
                          </m:r>
                          <m:r>
                            <a:rPr lang="en-US" sz="2800" b="0" i="1" smtClean="0">
                              <a:latin typeface="Cambria Math" panose="02040503050406030204" pitchFamily="18" charset="0"/>
                            </a:rPr>
                            <m:t>𝑏</m:t>
                          </m:r>
                        </m:e>
                      </m:d>
                      <m:r>
                        <a:rPr lang="en-US" sz="2800" b="0" i="1" smtClean="0">
                          <a:latin typeface="Cambria Math" panose="02040503050406030204" pitchFamily="18" charset="0"/>
                        </a:rPr>
                        <m:t>=−3</m:t>
                      </m:r>
                    </m:oMath>
                  </m:oMathPara>
                </a14:m>
                <a:endParaRPr lang="en-US" sz="2800" dirty="0"/>
              </a:p>
            </p:txBody>
          </p:sp>
        </mc:Choice>
        <mc:Fallback xmlns="">
          <p:sp>
            <p:nvSpPr>
              <p:cNvPr id="40" name="TextBox 39">
                <a:extLst>
                  <a:ext uri="{FF2B5EF4-FFF2-40B4-BE49-F238E27FC236}">
                    <a16:creationId xmlns:a16="http://schemas.microsoft.com/office/drawing/2014/main" id="{8BD355EE-63CE-4198-886C-7EC0D6B6070B}"/>
                  </a:ext>
                </a:extLst>
              </p:cNvPr>
              <p:cNvSpPr txBox="1">
                <a:spLocks noRot="1" noChangeAspect="1" noMove="1" noResize="1" noEditPoints="1" noAdjustHandles="1" noChangeArrowheads="1" noChangeShapeType="1" noTextEdit="1"/>
              </p:cNvSpPr>
              <p:nvPr/>
            </p:nvSpPr>
            <p:spPr>
              <a:xfrm>
                <a:off x="5648156" y="2965078"/>
                <a:ext cx="6203950" cy="578685"/>
              </a:xfrm>
              <a:prstGeom prst="rect">
                <a:avLst/>
              </a:prstGeom>
              <a:blipFill>
                <a:blip r:embed="rId9"/>
                <a:stretch>
                  <a:fillRect/>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18439E1B-A291-476F-8F47-B5A048944C77}"/>
              </a:ext>
            </a:extLst>
          </p:cNvPr>
          <p:cNvGrpSpPr/>
          <p:nvPr/>
        </p:nvGrpSpPr>
        <p:grpSpPr>
          <a:xfrm>
            <a:off x="6391942" y="1050608"/>
            <a:ext cx="4716379" cy="983218"/>
            <a:chOff x="6343508" y="1050608"/>
            <a:chExt cx="4716379" cy="98321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93190EC-AC55-434E-B661-1DD7BA2FE464}"/>
                    </a:ext>
                  </a:extLst>
                </p:cNvPr>
                <p:cNvSpPr txBox="1"/>
                <p:nvPr/>
              </p:nvSpPr>
              <p:spPr>
                <a:xfrm>
                  <a:off x="6343508" y="1061316"/>
                  <a:ext cx="2604606" cy="96180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𝒘</m:t>
                            </m:r>
                          </m:e>
                          <m:sup>
                            <m:r>
                              <a:rPr lang="en-US" sz="2800" b="1" i="1" smtClean="0">
                                <a:latin typeface="Cambria Math" panose="02040503050406030204" pitchFamily="18" charset="0"/>
                              </a:rPr>
                              <m:t>𝑻</m:t>
                            </m:r>
                          </m:sup>
                        </m:sSup>
                        <m:r>
                          <a:rPr lang="en-US" sz="2800" b="0" i="1" smtClean="0">
                            <a:latin typeface="Cambria Math" panose="02040503050406030204" pitchFamily="18" charset="0"/>
                          </a:rPr>
                          <m:t>=</m:t>
                        </m:r>
                        <m:d>
                          <m:dPr>
                            <m:begChr m:val="["/>
                            <m:endChr m:val="]"/>
                            <m:ctrlPr>
                              <a:rPr lang="en-US" sz="2800" i="1" smtClean="0">
                                <a:latin typeface="Cambria Math" panose="02040503050406030204" pitchFamily="18" charset="0"/>
                              </a:rPr>
                            </m:ctrlPr>
                          </m:dPr>
                          <m:e>
                            <m:r>
                              <a:rPr lang="en-US" sz="2800" b="0" i="1" smtClean="0">
                                <a:latin typeface="Cambria Math" panose="02040503050406030204" pitchFamily="18" charset="0"/>
                              </a:rPr>
                              <m:t>0,−2</m:t>
                            </m:r>
                          </m:e>
                        </m:d>
                        <m:r>
                          <a:rPr lang="en-US" sz="2800" b="0" i="1" smtClean="0">
                            <a:latin typeface="Cambria Math" panose="02040503050406030204" pitchFamily="18" charset="0"/>
                          </a:rPr>
                          <m:t>, </m:t>
                        </m:r>
                      </m:oMath>
                      <m:oMath xmlns:m="http://schemas.openxmlformats.org/officeDocument/2006/math">
                        <m:r>
                          <a:rPr lang="en-US" sz="2800" b="0" i="1" smtClean="0">
                            <a:latin typeface="Cambria Math" panose="02040503050406030204" pitchFamily="18" charset="0"/>
                          </a:rPr>
                          <m:t>𝑏</m:t>
                        </m:r>
                        <m:r>
                          <a:rPr lang="en-US" sz="2800" b="0" i="1" smtClean="0">
                            <a:latin typeface="Cambria Math" panose="02040503050406030204" pitchFamily="18" charset="0"/>
                          </a:rPr>
                          <m:t>=1</m:t>
                        </m:r>
                      </m:oMath>
                    </m:oMathPara>
                  </a14:m>
                  <a:endParaRPr lang="en-US" sz="2800" dirty="0"/>
                </a:p>
              </p:txBody>
            </p:sp>
          </mc:Choice>
          <mc:Fallback xmlns="">
            <p:sp>
              <p:nvSpPr>
                <p:cNvPr id="41" name="TextBox 40">
                  <a:extLst>
                    <a:ext uri="{FF2B5EF4-FFF2-40B4-BE49-F238E27FC236}">
                      <a16:creationId xmlns:a16="http://schemas.microsoft.com/office/drawing/2014/main" id="{E93190EC-AC55-434E-B661-1DD7BA2FE464}"/>
                    </a:ext>
                  </a:extLst>
                </p:cNvPr>
                <p:cNvSpPr txBox="1">
                  <a:spLocks noRot="1" noChangeAspect="1" noMove="1" noResize="1" noEditPoints="1" noAdjustHandles="1" noChangeArrowheads="1" noChangeShapeType="1" noTextEdit="1"/>
                </p:cNvSpPr>
                <p:nvPr/>
              </p:nvSpPr>
              <p:spPr>
                <a:xfrm>
                  <a:off x="6343508" y="1061316"/>
                  <a:ext cx="2604606" cy="96180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C9F576-0566-4E1C-BE9D-2B5E93321082}"/>
                    </a:ext>
                  </a:extLst>
                </p:cNvPr>
                <p:cNvSpPr txBox="1"/>
                <p:nvPr/>
              </p:nvSpPr>
              <p:spPr>
                <a:xfrm>
                  <a:off x="8948114" y="1050608"/>
                  <a:ext cx="2111773" cy="9832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800" b="1" i="1" smtClean="0">
                                <a:latin typeface="Cambria Math" panose="02040503050406030204" pitchFamily="18" charset="0"/>
                              </a:rPr>
                            </m:ctrlPr>
                          </m:sSubSupPr>
                          <m:e>
                            <m:r>
                              <a:rPr lang="en-US" sz="2800" b="1" i="1" smtClean="0">
                                <a:latin typeface="Cambria Math" panose="02040503050406030204" pitchFamily="18" charset="0"/>
                              </a:rPr>
                              <m:t>𝒙</m:t>
                            </m:r>
                          </m:e>
                          <m:sub>
                            <m:r>
                              <a:rPr lang="en-US" sz="2800" b="1" i="1" smtClean="0">
                                <a:latin typeface="Cambria Math" panose="02040503050406030204" pitchFamily="18" charset="0"/>
                              </a:rPr>
                              <m:t>𝒊</m:t>
                            </m:r>
                          </m:sub>
                          <m:sup>
                            <m:r>
                              <a:rPr lang="en-US" sz="2800" b="1" i="1" smtClean="0">
                                <a:latin typeface="Cambria Math" panose="02040503050406030204" pitchFamily="18" charset="0"/>
                              </a:rPr>
                              <m:t>𝑻</m:t>
                            </m:r>
                          </m:sup>
                        </m:sSubSup>
                        <m:r>
                          <a:rPr lang="en-US" sz="2800" b="0" i="1" smtClean="0">
                            <a:latin typeface="Cambria Math" panose="02040503050406030204" pitchFamily="18" charset="0"/>
                          </a:rPr>
                          <m:t>=</m:t>
                        </m:r>
                        <m:d>
                          <m:dPr>
                            <m:begChr m:val="["/>
                            <m:endChr m:val="]"/>
                            <m:ctrlPr>
                              <a:rPr lang="en-US" sz="2800" i="1" smtClean="0">
                                <a:latin typeface="Cambria Math" panose="02040503050406030204" pitchFamily="18" charset="0"/>
                              </a:rPr>
                            </m:ctrlPr>
                          </m:dPr>
                          <m:e>
                            <m:r>
                              <a:rPr lang="en-US" sz="2800" b="0" i="1" smtClean="0">
                                <a:latin typeface="Cambria Math" panose="02040503050406030204" pitchFamily="18" charset="0"/>
                              </a:rPr>
                              <m:t>1,2</m:t>
                            </m:r>
                          </m:e>
                        </m:d>
                        <m:r>
                          <a:rPr lang="en-US" sz="2800" b="0" i="1" smtClean="0">
                            <a:latin typeface="Cambria Math" panose="02040503050406030204" pitchFamily="18" charset="0"/>
                          </a:rPr>
                          <m:t>, </m:t>
                        </m:r>
                      </m:oMath>
                    </m:oMathPara>
                  </a14:m>
                  <a:endParaRPr lang="en-US"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=1</m:t>
                        </m:r>
                      </m:oMath>
                    </m:oMathPara>
                  </a14:m>
                  <a:endParaRPr lang="en-US" sz="2800" dirty="0"/>
                </a:p>
              </p:txBody>
            </p:sp>
          </mc:Choice>
          <mc:Fallback xmlns="">
            <p:sp>
              <p:nvSpPr>
                <p:cNvPr id="42" name="TextBox 41">
                  <a:extLst>
                    <a:ext uri="{FF2B5EF4-FFF2-40B4-BE49-F238E27FC236}">
                      <a16:creationId xmlns:a16="http://schemas.microsoft.com/office/drawing/2014/main" id="{00C9F576-0566-4E1C-BE9D-2B5E93321082}"/>
                    </a:ext>
                  </a:extLst>
                </p:cNvPr>
                <p:cNvSpPr txBox="1">
                  <a:spLocks noRot="1" noChangeAspect="1" noMove="1" noResize="1" noEditPoints="1" noAdjustHandles="1" noChangeArrowheads="1" noChangeShapeType="1" noTextEdit="1"/>
                </p:cNvSpPr>
                <p:nvPr/>
              </p:nvSpPr>
              <p:spPr>
                <a:xfrm>
                  <a:off x="8948114" y="1050608"/>
                  <a:ext cx="2111773" cy="983218"/>
                </a:xfrm>
                <a:prstGeom prst="rect">
                  <a:avLst/>
                </a:prstGeom>
                <a:blipFill>
                  <a:blip r:embed="rId11"/>
                  <a:stretch>
                    <a:fillRect/>
                  </a:stretch>
                </a:blipFill>
              </p:spPr>
              <p:txBody>
                <a:bodyPr/>
                <a:lstStyle/>
                <a:p>
                  <a:r>
                    <a:rPr lang="en-US">
                      <a:noFill/>
                    </a:rPr>
                    <a:t> </a:t>
                  </a:r>
                </a:p>
              </p:txBody>
            </p:sp>
          </mc:Fallback>
        </mc:AlternateContent>
      </p:grpSp>
      <p:sp>
        <p:nvSpPr>
          <p:cNvPr id="44" name="TextBox 43">
            <a:extLst>
              <a:ext uri="{FF2B5EF4-FFF2-40B4-BE49-F238E27FC236}">
                <a16:creationId xmlns:a16="http://schemas.microsoft.com/office/drawing/2014/main" id="{506D73E3-EFC5-40D4-94C0-036B4B9355CA}"/>
              </a:ext>
            </a:extLst>
          </p:cNvPr>
          <p:cNvSpPr txBox="1"/>
          <p:nvPr/>
        </p:nvSpPr>
        <p:spPr>
          <a:xfrm>
            <a:off x="6159321" y="3980663"/>
            <a:ext cx="5181620" cy="400110"/>
          </a:xfrm>
          <a:prstGeom prst="rect">
            <a:avLst/>
          </a:prstGeom>
          <a:noFill/>
        </p:spPr>
        <p:txBody>
          <a:bodyPr wrap="square">
            <a:spAutoFit/>
          </a:bodyPr>
          <a:lstStyle/>
          <a:p>
            <a:pPr marL="0" lvl="2"/>
            <a:r>
              <a:rPr lang="en-US" sz="2000" dirty="0">
                <a:latin typeface="Avenir Next LT Pro" panose="020B0504020202020204" pitchFamily="34" charset="0"/>
              </a:rPr>
              <a:t>If we want the constraint below to hold:</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CE89E55-07D7-4493-AACC-C34A6BD82C82}"/>
                  </a:ext>
                </a:extLst>
              </p:cNvPr>
              <p:cNvSpPr txBox="1"/>
              <p:nvPr/>
            </p:nvSpPr>
            <p:spPr>
              <a:xfrm>
                <a:off x="6159321" y="5653406"/>
                <a:ext cx="5181620" cy="400110"/>
              </a:xfrm>
              <a:prstGeom prst="rect">
                <a:avLst/>
              </a:prstGeom>
              <a:noFill/>
            </p:spPr>
            <p:txBody>
              <a:bodyPr wrap="square">
                <a:spAutoFit/>
              </a:bodyPr>
              <a:lstStyle/>
              <a:p>
                <a:pPr marL="0" lvl="2"/>
                <a:r>
                  <a:rPr lang="en-US" sz="2000" dirty="0">
                    <a:latin typeface="Avenir Next LT Pro" panose="020B0504020202020204" pitchFamily="34" charset="0"/>
                  </a:rPr>
                  <a:t>Then the slack variable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𝜉</m:t>
                        </m:r>
                      </m:e>
                      <m:sub>
                        <m:r>
                          <a:rPr lang="en-US" sz="2000" b="0" i="1" smtClean="0">
                            <a:latin typeface="Cambria Math" panose="02040503050406030204" pitchFamily="18" charset="0"/>
                          </a:rPr>
                          <m:t>𝑖</m:t>
                        </m:r>
                      </m:sub>
                    </m:sSub>
                  </m:oMath>
                </a14:m>
                <a:r>
                  <a:rPr lang="en-US" sz="2000" dirty="0">
                    <a:latin typeface="Avenir Next LT Pro" panose="020B0504020202020204" pitchFamily="34" charset="0"/>
                  </a:rPr>
                  <a:t> needs to be </a:t>
                </a:r>
                <a14:m>
                  <m:oMath xmlns:m="http://schemas.openxmlformats.org/officeDocument/2006/math">
                    <m:r>
                      <a:rPr lang="en-US" sz="2000" b="0" i="1" smtClean="0">
                        <a:latin typeface="Cambria Math" panose="02040503050406030204" pitchFamily="18" charset="0"/>
                      </a:rPr>
                      <m:t>≥4</m:t>
                    </m:r>
                  </m:oMath>
                </a14:m>
                <a:r>
                  <a:rPr lang="en-US" sz="2000" dirty="0">
                    <a:latin typeface="Avenir Next LT Pro" panose="020B0504020202020204" pitchFamily="34" charset="0"/>
                  </a:rPr>
                  <a:t> </a:t>
                </a:r>
              </a:p>
            </p:txBody>
          </p:sp>
        </mc:Choice>
        <mc:Fallback xmlns="">
          <p:sp>
            <p:nvSpPr>
              <p:cNvPr id="45" name="TextBox 44">
                <a:extLst>
                  <a:ext uri="{FF2B5EF4-FFF2-40B4-BE49-F238E27FC236}">
                    <a16:creationId xmlns:a16="http://schemas.microsoft.com/office/drawing/2014/main" id="{BCE89E55-07D7-4493-AACC-C34A6BD82C82}"/>
                  </a:ext>
                </a:extLst>
              </p:cNvPr>
              <p:cNvSpPr txBox="1">
                <a:spLocks noRot="1" noChangeAspect="1" noMove="1" noResize="1" noEditPoints="1" noAdjustHandles="1" noChangeArrowheads="1" noChangeShapeType="1" noTextEdit="1"/>
              </p:cNvSpPr>
              <p:nvPr/>
            </p:nvSpPr>
            <p:spPr>
              <a:xfrm>
                <a:off x="6159321" y="5653406"/>
                <a:ext cx="5181620" cy="400110"/>
              </a:xfrm>
              <a:prstGeom prst="rect">
                <a:avLst/>
              </a:prstGeom>
              <a:blipFill>
                <a:blip r:embed="rId12"/>
                <a:stretch>
                  <a:fillRect l="-1176" t="-6061" b="-27273"/>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23950E9E-0472-476E-B2AD-52BF29842A77}"/>
              </a:ext>
            </a:extLst>
          </p:cNvPr>
          <p:cNvSpPr txBox="1"/>
          <p:nvPr/>
        </p:nvSpPr>
        <p:spPr>
          <a:xfrm>
            <a:off x="6159321" y="524844"/>
            <a:ext cx="5181620" cy="400110"/>
          </a:xfrm>
          <a:prstGeom prst="rect">
            <a:avLst/>
          </a:prstGeom>
          <a:noFill/>
        </p:spPr>
        <p:txBody>
          <a:bodyPr wrap="square">
            <a:spAutoFit/>
          </a:bodyPr>
          <a:lstStyle/>
          <a:p>
            <a:pPr marL="0" lvl="2"/>
            <a:r>
              <a:rPr lang="en-US" sz="2000" dirty="0">
                <a:latin typeface="Avenir Next LT Pro" panose="020B0504020202020204" pitchFamily="34" charset="0"/>
              </a:rPr>
              <a:t>Let’s get a feeling for the slack variables.</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DD2A2FE-068F-4396-85FA-D45597E4583A}"/>
                  </a:ext>
                </a:extLst>
              </p:cNvPr>
              <p:cNvSpPr txBox="1"/>
              <p:nvPr/>
            </p:nvSpPr>
            <p:spPr>
              <a:xfrm rot="16200000">
                <a:off x="2993047" y="1614329"/>
                <a:ext cx="173816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1" i="1" smtClean="0">
                              <a:latin typeface="Cambria Math" panose="02040503050406030204" pitchFamily="18" charset="0"/>
                            </a:rPr>
                            <m:t>𝒘</m:t>
                          </m:r>
                        </m:e>
                        <m:sup>
                          <m:r>
                            <a:rPr lang="en-US" sz="2000" b="0" i="1" smtClean="0">
                              <a:latin typeface="Cambria Math" panose="02040503050406030204" pitchFamily="18" charset="0"/>
                            </a:rPr>
                            <m:t>𝑇</m:t>
                          </m:r>
                        </m:sup>
                      </m:sSup>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𝒊</m:t>
                          </m:r>
                        </m:sub>
                      </m:sSub>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=−3</m:t>
                      </m:r>
                    </m:oMath>
                  </m:oMathPara>
                </a14:m>
                <a:endParaRPr lang="en-US" sz="2000" dirty="0"/>
              </a:p>
            </p:txBody>
          </p:sp>
        </mc:Choice>
        <mc:Fallback xmlns="">
          <p:sp>
            <p:nvSpPr>
              <p:cNvPr id="49" name="TextBox 48">
                <a:extLst>
                  <a:ext uri="{FF2B5EF4-FFF2-40B4-BE49-F238E27FC236}">
                    <a16:creationId xmlns:a16="http://schemas.microsoft.com/office/drawing/2014/main" id="{8DD2A2FE-068F-4396-85FA-D45597E4583A}"/>
                  </a:ext>
                </a:extLst>
              </p:cNvPr>
              <p:cNvSpPr txBox="1">
                <a:spLocks noRot="1" noChangeAspect="1" noMove="1" noResize="1" noEditPoints="1" noAdjustHandles="1" noChangeArrowheads="1" noChangeShapeType="1" noTextEdit="1"/>
              </p:cNvSpPr>
              <p:nvPr/>
            </p:nvSpPr>
            <p:spPr>
              <a:xfrm rot="16200000">
                <a:off x="2993047" y="1614329"/>
                <a:ext cx="1738168" cy="307777"/>
              </a:xfrm>
              <a:prstGeom prst="rect">
                <a:avLst/>
              </a:prstGeom>
              <a:blipFill>
                <a:blip r:embed="rId13"/>
                <a:stretch>
                  <a:fillRect l="-1961" t="-2797" r="-15686" b="-1748"/>
                </a:stretch>
              </a:blipFill>
            </p:spPr>
            <p:txBody>
              <a:bodyPr/>
              <a:lstStyle/>
              <a:p>
                <a:r>
                  <a:rPr lang="en-US">
                    <a:noFill/>
                  </a:rPr>
                  <a:t> </a:t>
                </a:r>
              </a:p>
            </p:txBody>
          </p:sp>
        </mc:Fallback>
      </mc:AlternateContent>
    </p:spTree>
    <p:extLst>
      <p:ext uri="{BB962C8B-B14F-4D97-AF65-F5344CB8AC3E}">
        <p14:creationId xmlns:p14="http://schemas.microsoft.com/office/powerpoint/2010/main" val="107594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P spid="38" grpId="0"/>
      <p:bldP spid="40" grpId="0"/>
      <p:bldP spid="44" grpId="0"/>
      <p:bldP spid="4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D1BDCA-2E55-4D89-A3D8-F551B05A3539}"/>
              </a:ext>
            </a:extLst>
          </p:cNvPr>
          <p:cNvSpPr>
            <a:spLocks noGrp="1"/>
          </p:cNvSpPr>
          <p:nvPr>
            <p:ph type="title"/>
          </p:nvPr>
        </p:nvSpPr>
        <p:spPr/>
        <p:txBody>
          <a:bodyPr/>
          <a:lstStyle/>
          <a:p>
            <a:r>
              <a:rPr lang="en-US" dirty="0"/>
              <a:t>Soft-Margin Support Vector Machine</a:t>
            </a:r>
          </a:p>
        </p:txBody>
      </p:sp>
      <p:sp>
        <p:nvSpPr>
          <p:cNvPr id="2" name="Slide Number Placeholder 1">
            <a:extLst>
              <a:ext uri="{FF2B5EF4-FFF2-40B4-BE49-F238E27FC236}">
                <a16:creationId xmlns:a16="http://schemas.microsoft.com/office/drawing/2014/main" id="{42005D31-C2E8-48CC-8AD5-45B49A06ABA5}"/>
              </a:ext>
            </a:extLst>
          </p:cNvPr>
          <p:cNvSpPr>
            <a:spLocks noGrp="1"/>
          </p:cNvSpPr>
          <p:nvPr>
            <p:ph type="sldNum" sz="quarter" idx="4"/>
          </p:nvPr>
        </p:nvSpPr>
        <p:spPr/>
        <p:txBody>
          <a:bodyPr/>
          <a:lstStyle/>
          <a:p>
            <a:fld id="{02C8B7B2-9496-47E5-990F-169BD0B1DE6A}" type="slidenum">
              <a:rPr lang="en-US" smtClean="0"/>
              <a:t>36</a:t>
            </a:fld>
            <a:endParaRPr lang="en-US"/>
          </a:p>
        </p:txBody>
      </p:sp>
      <p:sp>
        <p:nvSpPr>
          <p:cNvPr id="64" name="TextBox 63">
            <a:extLst>
              <a:ext uri="{FF2B5EF4-FFF2-40B4-BE49-F238E27FC236}">
                <a16:creationId xmlns:a16="http://schemas.microsoft.com/office/drawing/2014/main" id="{0651C6E7-5902-4C85-A735-85CB60AC98E3}"/>
              </a:ext>
            </a:extLst>
          </p:cNvPr>
          <p:cNvSpPr txBox="1"/>
          <p:nvPr/>
        </p:nvSpPr>
        <p:spPr>
          <a:xfrm>
            <a:off x="267128" y="731179"/>
            <a:ext cx="11505770" cy="707886"/>
          </a:xfrm>
          <a:prstGeom prst="rect">
            <a:avLst/>
          </a:prstGeom>
          <a:noFill/>
        </p:spPr>
        <p:txBody>
          <a:bodyPr wrap="square">
            <a:spAutoFit/>
          </a:bodyPr>
          <a:lstStyle/>
          <a:p>
            <a:pPr marL="0" lvl="2"/>
            <a:r>
              <a:rPr lang="en-US" sz="2000" dirty="0">
                <a:latin typeface="Avenir Next LT Pro" panose="020B0504020202020204" pitchFamily="34" charset="0"/>
              </a:rPr>
              <a:t>We can combine this “soft error” constraint with our previous optimization. This results in the </a:t>
            </a:r>
          </a:p>
          <a:p>
            <a:pPr marL="0" lvl="2"/>
            <a:r>
              <a:rPr lang="en-US" sz="2000" b="1" dirty="0">
                <a:latin typeface="Avenir Next LT Pro" panose="020B0504020202020204" pitchFamily="34" charset="0"/>
              </a:rPr>
              <a:t>soft-margin SVM</a:t>
            </a:r>
            <a:r>
              <a:rPr lang="en-US" sz="2000" dirty="0">
                <a:latin typeface="Avenir Next LT Pro" panose="020B0504020202020204" pitchFamily="34" charset="0"/>
              </a:rPr>
              <a:t> primal objective.</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77D0C61-462F-466B-97C0-108B26B7505D}"/>
                  </a:ext>
                </a:extLst>
              </p:cNvPr>
              <p:cNvSpPr txBox="1"/>
              <p:nvPr/>
            </p:nvSpPr>
            <p:spPr>
              <a:xfrm>
                <a:off x="3861620" y="2568022"/>
                <a:ext cx="4468759" cy="246586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2400" b="0" i="1" smtClean="0">
                              <a:solidFill>
                                <a:schemeClr val="tx1"/>
                              </a:solidFill>
                              <a:latin typeface="Cambria Math" panose="02040503050406030204" pitchFamily="18" charset="0"/>
                            </a:rPr>
                          </m:ctrlPr>
                        </m:funcPr>
                        <m:fName>
                          <m:limLow>
                            <m:limLowPr>
                              <m:ctrlPr>
                                <a:rPr lang="en-US" sz="2400" b="0" i="1" smtClean="0">
                                  <a:solidFill>
                                    <a:schemeClr val="tx1"/>
                                  </a:solidFill>
                                  <a:latin typeface="Cambria Math" panose="02040503050406030204" pitchFamily="18" charset="0"/>
                                </a:rPr>
                              </m:ctrlPr>
                            </m:limLowPr>
                            <m:e>
                              <m:r>
                                <m:rPr>
                                  <m:sty m:val="p"/>
                                </m:rPr>
                                <a:rPr lang="en-US" sz="2400" b="0" i="0" smtClean="0">
                                  <a:solidFill>
                                    <a:schemeClr val="tx1"/>
                                  </a:solidFill>
                                  <a:latin typeface="Cambria Math" panose="02040503050406030204" pitchFamily="18" charset="0"/>
                                </a:rPr>
                                <m:t>min</m:t>
                              </m:r>
                            </m:e>
                            <m:lim>
                              <m:r>
                                <a:rPr lang="en-US" sz="2400" b="1" i="1" smtClean="0">
                                  <a:solidFill>
                                    <a:schemeClr val="tx1"/>
                                  </a:solidFill>
                                  <a:latin typeface="Cambria Math" panose="02040503050406030204" pitchFamily="18" charset="0"/>
                                </a:rPr>
                                <m:t>𝒘</m:t>
                              </m:r>
                              <m:r>
                                <a:rPr lang="en-US" sz="2400" b="1"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𝑏</m:t>
                              </m:r>
                            </m:lim>
                          </m:limLow>
                        </m:fName>
                        <m:e>
                          <m:r>
                            <a:rPr lang="en-US" sz="2400" b="0" i="1" smtClean="0">
                              <a:solidFill>
                                <a:schemeClr val="tx1"/>
                              </a:solidFill>
                              <a:latin typeface="Cambria Math" panose="02040503050406030204" pitchFamily="18" charset="0"/>
                            </a:rPr>
                            <m:t> </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sSup>
                            <m:sSupPr>
                              <m:ctrlPr>
                                <a:rPr lang="en-US" sz="2400" b="0"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𝒘</m:t>
                              </m:r>
                            </m:e>
                            <m:sup>
                              <m:r>
                                <a:rPr lang="en-US" sz="2400" b="0" i="1" smtClean="0">
                                  <a:solidFill>
                                    <a:schemeClr val="tx1"/>
                                  </a:solidFill>
                                  <a:latin typeface="Cambria Math" panose="02040503050406030204" pitchFamily="18" charset="0"/>
                                </a:rPr>
                                <m:t>𝑇</m:t>
                              </m:r>
                            </m:sup>
                          </m:sSup>
                          <m:r>
                            <a:rPr lang="en-US" sz="2400" b="1" i="1" smtClean="0">
                              <a:solidFill>
                                <a:schemeClr val="tx1"/>
                              </a:solidFill>
                              <a:latin typeface="Cambria Math" panose="02040503050406030204" pitchFamily="18" charset="0"/>
                            </a:rPr>
                            <m:t>𝒘</m:t>
                          </m:r>
                        </m:e>
                      </m:func>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𝐶</m:t>
                      </m:r>
                      <m:nary>
                        <m:naryPr>
                          <m:chr m:val="∑"/>
                          <m:supHide m:val="on"/>
                          <m:ctrlPr>
                            <a:rPr lang="en-US" sz="2400" b="0" i="1" smtClean="0">
                              <a:solidFill>
                                <a:schemeClr val="tx1"/>
                              </a:solidFill>
                              <a:latin typeface="Cambria Math" panose="02040503050406030204" pitchFamily="18" charset="0"/>
                            </a:rPr>
                          </m:ctrlPr>
                        </m:naryPr>
                        <m:sub>
                          <m: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𝜉</m:t>
                              </m:r>
                            </m:e>
                            <m:sub>
                              <m:r>
                                <a:rPr lang="en-US" sz="2400" b="0" i="1" smtClean="0">
                                  <a:solidFill>
                                    <a:schemeClr val="tx1"/>
                                  </a:solidFill>
                                  <a:latin typeface="Cambria Math" panose="02040503050406030204" pitchFamily="18" charset="0"/>
                                </a:rPr>
                                <m:t>𝑖</m:t>
                              </m:r>
                            </m:sub>
                          </m:sSub>
                        </m:e>
                      </m:nary>
                    </m:oMath>
                  </m:oMathPara>
                </a14:m>
                <a:endParaRPr lang="en-US" sz="2400" b="0" dirty="0">
                  <a:solidFill>
                    <a:schemeClr val="tx1"/>
                  </a:solidFill>
                </a:endParaRPr>
              </a:p>
              <a:p>
                <a:endParaRPr lang="en-US" sz="2400" b="0" dirty="0">
                  <a:solidFill>
                    <a:schemeClr val="tx1"/>
                  </a:solidFill>
                </a:endParaRPr>
              </a:p>
              <a:p>
                <a:pPr>
                  <a:lnSpc>
                    <a:spcPct val="150000"/>
                  </a:lnSpc>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𝑠</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𝑦</m:t>
                          </m:r>
                        </m:e>
                        <m:sub>
                          <m:r>
                            <a:rPr lang="en-US" sz="2400" b="0" i="1" smtClean="0">
                              <a:solidFill>
                                <a:schemeClr val="tx1"/>
                              </a:solidFill>
                              <a:latin typeface="Cambria Math" panose="02040503050406030204" pitchFamily="18" charset="0"/>
                            </a:rPr>
                            <m:t>𝑖</m:t>
                          </m:r>
                        </m:sub>
                      </m:sSub>
                      <m:d>
                        <m:dPr>
                          <m:ctrlPr>
                            <a:rPr lang="en-US" sz="2400" b="0" i="1" smtClean="0">
                              <a:solidFill>
                                <a:schemeClr val="tx1"/>
                              </a:solidFill>
                              <a:latin typeface="Cambria Math" panose="02040503050406030204" pitchFamily="18" charset="0"/>
                            </a:rPr>
                          </m:ctrlPr>
                        </m:dPr>
                        <m:e>
                          <m:sSup>
                            <m:sSupPr>
                              <m:ctrlPr>
                                <a:rPr lang="en-US" sz="2400" b="0"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𝒘</m:t>
                              </m:r>
                            </m:e>
                            <m:sup>
                              <m:r>
                                <a:rPr lang="en-US" sz="2400" b="0" i="1" smtClean="0">
                                  <a:solidFill>
                                    <a:schemeClr val="tx1"/>
                                  </a:solidFill>
                                  <a:latin typeface="Cambria Math" panose="02040503050406030204" pitchFamily="18" charset="0"/>
                                </a:rPr>
                                <m:t>𝑇</m:t>
                              </m:r>
                            </m:sup>
                          </m:sSup>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𝒊</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𝑏</m:t>
                          </m:r>
                        </m:e>
                      </m:d>
                      <m:r>
                        <a:rPr lang="en-US" sz="2400" b="0" i="1" smtClean="0">
                          <a:solidFill>
                            <a:schemeClr val="tx1"/>
                          </a:solidFill>
                          <a:latin typeface="Cambria Math" panose="02040503050406030204" pitchFamily="18" charset="0"/>
                        </a:rPr>
                        <m:t>≥1−</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𝜉</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𝑖</m:t>
                      </m:r>
                    </m:oMath>
                    <m:oMath xmlns:m="http://schemas.openxmlformats.org/officeDocument/2006/math">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𝜉</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≥0</m:t>
                      </m:r>
                    </m:oMath>
                  </m:oMathPara>
                </a14:m>
                <a:endParaRPr lang="en-US" sz="2400" dirty="0">
                  <a:solidFill>
                    <a:schemeClr val="tx1"/>
                  </a:solidFill>
                </a:endParaRPr>
              </a:p>
            </p:txBody>
          </p:sp>
        </mc:Choice>
        <mc:Fallback xmlns="">
          <p:sp>
            <p:nvSpPr>
              <p:cNvPr id="37" name="TextBox 36">
                <a:extLst>
                  <a:ext uri="{FF2B5EF4-FFF2-40B4-BE49-F238E27FC236}">
                    <a16:creationId xmlns:a16="http://schemas.microsoft.com/office/drawing/2014/main" id="{777D0C61-462F-466B-97C0-108B26B7505D}"/>
                  </a:ext>
                </a:extLst>
              </p:cNvPr>
              <p:cNvSpPr txBox="1">
                <a:spLocks noRot="1" noChangeAspect="1" noMove="1" noResize="1" noEditPoints="1" noAdjustHandles="1" noChangeArrowheads="1" noChangeShapeType="1" noTextEdit="1"/>
              </p:cNvSpPr>
              <p:nvPr/>
            </p:nvSpPr>
            <p:spPr>
              <a:xfrm>
                <a:off x="3861620" y="2568022"/>
                <a:ext cx="4468759" cy="2465868"/>
              </a:xfrm>
              <a:prstGeom prst="rect">
                <a:avLst/>
              </a:prstGeom>
              <a:blipFill>
                <a:blip r:embed="rId2"/>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CBE27490-F8AF-414E-812D-EE99A88103FE}"/>
              </a:ext>
            </a:extLst>
          </p:cNvPr>
          <p:cNvSpPr txBox="1"/>
          <p:nvPr/>
        </p:nvSpPr>
        <p:spPr>
          <a:xfrm>
            <a:off x="1172963" y="2117281"/>
            <a:ext cx="2948656" cy="341632"/>
          </a:xfrm>
          <a:prstGeom prst="rect">
            <a:avLst/>
          </a:prstGeom>
          <a:noFill/>
        </p:spPr>
        <p:txBody>
          <a:bodyPr wrap="square">
            <a:spAutoFit/>
          </a:bodyPr>
          <a:lstStyle/>
          <a:p>
            <a:pPr algn="ctr">
              <a:lnSpc>
                <a:spcPct val="90000"/>
              </a:lnSpc>
            </a:pPr>
            <a:r>
              <a:rPr lang="en-US" dirty="0">
                <a:solidFill>
                  <a:srgbClr val="D73F09"/>
                </a:solidFill>
                <a:latin typeface="Avenir Next LT Pro" panose="020B0504020202020204" pitchFamily="34" charset="0"/>
              </a:rPr>
              <a:t>Maximize margin</a:t>
            </a:r>
          </a:p>
        </p:txBody>
      </p:sp>
      <p:pic>
        <p:nvPicPr>
          <p:cNvPr id="39" name="Graphic 38" descr="Arrow: Counter-clockwise curve with solid fill">
            <a:extLst>
              <a:ext uri="{FF2B5EF4-FFF2-40B4-BE49-F238E27FC236}">
                <a16:creationId xmlns:a16="http://schemas.microsoft.com/office/drawing/2014/main" id="{CEEEA499-57E9-4AE2-8E8C-F85D3CBA9F8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5400000" flipH="1">
            <a:off x="3607286" y="2082338"/>
            <a:ext cx="731520" cy="731520"/>
          </a:xfrm>
          <a:prstGeom prst="rect">
            <a:avLst/>
          </a:prstGeom>
        </p:spPr>
      </p:pic>
      <p:sp>
        <p:nvSpPr>
          <p:cNvPr id="40" name="TextBox 39">
            <a:extLst>
              <a:ext uri="{FF2B5EF4-FFF2-40B4-BE49-F238E27FC236}">
                <a16:creationId xmlns:a16="http://schemas.microsoft.com/office/drawing/2014/main" id="{F899364E-26FE-4BB4-B003-5031BFBD8D67}"/>
              </a:ext>
            </a:extLst>
          </p:cNvPr>
          <p:cNvSpPr txBox="1"/>
          <p:nvPr/>
        </p:nvSpPr>
        <p:spPr>
          <a:xfrm>
            <a:off x="7136096" y="2025738"/>
            <a:ext cx="2271898" cy="590931"/>
          </a:xfrm>
          <a:prstGeom prst="rect">
            <a:avLst/>
          </a:prstGeom>
          <a:noFill/>
        </p:spPr>
        <p:txBody>
          <a:bodyPr wrap="square">
            <a:spAutoFit/>
          </a:bodyPr>
          <a:lstStyle/>
          <a:p>
            <a:pPr algn="ctr">
              <a:lnSpc>
                <a:spcPct val="90000"/>
              </a:lnSpc>
            </a:pPr>
            <a:r>
              <a:rPr lang="en-US" dirty="0">
                <a:solidFill>
                  <a:srgbClr val="D73F09"/>
                </a:solidFill>
                <a:latin typeface="Avenir Next LT Pro" panose="020B0504020202020204" pitchFamily="34" charset="0"/>
              </a:rPr>
              <a:t>Minimize violations of the margin</a:t>
            </a:r>
          </a:p>
        </p:txBody>
      </p:sp>
      <p:pic>
        <p:nvPicPr>
          <p:cNvPr id="41" name="Graphic 40" descr="Arrow: Counter-clockwise curve with solid fill">
            <a:extLst>
              <a:ext uri="{FF2B5EF4-FFF2-40B4-BE49-F238E27FC236}">
                <a16:creationId xmlns:a16="http://schemas.microsoft.com/office/drawing/2014/main" id="{F04642BD-2BB8-48B3-A488-1E7CE43FDEF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6458996" y="1990795"/>
            <a:ext cx="731520" cy="731520"/>
          </a:xfrm>
          <a:prstGeom prst="rect">
            <a:avLst/>
          </a:prstGeom>
        </p:spPr>
      </p:pic>
      <p:sp>
        <p:nvSpPr>
          <p:cNvPr id="42" name="TextBox 41">
            <a:extLst>
              <a:ext uri="{FF2B5EF4-FFF2-40B4-BE49-F238E27FC236}">
                <a16:creationId xmlns:a16="http://schemas.microsoft.com/office/drawing/2014/main" id="{A85016FD-D6C1-40E5-9590-527E97F6C9D8}"/>
              </a:ext>
            </a:extLst>
          </p:cNvPr>
          <p:cNvSpPr txBox="1"/>
          <p:nvPr/>
        </p:nvSpPr>
        <p:spPr>
          <a:xfrm>
            <a:off x="7521628" y="4424266"/>
            <a:ext cx="2271898" cy="590931"/>
          </a:xfrm>
          <a:prstGeom prst="rect">
            <a:avLst/>
          </a:prstGeom>
          <a:noFill/>
        </p:spPr>
        <p:txBody>
          <a:bodyPr wrap="square">
            <a:spAutoFit/>
          </a:bodyPr>
          <a:lstStyle/>
          <a:p>
            <a:pPr algn="ctr">
              <a:lnSpc>
                <a:spcPct val="90000"/>
              </a:lnSpc>
            </a:pPr>
            <a:r>
              <a:rPr lang="en-US" dirty="0">
                <a:solidFill>
                  <a:srgbClr val="D73F09"/>
                </a:solidFill>
                <a:latin typeface="Avenir Next LT Pro" panose="020B0504020202020204" pitchFamily="34" charset="0"/>
              </a:rPr>
              <a:t>Allow some violations</a:t>
            </a:r>
          </a:p>
        </p:txBody>
      </p:sp>
      <p:pic>
        <p:nvPicPr>
          <p:cNvPr id="43" name="Graphic 42" descr="Arrow: Counter-clockwise curve with solid fill">
            <a:extLst>
              <a:ext uri="{FF2B5EF4-FFF2-40B4-BE49-F238E27FC236}">
                <a16:creationId xmlns:a16="http://schemas.microsoft.com/office/drawing/2014/main" id="{338C2A53-36C5-43EF-A8AB-70DF56865F8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5400000" flipV="1">
            <a:off x="7267293" y="4293690"/>
            <a:ext cx="731520" cy="731520"/>
          </a:xfrm>
          <a:prstGeom prst="rect">
            <a:avLst/>
          </a:prstGeom>
        </p:spPr>
      </p:pic>
      <p:sp>
        <p:nvSpPr>
          <p:cNvPr id="44" name="TextBox 43">
            <a:extLst>
              <a:ext uri="{FF2B5EF4-FFF2-40B4-BE49-F238E27FC236}">
                <a16:creationId xmlns:a16="http://schemas.microsoft.com/office/drawing/2014/main" id="{3DE7D3EA-EC7E-414C-B434-EFC1B50B84BB}"/>
              </a:ext>
            </a:extLst>
          </p:cNvPr>
          <p:cNvSpPr txBox="1"/>
          <p:nvPr/>
        </p:nvSpPr>
        <p:spPr>
          <a:xfrm>
            <a:off x="323043" y="3141324"/>
            <a:ext cx="2075430" cy="707886"/>
          </a:xfrm>
          <a:prstGeom prst="rect">
            <a:avLst/>
          </a:prstGeom>
          <a:noFill/>
        </p:spPr>
        <p:txBody>
          <a:bodyPr wrap="square">
            <a:spAutoFit/>
          </a:bodyPr>
          <a:lstStyle/>
          <a:p>
            <a:pPr marL="0" lvl="2"/>
            <a:r>
              <a:rPr lang="en-US" sz="2000" dirty="0">
                <a:solidFill>
                  <a:srgbClr val="D73F09"/>
                </a:solidFill>
                <a:latin typeface="Avenir Next LT Pro" panose="020B0504020202020204" pitchFamily="34" charset="0"/>
              </a:rPr>
              <a:t>Soft-Margin SVM Primal:</a:t>
            </a:r>
          </a:p>
        </p:txBody>
      </p:sp>
      <p:sp>
        <p:nvSpPr>
          <p:cNvPr id="45" name="TextBox 44">
            <a:extLst>
              <a:ext uri="{FF2B5EF4-FFF2-40B4-BE49-F238E27FC236}">
                <a16:creationId xmlns:a16="http://schemas.microsoft.com/office/drawing/2014/main" id="{D5F8E39D-CBA5-44FB-B0BD-F294609710FB}"/>
              </a:ext>
            </a:extLst>
          </p:cNvPr>
          <p:cNvSpPr txBox="1"/>
          <p:nvPr/>
        </p:nvSpPr>
        <p:spPr>
          <a:xfrm>
            <a:off x="267128" y="5519574"/>
            <a:ext cx="11505770" cy="707886"/>
          </a:xfrm>
          <a:prstGeom prst="rect">
            <a:avLst/>
          </a:prstGeom>
          <a:noFill/>
        </p:spPr>
        <p:txBody>
          <a:bodyPr wrap="square">
            <a:spAutoFit/>
          </a:bodyPr>
          <a:lstStyle/>
          <a:p>
            <a:pPr marL="0" lvl="2"/>
            <a:r>
              <a:rPr lang="en-US" sz="2000" dirty="0">
                <a:latin typeface="Avenir Next LT Pro" panose="020B0504020202020204" pitchFamily="34" charset="0"/>
              </a:rPr>
              <a:t>Call the hyperparameter </a:t>
            </a:r>
            <a:r>
              <a:rPr lang="en-US" sz="2000" b="1" dirty="0">
                <a:latin typeface="Avenir Next LT Pro" panose="020B0504020202020204" pitchFamily="34" charset="0"/>
              </a:rPr>
              <a:t>C</a:t>
            </a:r>
            <a:r>
              <a:rPr lang="en-US" sz="2000" dirty="0">
                <a:latin typeface="Avenir Next LT Pro" panose="020B0504020202020204" pitchFamily="34" charset="0"/>
              </a:rPr>
              <a:t> the </a:t>
            </a:r>
            <a:r>
              <a:rPr lang="en-US" sz="2000" b="1" dirty="0">
                <a:latin typeface="Avenir Next LT Pro" panose="020B0504020202020204" pitchFamily="34" charset="0"/>
              </a:rPr>
              <a:t>slack penalty</a:t>
            </a:r>
            <a:r>
              <a:rPr lang="en-US" sz="2000" dirty="0">
                <a:latin typeface="Avenir Next LT Pro" panose="020B0504020202020204" pitchFamily="34" charset="0"/>
              </a:rPr>
              <a:t>. Let’s do some questions to see if this formulation passes the sniff test.</a:t>
            </a:r>
            <a:endParaRPr lang="en-US" sz="2000" b="1" dirty="0">
              <a:latin typeface="Avenir Next LT Pro" panose="020B0504020202020204" pitchFamily="34" charset="0"/>
            </a:endParaRPr>
          </a:p>
        </p:txBody>
      </p:sp>
    </p:spTree>
    <p:extLst>
      <p:ext uri="{BB962C8B-B14F-4D97-AF65-F5344CB8AC3E}">
        <p14:creationId xmlns:p14="http://schemas.microsoft.com/office/powerpoint/2010/main" val="2542761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1425D1-3C66-4C53-B58E-D7FA24348180}"/>
              </a:ext>
            </a:extLst>
          </p:cNvPr>
          <p:cNvSpPr>
            <a:spLocks noGrp="1"/>
          </p:cNvSpPr>
          <p:nvPr>
            <p:ph type="sldNum" sz="quarter" idx="10"/>
          </p:nvPr>
        </p:nvSpPr>
        <p:spPr/>
        <p:txBody>
          <a:bodyPr/>
          <a:lstStyle/>
          <a:p>
            <a:fld id="{02C8B7B2-9496-47E5-990F-169BD0B1DE6A}" type="slidenum">
              <a:rPr lang="en-US" smtClean="0"/>
              <a:t>37</a:t>
            </a:fld>
            <a:endParaRPr lang="en-US"/>
          </a:p>
        </p:txBody>
      </p:sp>
      <p:sp>
        <p:nvSpPr>
          <p:cNvPr id="3" name="Text Placeholder 2">
            <a:extLst>
              <a:ext uri="{FF2B5EF4-FFF2-40B4-BE49-F238E27FC236}">
                <a16:creationId xmlns:a16="http://schemas.microsoft.com/office/drawing/2014/main" id="{CCD07E37-A485-443B-BF3C-21A21E83EBF3}"/>
              </a:ext>
            </a:extLst>
          </p:cNvPr>
          <p:cNvSpPr>
            <a:spLocks noGrp="1"/>
          </p:cNvSpPr>
          <p:nvPr>
            <p:ph type="body" sz="quarter" idx="11"/>
          </p:nvPr>
        </p:nvSpPr>
        <p:spPr/>
        <p:txBody>
          <a:bodyPr/>
          <a:lstStyle/>
          <a:p>
            <a:r>
              <a:rPr lang="en-US" dirty="0"/>
              <a:t>What happens as if the </a:t>
            </a:r>
            <a:r>
              <a:rPr lang="en-US" b="1" dirty="0"/>
              <a:t>slack penalty</a:t>
            </a:r>
            <a:r>
              <a:rPr lang="en-US" dirty="0"/>
              <a:t> C goes to zero?</a:t>
            </a:r>
          </a:p>
          <a:p>
            <a:endParaRPr lang="en-US" dirty="0"/>
          </a:p>
          <a:p>
            <a:endParaRPr lang="en-US" dirty="0"/>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C5CBEA07-5479-4205-B2B8-8729604B2DCE}"/>
              </a:ext>
            </a:extLst>
          </p:cNvPr>
          <p:cNvSpPr>
            <a:spLocks noGrp="1"/>
          </p:cNvSpPr>
          <p:nvPr>
            <p:ph type="body" sz="quarter" idx="12"/>
          </p:nvPr>
        </p:nvSpPr>
        <p:spPr/>
        <p:txBody>
          <a:bodyPr/>
          <a:lstStyle/>
          <a:p>
            <a:r>
              <a:rPr lang="en-US" dirty="0"/>
              <a:t>The soft-margin SVM reverts to the hard-margin SVM formulation.</a:t>
            </a:r>
          </a:p>
        </p:txBody>
      </p:sp>
      <p:sp>
        <p:nvSpPr>
          <p:cNvPr id="5" name="Text Placeholder 4">
            <a:extLst>
              <a:ext uri="{FF2B5EF4-FFF2-40B4-BE49-F238E27FC236}">
                <a16:creationId xmlns:a16="http://schemas.microsoft.com/office/drawing/2014/main" id="{F4A1068F-B499-4F91-995C-7180473F0C02}"/>
              </a:ext>
            </a:extLst>
          </p:cNvPr>
          <p:cNvSpPr>
            <a:spLocks noGrp="1"/>
          </p:cNvSpPr>
          <p:nvPr>
            <p:ph type="body" sz="quarter" idx="13"/>
          </p:nvPr>
        </p:nvSpPr>
        <p:spPr/>
        <p:txBody>
          <a:bodyPr/>
          <a:lstStyle/>
          <a:p>
            <a:r>
              <a:rPr lang="en-US" dirty="0"/>
              <a:t>The margin gets infinitely big.</a:t>
            </a:r>
          </a:p>
        </p:txBody>
      </p:sp>
      <p:sp>
        <p:nvSpPr>
          <p:cNvPr id="6" name="Text Placeholder 5">
            <a:extLst>
              <a:ext uri="{FF2B5EF4-FFF2-40B4-BE49-F238E27FC236}">
                <a16:creationId xmlns:a16="http://schemas.microsoft.com/office/drawing/2014/main" id="{5C34AF08-E514-456A-9835-B525FA09B50D}"/>
              </a:ext>
            </a:extLst>
          </p:cNvPr>
          <p:cNvSpPr>
            <a:spLocks noGrp="1"/>
          </p:cNvSpPr>
          <p:nvPr>
            <p:ph type="body" sz="quarter" idx="14"/>
          </p:nvPr>
        </p:nvSpPr>
        <p:spPr/>
        <p:txBody>
          <a:bodyPr/>
          <a:lstStyle/>
          <a:p>
            <a:r>
              <a:rPr lang="en-US" dirty="0"/>
              <a:t>Errors aren’t penalized.</a:t>
            </a:r>
          </a:p>
        </p:txBody>
      </p:sp>
      <p:sp>
        <p:nvSpPr>
          <p:cNvPr id="7" name="Text Placeholder 6">
            <a:extLst>
              <a:ext uri="{FF2B5EF4-FFF2-40B4-BE49-F238E27FC236}">
                <a16:creationId xmlns:a16="http://schemas.microsoft.com/office/drawing/2014/main" id="{56AB6D25-E328-4B1A-92C2-A84687BC4739}"/>
              </a:ext>
            </a:extLst>
          </p:cNvPr>
          <p:cNvSpPr>
            <a:spLocks noGrp="1"/>
          </p:cNvSpPr>
          <p:nvPr>
            <p:ph type="body" sz="quarter" idx="15"/>
          </p:nvPr>
        </p:nvSpPr>
        <p:spPr/>
        <p:txBody>
          <a:bodyPr/>
          <a:lstStyle/>
          <a:p>
            <a:r>
              <a:rPr lang="en-US" dirty="0"/>
              <a:t>Errors are very heavily penalized.</a:t>
            </a:r>
          </a:p>
        </p:txBody>
      </p:sp>
      <p:pic>
        <p:nvPicPr>
          <p:cNvPr id="17" name="Picture 16">
            <a:extLst>
              <a:ext uri="{FF2B5EF4-FFF2-40B4-BE49-F238E27FC236}">
                <a16:creationId xmlns:a16="http://schemas.microsoft.com/office/drawing/2014/main" id="{9C31D5CB-0CD1-4E09-A2FB-0CDAF95E105A}"/>
              </a:ext>
            </a:extLst>
          </p:cNvPr>
          <p:cNvPicPr>
            <a:picLocks noChangeAspect="1"/>
          </p:cNvPicPr>
          <p:nvPr/>
        </p:nvPicPr>
        <p:blipFill>
          <a:blip r:embed="rId2"/>
          <a:stretch>
            <a:fillRect/>
          </a:stretch>
        </p:blipFill>
        <p:spPr>
          <a:xfrm>
            <a:off x="2902589" y="1752003"/>
            <a:ext cx="5953734" cy="2171114"/>
          </a:xfrm>
          <a:prstGeom prst="rect">
            <a:avLst/>
          </a:prstGeom>
        </p:spPr>
      </p:pic>
    </p:spTree>
    <p:extLst>
      <p:ext uri="{BB962C8B-B14F-4D97-AF65-F5344CB8AC3E}">
        <p14:creationId xmlns:p14="http://schemas.microsoft.com/office/powerpoint/2010/main" val="2307595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1425D1-3C66-4C53-B58E-D7FA24348180}"/>
              </a:ext>
            </a:extLst>
          </p:cNvPr>
          <p:cNvSpPr>
            <a:spLocks noGrp="1"/>
          </p:cNvSpPr>
          <p:nvPr>
            <p:ph type="sldNum" sz="quarter" idx="10"/>
          </p:nvPr>
        </p:nvSpPr>
        <p:spPr/>
        <p:txBody>
          <a:bodyPr/>
          <a:lstStyle/>
          <a:p>
            <a:fld id="{02C8B7B2-9496-47E5-990F-169BD0B1DE6A}" type="slidenum">
              <a:rPr lang="en-US" smtClean="0"/>
              <a:t>38</a:t>
            </a:fld>
            <a:endParaRPr lang="en-US"/>
          </a:p>
        </p:txBody>
      </p:sp>
      <p:sp>
        <p:nvSpPr>
          <p:cNvPr id="3" name="Text Placeholder 2">
            <a:extLst>
              <a:ext uri="{FF2B5EF4-FFF2-40B4-BE49-F238E27FC236}">
                <a16:creationId xmlns:a16="http://schemas.microsoft.com/office/drawing/2014/main" id="{CCD07E37-A485-443B-BF3C-21A21E83EBF3}"/>
              </a:ext>
            </a:extLst>
          </p:cNvPr>
          <p:cNvSpPr>
            <a:spLocks noGrp="1"/>
          </p:cNvSpPr>
          <p:nvPr>
            <p:ph type="body" sz="quarter" idx="11"/>
          </p:nvPr>
        </p:nvSpPr>
        <p:spPr/>
        <p:txBody>
          <a:bodyPr/>
          <a:lstStyle/>
          <a:p>
            <a:r>
              <a:rPr lang="en-US" dirty="0"/>
              <a:t>What happens as if the </a:t>
            </a:r>
            <a:r>
              <a:rPr lang="en-US" b="1" dirty="0"/>
              <a:t>slack penalty</a:t>
            </a:r>
            <a:r>
              <a:rPr lang="en-US" dirty="0"/>
              <a:t> C goes to infinity?</a:t>
            </a:r>
          </a:p>
          <a:p>
            <a:endParaRPr lang="en-US" dirty="0"/>
          </a:p>
          <a:p>
            <a:endParaRPr lang="en-US" dirty="0"/>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C5CBEA07-5479-4205-B2B8-8729604B2DCE}"/>
              </a:ext>
            </a:extLst>
          </p:cNvPr>
          <p:cNvSpPr>
            <a:spLocks noGrp="1"/>
          </p:cNvSpPr>
          <p:nvPr>
            <p:ph type="body" sz="quarter" idx="12"/>
          </p:nvPr>
        </p:nvSpPr>
        <p:spPr/>
        <p:txBody>
          <a:bodyPr/>
          <a:lstStyle/>
          <a:p>
            <a:r>
              <a:rPr lang="en-US" dirty="0"/>
              <a:t>The soft-margin SVM reverts to the hard-margin SVM formulation.</a:t>
            </a:r>
          </a:p>
        </p:txBody>
      </p:sp>
      <p:sp>
        <p:nvSpPr>
          <p:cNvPr id="5" name="Text Placeholder 4">
            <a:extLst>
              <a:ext uri="{FF2B5EF4-FFF2-40B4-BE49-F238E27FC236}">
                <a16:creationId xmlns:a16="http://schemas.microsoft.com/office/drawing/2014/main" id="{F4A1068F-B499-4F91-995C-7180473F0C02}"/>
              </a:ext>
            </a:extLst>
          </p:cNvPr>
          <p:cNvSpPr>
            <a:spLocks noGrp="1"/>
          </p:cNvSpPr>
          <p:nvPr>
            <p:ph type="body" sz="quarter" idx="13"/>
          </p:nvPr>
        </p:nvSpPr>
        <p:spPr/>
        <p:txBody>
          <a:bodyPr/>
          <a:lstStyle/>
          <a:p>
            <a:r>
              <a:rPr lang="en-US" dirty="0"/>
              <a:t>The margin gets infinitely big.</a:t>
            </a:r>
          </a:p>
        </p:txBody>
      </p:sp>
      <p:sp>
        <p:nvSpPr>
          <p:cNvPr id="6" name="Text Placeholder 5">
            <a:extLst>
              <a:ext uri="{FF2B5EF4-FFF2-40B4-BE49-F238E27FC236}">
                <a16:creationId xmlns:a16="http://schemas.microsoft.com/office/drawing/2014/main" id="{5C34AF08-E514-456A-9835-B525FA09B50D}"/>
              </a:ext>
            </a:extLst>
          </p:cNvPr>
          <p:cNvSpPr>
            <a:spLocks noGrp="1"/>
          </p:cNvSpPr>
          <p:nvPr>
            <p:ph type="body" sz="quarter" idx="14"/>
          </p:nvPr>
        </p:nvSpPr>
        <p:spPr/>
        <p:txBody>
          <a:bodyPr/>
          <a:lstStyle/>
          <a:p>
            <a:r>
              <a:rPr lang="en-US" dirty="0"/>
              <a:t>Errors aren’t penalized.</a:t>
            </a:r>
          </a:p>
        </p:txBody>
      </p:sp>
      <p:sp>
        <p:nvSpPr>
          <p:cNvPr id="7" name="Text Placeholder 6">
            <a:extLst>
              <a:ext uri="{FF2B5EF4-FFF2-40B4-BE49-F238E27FC236}">
                <a16:creationId xmlns:a16="http://schemas.microsoft.com/office/drawing/2014/main" id="{56AB6D25-E328-4B1A-92C2-A84687BC4739}"/>
              </a:ext>
            </a:extLst>
          </p:cNvPr>
          <p:cNvSpPr>
            <a:spLocks noGrp="1"/>
          </p:cNvSpPr>
          <p:nvPr>
            <p:ph type="body" sz="quarter" idx="15"/>
          </p:nvPr>
        </p:nvSpPr>
        <p:spPr/>
        <p:txBody>
          <a:bodyPr/>
          <a:lstStyle/>
          <a:p>
            <a:r>
              <a:rPr lang="en-US" dirty="0"/>
              <a:t>Errors are very heavily penalized.</a:t>
            </a:r>
          </a:p>
        </p:txBody>
      </p:sp>
      <p:pic>
        <p:nvPicPr>
          <p:cNvPr id="17" name="Picture 16">
            <a:extLst>
              <a:ext uri="{FF2B5EF4-FFF2-40B4-BE49-F238E27FC236}">
                <a16:creationId xmlns:a16="http://schemas.microsoft.com/office/drawing/2014/main" id="{9C31D5CB-0CD1-4E09-A2FB-0CDAF95E105A}"/>
              </a:ext>
            </a:extLst>
          </p:cNvPr>
          <p:cNvPicPr>
            <a:picLocks noChangeAspect="1"/>
          </p:cNvPicPr>
          <p:nvPr/>
        </p:nvPicPr>
        <p:blipFill>
          <a:blip r:embed="rId2"/>
          <a:stretch>
            <a:fillRect/>
          </a:stretch>
        </p:blipFill>
        <p:spPr>
          <a:xfrm>
            <a:off x="2902589" y="1752003"/>
            <a:ext cx="5953734" cy="2171114"/>
          </a:xfrm>
          <a:prstGeom prst="rect">
            <a:avLst/>
          </a:prstGeom>
        </p:spPr>
      </p:pic>
    </p:spTree>
    <p:extLst>
      <p:ext uri="{BB962C8B-B14F-4D97-AF65-F5344CB8AC3E}">
        <p14:creationId xmlns:p14="http://schemas.microsoft.com/office/powerpoint/2010/main" val="3759435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1425D1-3C66-4C53-B58E-D7FA24348180}"/>
              </a:ext>
            </a:extLst>
          </p:cNvPr>
          <p:cNvSpPr>
            <a:spLocks noGrp="1"/>
          </p:cNvSpPr>
          <p:nvPr>
            <p:ph type="sldNum" sz="quarter" idx="10"/>
          </p:nvPr>
        </p:nvSpPr>
        <p:spPr/>
        <p:txBody>
          <a:bodyPr/>
          <a:lstStyle/>
          <a:p>
            <a:fld id="{02C8B7B2-9496-47E5-990F-169BD0B1DE6A}" type="slidenum">
              <a:rPr lang="en-US" smtClean="0"/>
              <a:t>39</a:t>
            </a:fld>
            <a:endParaRPr lang="en-US"/>
          </a:p>
        </p:txBody>
      </p:sp>
      <p:sp>
        <p:nvSpPr>
          <p:cNvPr id="3" name="Text Placeholder 2">
            <a:extLst>
              <a:ext uri="{FF2B5EF4-FFF2-40B4-BE49-F238E27FC236}">
                <a16:creationId xmlns:a16="http://schemas.microsoft.com/office/drawing/2014/main" id="{CCD07E37-A485-443B-BF3C-21A21E83EBF3}"/>
              </a:ext>
            </a:extLst>
          </p:cNvPr>
          <p:cNvSpPr>
            <a:spLocks noGrp="1"/>
          </p:cNvSpPr>
          <p:nvPr>
            <p:ph type="body" sz="quarter" idx="11"/>
          </p:nvPr>
        </p:nvSpPr>
        <p:spPr/>
        <p:txBody>
          <a:bodyPr/>
          <a:lstStyle/>
          <a:p>
            <a:r>
              <a:rPr lang="en-US" dirty="0"/>
              <a:t>How do we pick the value of the </a:t>
            </a:r>
            <a:r>
              <a:rPr lang="en-US" b="1" dirty="0"/>
              <a:t>slack penalty</a:t>
            </a:r>
            <a:r>
              <a:rPr lang="en-US" dirty="0"/>
              <a:t> C?</a:t>
            </a:r>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C5CBEA07-5479-4205-B2B8-8729604B2DCE}"/>
              </a:ext>
            </a:extLst>
          </p:cNvPr>
          <p:cNvSpPr>
            <a:spLocks noGrp="1"/>
          </p:cNvSpPr>
          <p:nvPr>
            <p:ph type="body" sz="quarter" idx="12"/>
          </p:nvPr>
        </p:nvSpPr>
        <p:spPr/>
        <p:txBody>
          <a:bodyPr/>
          <a:lstStyle/>
          <a:p>
            <a:r>
              <a:rPr lang="en-US" dirty="0"/>
              <a:t>Just go with your first guess.</a:t>
            </a:r>
          </a:p>
        </p:txBody>
      </p:sp>
      <p:sp>
        <p:nvSpPr>
          <p:cNvPr id="5" name="Text Placeholder 4">
            <a:extLst>
              <a:ext uri="{FF2B5EF4-FFF2-40B4-BE49-F238E27FC236}">
                <a16:creationId xmlns:a16="http://schemas.microsoft.com/office/drawing/2014/main" id="{F4A1068F-B499-4F91-995C-7180473F0C02}"/>
              </a:ext>
            </a:extLst>
          </p:cNvPr>
          <p:cNvSpPr>
            <a:spLocks noGrp="1"/>
          </p:cNvSpPr>
          <p:nvPr>
            <p:ph type="body" sz="quarter" idx="13"/>
          </p:nvPr>
        </p:nvSpPr>
        <p:spPr/>
        <p:txBody>
          <a:bodyPr/>
          <a:lstStyle/>
          <a:p>
            <a:r>
              <a:rPr lang="en-US" dirty="0"/>
              <a:t>Whatever value of C works best on the test data</a:t>
            </a:r>
          </a:p>
        </p:txBody>
      </p:sp>
      <p:sp>
        <p:nvSpPr>
          <p:cNvPr id="6" name="Text Placeholder 5">
            <a:extLst>
              <a:ext uri="{FF2B5EF4-FFF2-40B4-BE49-F238E27FC236}">
                <a16:creationId xmlns:a16="http://schemas.microsoft.com/office/drawing/2014/main" id="{5C34AF08-E514-456A-9835-B525FA09B50D}"/>
              </a:ext>
            </a:extLst>
          </p:cNvPr>
          <p:cNvSpPr>
            <a:spLocks noGrp="1"/>
          </p:cNvSpPr>
          <p:nvPr>
            <p:ph type="body" sz="quarter" idx="14"/>
          </p:nvPr>
        </p:nvSpPr>
        <p:spPr/>
        <p:txBody>
          <a:bodyPr/>
          <a:lstStyle/>
          <a:p>
            <a:r>
              <a:rPr lang="en-US" dirty="0"/>
              <a:t>Cross-validation or evaluation on held-out validation data</a:t>
            </a:r>
          </a:p>
        </p:txBody>
      </p:sp>
      <p:sp>
        <p:nvSpPr>
          <p:cNvPr id="7" name="Text Placeholder 6">
            <a:extLst>
              <a:ext uri="{FF2B5EF4-FFF2-40B4-BE49-F238E27FC236}">
                <a16:creationId xmlns:a16="http://schemas.microsoft.com/office/drawing/2014/main" id="{56AB6D25-E328-4B1A-92C2-A84687BC4739}"/>
              </a:ext>
            </a:extLst>
          </p:cNvPr>
          <p:cNvSpPr>
            <a:spLocks noGrp="1"/>
          </p:cNvSpPr>
          <p:nvPr>
            <p:ph type="body" sz="quarter" idx="15"/>
          </p:nvPr>
        </p:nvSpPr>
        <p:spPr/>
        <p:txBody>
          <a:bodyPr/>
          <a:lstStyle/>
          <a:p>
            <a:r>
              <a:rPr lang="en-US" dirty="0"/>
              <a:t>Tune it until performance on training data gets good enough.</a:t>
            </a:r>
          </a:p>
        </p:txBody>
      </p:sp>
    </p:spTree>
    <p:extLst>
      <p:ext uri="{BB962C8B-B14F-4D97-AF65-F5344CB8AC3E}">
        <p14:creationId xmlns:p14="http://schemas.microsoft.com/office/powerpoint/2010/main" val="1408567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75DA-CCC9-4425-BE5C-11E99EF49C5B}"/>
              </a:ext>
            </a:extLst>
          </p:cNvPr>
          <p:cNvSpPr>
            <a:spLocks noGrp="1"/>
          </p:cNvSpPr>
          <p:nvPr>
            <p:ph type="title"/>
          </p:nvPr>
        </p:nvSpPr>
        <p:spPr/>
        <p:txBody>
          <a:bodyPr/>
          <a:lstStyle/>
          <a:p>
            <a:r>
              <a:rPr lang="en-US" dirty="0"/>
              <a:t>Numerical Stability</a:t>
            </a:r>
          </a:p>
        </p:txBody>
      </p:sp>
      <p:sp>
        <p:nvSpPr>
          <p:cNvPr id="3" name="Slide Number Placeholder 2">
            <a:extLst>
              <a:ext uri="{FF2B5EF4-FFF2-40B4-BE49-F238E27FC236}">
                <a16:creationId xmlns:a16="http://schemas.microsoft.com/office/drawing/2014/main" id="{A993B50E-F426-496C-A8AC-7C966C966625}"/>
              </a:ext>
            </a:extLst>
          </p:cNvPr>
          <p:cNvSpPr>
            <a:spLocks noGrp="1"/>
          </p:cNvSpPr>
          <p:nvPr>
            <p:ph type="sldNum" sz="quarter" idx="4"/>
          </p:nvPr>
        </p:nvSpPr>
        <p:spPr/>
        <p:txBody>
          <a:bodyPr/>
          <a:lstStyle/>
          <a:p>
            <a:fld id="{02C8B7B2-9496-47E5-990F-169BD0B1DE6A}" type="slidenum">
              <a:rPr lang="en-US" smtClean="0"/>
              <a:t>4</a:t>
            </a:fld>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281FA5F-C758-1448-A25F-70B9D6B4ACAC}"/>
                  </a:ext>
                </a:extLst>
              </p:cNvPr>
              <p:cNvSpPr/>
              <p:nvPr/>
            </p:nvSpPr>
            <p:spPr>
              <a:xfrm>
                <a:off x="4023276" y="1798088"/>
                <a:ext cx="4151265" cy="10257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r>
                            <a:rPr lang="en-US" sz="3200" i="1">
                              <a:latin typeface="Cambria Math" panose="02040503050406030204" pitchFamily="18" charset="0"/>
                            </a:rPr>
                            <m:t>𝜎</m:t>
                          </m:r>
                          <m:d>
                            <m:dPr>
                              <m:ctrlPr>
                                <a:rPr lang="en-US" sz="3200" i="1">
                                  <a:latin typeface="Cambria Math" panose="02040503050406030204" pitchFamily="18" charset="0"/>
                                </a:rPr>
                              </m:ctrlPr>
                            </m:dPr>
                            <m:e>
                              <m:r>
                                <a:rPr lang="en-US" sz="3200" b="1" i="1">
                                  <a:latin typeface="Cambria Math" panose="02040503050406030204" pitchFamily="18" charset="0"/>
                                </a:rPr>
                                <m:t>𝒛</m:t>
                              </m:r>
                            </m:e>
                          </m:d>
                        </m:e>
                      </m:func>
                      <m:r>
                        <a:rPr lang="en-US" sz="3200" i="1">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1+</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m:t>
                                  </m:r>
                                  <m:r>
                                    <a:rPr lang="en-US" sz="3200" b="1" i="1">
                                      <a:latin typeface="Cambria Math" panose="02040503050406030204" pitchFamily="18" charset="0"/>
                                    </a:rPr>
                                    <m:t>𝒛</m:t>
                                  </m:r>
                                </m:sup>
                              </m:sSup>
                            </m:den>
                          </m:f>
                        </m:e>
                      </m:func>
                    </m:oMath>
                  </m:oMathPara>
                </a14:m>
                <a:endParaRPr lang="en-US" sz="3200" dirty="0"/>
              </a:p>
            </p:txBody>
          </p:sp>
        </mc:Choice>
        <mc:Fallback xmlns="">
          <p:sp>
            <p:nvSpPr>
              <p:cNvPr id="4" name="Rectangle 3">
                <a:extLst>
                  <a:ext uri="{FF2B5EF4-FFF2-40B4-BE49-F238E27FC236}">
                    <a16:creationId xmlns:a16="http://schemas.microsoft.com/office/drawing/2014/main" id="{2281FA5F-C758-1448-A25F-70B9D6B4ACAC}"/>
                  </a:ext>
                </a:extLst>
              </p:cNvPr>
              <p:cNvSpPr>
                <a:spLocks noRot="1" noChangeAspect="1" noMove="1" noResize="1" noEditPoints="1" noAdjustHandles="1" noChangeArrowheads="1" noChangeShapeType="1" noTextEdit="1"/>
              </p:cNvSpPr>
              <p:nvPr/>
            </p:nvSpPr>
            <p:spPr>
              <a:xfrm>
                <a:off x="4023276" y="1798088"/>
                <a:ext cx="4151265" cy="1025730"/>
              </a:xfrm>
              <a:prstGeom prst="rect">
                <a:avLst/>
              </a:prstGeom>
              <a:blipFill>
                <a:blip r:embed="rId2"/>
                <a:stretch>
                  <a:fillRect l="-610" b="-7407"/>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2838D8EC-B08F-914A-90FE-64B323639846}"/>
              </a:ext>
            </a:extLst>
          </p:cNvPr>
          <p:cNvSpPr txBox="1"/>
          <p:nvPr/>
        </p:nvSpPr>
        <p:spPr>
          <a:xfrm>
            <a:off x="182063" y="736510"/>
            <a:ext cx="9042960" cy="461665"/>
          </a:xfrm>
          <a:prstGeom prst="rect">
            <a:avLst/>
          </a:prstGeom>
          <a:noFill/>
        </p:spPr>
        <p:txBody>
          <a:bodyPr wrap="square">
            <a:spAutoFit/>
          </a:bodyPr>
          <a:lstStyle/>
          <a:p>
            <a:pPr marL="0" lvl="2"/>
            <a:r>
              <a:rPr lang="en-US" sz="2400" b="1" dirty="0">
                <a:latin typeface="Avenir Next LT Pro" panose="020B0504020202020204" pitchFamily="34" charset="0"/>
              </a:rPr>
              <a:t>This time, consider computing the log-logistic:</a:t>
            </a:r>
            <a:endParaRPr lang="en-US" sz="2400" dirty="0">
              <a:latin typeface="Avenir Next LT Pro" panose="020B0504020202020204" pitchFamily="34"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360E7B3-BF46-AC4C-973B-F730322EA90D}"/>
                  </a:ext>
                </a:extLst>
              </p:cNvPr>
              <p:cNvSpPr txBox="1"/>
              <p:nvPr/>
            </p:nvSpPr>
            <p:spPr>
              <a:xfrm>
                <a:off x="196745" y="3423731"/>
                <a:ext cx="9294496" cy="2677656"/>
              </a:xfrm>
              <a:prstGeom prst="rect">
                <a:avLst/>
              </a:prstGeom>
              <a:noFill/>
            </p:spPr>
            <p:txBody>
              <a:bodyPr wrap="square">
                <a:spAutoFit/>
              </a:bodyPr>
              <a:lstStyle/>
              <a:p>
                <a:pPr marL="0" lvl="2"/>
                <a:r>
                  <a:rPr lang="en-US" sz="2400" b="1" dirty="0">
                    <a:latin typeface="Avenir Next LT Pro" panose="020B0504020202020204" pitchFamily="34" charset="0"/>
                  </a:rPr>
                  <a:t>Two cases to consider:</a:t>
                </a:r>
              </a:p>
              <a:p>
                <a:pPr marL="0" lvl="2"/>
                <a:endParaRPr lang="en-US" sz="2400" b="1" dirty="0">
                  <a:latin typeface="Avenir Next LT Pro" panose="020B0504020202020204" pitchFamily="34" charset="0"/>
                </a:endParaRPr>
              </a:p>
              <a:p>
                <a:pPr marL="800100" lvl="3" indent="-342900">
                  <a:buFont typeface="Arial" panose="020B0604020202020204" pitchFamily="34" charset="0"/>
                  <a:buChar char="•"/>
                </a:pPr>
                <a:r>
                  <a:rPr lang="en-US" sz="2400" b="1" dirty="0">
                    <a:latin typeface="Avenir Next LT Pro" panose="020B0504020202020204" pitchFamily="34" charset="0"/>
                  </a:rPr>
                  <a:t>z is large and positive</a:t>
                </a:r>
              </a:p>
              <a:p>
                <a:pPr marL="1257300" lvl="4" indent="-34290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a:rPr lang="en-US" sz="2400" b="0" i="1" smtClean="0">
                            <a:latin typeface="Cambria Math" panose="02040503050406030204" pitchFamily="18" charset="0"/>
                          </a:rPr>
                          <m:t>𝑧</m:t>
                        </m:r>
                      </m:sup>
                    </m:sSup>
                    <m:r>
                      <a:rPr lang="en-US" sz="2400" b="0" i="1" smtClean="0">
                        <a:latin typeface="Cambria Math" panose="02040503050406030204" pitchFamily="18" charset="0"/>
                      </a:rPr>
                      <m:t>→0.   </m:t>
                    </m:r>
                    <m:r>
                      <a:rPr lang="en-US" sz="2400" b="0" i="1" smtClean="0">
                        <a:latin typeface="Cambria Math" panose="02040503050406030204" pitchFamily="18" charset="0"/>
                      </a:rPr>
                      <m:t>𝜎</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e>
                    </m:d>
                    <m:r>
                      <a:rPr lang="en-US" sz="2400" b="0" i="1" smtClean="0">
                        <a:latin typeface="Cambria Math" panose="02040503050406030204" pitchFamily="18" charset="0"/>
                      </a:rPr>
                      <m:t>→1. </m:t>
                    </m:r>
                    <m:func>
                      <m:funcPr>
                        <m:ctrlPr>
                          <a:rPr lang="en-US" sz="2400" b="0" i="1" smtClean="0">
                            <a:latin typeface="Cambria Math" panose="02040503050406030204" pitchFamily="18" charset="0"/>
                          </a:rPr>
                        </m:ctrlPr>
                      </m:funcPr>
                      <m:fName>
                        <m:r>
                          <a:rPr lang="en-US" sz="2400" b="0" i="0" smtClean="0">
                            <a:latin typeface="Cambria Math" panose="02040503050406030204" pitchFamily="18" charset="0"/>
                          </a:rPr>
                          <m:t>   </m:t>
                        </m:r>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𝜎</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e>
                    </m:func>
                    <m:r>
                      <a:rPr lang="en-US" sz="2400" b="0" i="1" smtClean="0">
                        <a:latin typeface="Cambria Math" panose="02040503050406030204" pitchFamily="18" charset="0"/>
                      </a:rPr>
                      <m:t>→0</m:t>
                    </m:r>
                  </m:oMath>
                </a14:m>
                <a:endParaRPr lang="en-US" sz="2400" dirty="0">
                  <a:latin typeface="Avenir Next LT Pro" panose="020B0504020202020204" pitchFamily="34" charset="0"/>
                </a:endParaRPr>
              </a:p>
              <a:p>
                <a:pPr marL="457200" lvl="3"/>
                <a:endParaRPr lang="en-US" sz="2400" b="1" dirty="0">
                  <a:latin typeface="Avenir Next LT Pro" panose="020B0504020202020204" pitchFamily="34" charset="0"/>
                </a:endParaRPr>
              </a:p>
              <a:p>
                <a:pPr marL="800100" lvl="3" indent="-342900">
                  <a:buFont typeface="Arial" panose="020B0604020202020204" pitchFamily="34" charset="0"/>
                  <a:buChar char="•"/>
                </a:pPr>
                <a:r>
                  <a:rPr lang="en-US" sz="2400" b="1" dirty="0">
                    <a:solidFill>
                      <a:srgbClr val="FF0000"/>
                    </a:solidFill>
                    <a:latin typeface="Avenir Next LT Pro" panose="020B0504020202020204" pitchFamily="34" charset="0"/>
                  </a:rPr>
                  <a:t>z is large and negative</a:t>
                </a:r>
              </a:p>
              <a:p>
                <a:pPr marL="1257300" lvl="4" indent="-342900">
                  <a:buFont typeface="Arial" panose="020B0604020202020204" pitchFamily="34" charset="0"/>
                  <a:buChar char="•"/>
                </a:pPr>
                <a14:m>
                  <m:oMath xmlns:m="http://schemas.openxmlformats.org/officeDocument/2006/math">
                    <m:r>
                      <a:rPr lang="en-US" sz="2400" i="1">
                        <a:solidFill>
                          <a:srgbClr val="FF0000"/>
                        </a:solidFill>
                        <a:latin typeface="Cambria Math" panose="02040503050406030204" pitchFamily="18" charset="0"/>
                      </a:rPr>
                      <m:t>𝑧</m:t>
                    </m:r>
                    <m:r>
                      <a:rPr lang="en-US" sz="2400" i="1">
                        <a:solidFill>
                          <a:srgbClr val="FF0000"/>
                        </a:solidFill>
                        <a:latin typeface="Cambria Math" panose="02040503050406030204" pitchFamily="18" charset="0"/>
                      </a:rPr>
                      <m:t>→−∞.    </m:t>
                    </m:r>
                    <m:sSup>
                      <m:sSupPr>
                        <m:ctrlPr>
                          <a:rPr lang="en-US" sz="2400" i="1">
                            <a:solidFill>
                              <a:srgbClr val="FF0000"/>
                            </a:solidFill>
                            <a:latin typeface="Cambria Math" panose="02040503050406030204" pitchFamily="18" charset="0"/>
                          </a:rPr>
                        </m:ctrlPr>
                      </m:sSupPr>
                      <m:e>
                        <m:r>
                          <a:rPr lang="en-US" sz="2400" i="1">
                            <a:solidFill>
                              <a:srgbClr val="FF0000"/>
                            </a:solidFill>
                            <a:latin typeface="Cambria Math" panose="02040503050406030204" pitchFamily="18" charset="0"/>
                          </a:rPr>
                          <m:t>𝑒</m:t>
                        </m:r>
                      </m:e>
                      <m:sup>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𝑧</m:t>
                        </m:r>
                      </m:sup>
                    </m:sSup>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𝜎</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𝑧</m:t>
                        </m:r>
                      </m:e>
                    </m:d>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0.    </m:t>
                    </m:r>
                    <m:func>
                      <m:funcPr>
                        <m:ctrlPr>
                          <a:rPr lang="en-US" sz="2400" b="0" i="1" smtClean="0">
                            <a:solidFill>
                              <a:srgbClr val="FF0000"/>
                            </a:solidFill>
                            <a:latin typeface="Cambria Math" panose="02040503050406030204" pitchFamily="18" charset="0"/>
                          </a:rPr>
                        </m:ctrlPr>
                      </m:funcPr>
                      <m:fName>
                        <m:r>
                          <m:rPr>
                            <m:sty m:val="p"/>
                          </m:rPr>
                          <a:rPr lang="en-US" sz="2400" b="0" i="0" smtClean="0">
                            <a:solidFill>
                              <a:srgbClr val="FF0000"/>
                            </a:solidFill>
                            <a:latin typeface="Cambria Math" panose="02040503050406030204" pitchFamily="18" charset="0"/>
                          </a:rPr>
                          <m:t>log</m:t>
                        </m:r>
                      </m:fName>
                      <m:e>
                        <m:r>
                          <a:rPr lang="en-US" sz="2400" b="0" i="1" smtClean="0">
                            <a:solidFill>
                              <a:srgbClr val="FF0000"/>
                            </a:solidFill>
                            <a:latin typeface="Cambria Math" panose="02040503050406030204" pitchFamily="18" charset="0"/>
                          </a:rPr>
                          <m:t>𝜎</m:t>
                        </m:r>
                        <m:d>
                          <m:dPr>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𝑧</m:t>
                            </m:r>
                          </m:e>
                        </m:d>
                      </m:e>
                    </m:func>
                    <m:r>
                      <a:rPr lang="en-US" sz="2400" b="0" i="1" smtClean="0">
                        <a:solidFill>
                          <a:srgbClr val="FF0000"/>
                        </a:solidFill>
                        <a:latin typeface="Cambria Math" panose="02040503050406030204" pitchFamily="18" charset="0"/>
                      </a:rPr>
                      <m:t>→∞</m:t>
                    </m:r>
                  </m:oMath>
                </a14:m>
                <a:endParaRPr lang="en-US" sz="2400" dirty="0">
                  <a:latin typeface="Avenir Next LT Pro" panose="020B0504020202020204" pitchFamily="34" charset="0"/>
                </a:endParaRPr>
              </a:p>
            </p:txBody>
          </p:sp>
        </mc:Choice>
        <mc:Fallback xmlns="">
          <p:sp>
            <p:nvSpPr>
              <p:cNvPr id="53" name="TextBox 52">
                <a:extLst>
                  <a:ext uri="{FF2B5EF4-FFF2-40B4-BE49-F238E27FC236}">
                    <a16:creationId xmlns:a16="http://schemas.microsoft.com/office/drawing/2014/main" id="{0360E7B3-BF46-AC4C-973B-F730322EA90D}"/>
                  </a:ext>
                </a:extLst>
              </p:cNvPr>
              <p:cNvSpPr txBox="1">
                <a:spLocks noRot="1" noChangeAspect="1" noMove="1" noResize="1" noEditPoints="1" noAdjustHandles="1" noChangeArrowheads="1" noChangeShapeType="1" noTextEdit="1"/>
              </p:cNvSpPr>
              <p:nvPr/>
            </p:nvSpPr>
            <p:spPr>
              <a:xfrm>
                <a:off x="196745" y="3423731"/>
                <a:ext cx="9294496" cy="2677656"/>
              </a:xfrm>
              <a:prstGeom prst="rect">
                <a:avLst/>
              </a:prstGeom>
              <a:blipFill>
                <a:blip r:embed="rId3"/>
                <a:stretch>
                  <a:fillRect l="-819" t="-1896" b="-3791"/>
                </a:stretch>
              </a:blipFill>
            </p:spPr>
            <p:txBody>
              <a:bodyPr/>
              <a:lstStyle/>
              <a:p>
                <a:r>
                  <a:rPr lang="en-US">
                    <a:noFill/>
                  </a:rPr>
                  <a:t> </a:t>
                </a:r>
              </a:p>
            </p:txBody>
          </p:sp>
        </mc:Fallback>
      </mc:AlternateContent>
    </p:spTree>
    <p:extLst>
      <p:ext uri="{BB962C8B-B14F-4D97-AF65-F5344CB8AC3E}">
        <p14:creationId xmlns:p14="http://schemas.microsoft.com/office/powerpoint/2010/main" val="30574686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D1BDCA-2E55-4D89-A3D8-F551B05A3539}"/>
              </a:ext>
            </a:extLst>
          </p:cNvPr>
          <p:cNvSpPr>
            <a:spLocks noGrp="1"/>
          </p:cNvSpPr>
          <p:nvPr>
            <p:ph type="title"/>
          </p:nvPr>
        </p:nvSpPr>
        <p:spPr/>
        <p:txBody>
          <a:bodyPr/>
          <a:lstStyle/>
          <a:p>
            <a:r>
              <a:rPr lang="en-US" dirty="0"/>
              <a:t>Soft-Margin Support Vector Machine – Dual Formulation</a:t>
            </a:r>
          </a:p>
        </p:txBody>
      </p:sp>
      <p:sp>
        <p:nvSpPr>
          <p:cNvPr id="2" name="Slide Number Placeholder 1">
            <a:extLst>
              <a:ext uri="{FF2B5EF4-FFF2-40B4-BE49-F238E27FC236}">
                <a16:creationId xmlns:a16="http://schemas.microsoft.com/office/drawing/2014/main" id="{42005D31-C2E8-48CC-8AD5-45B49A06ABA5}"/>
              </a:ext>
            </a:extLst>
          </p:cNvPr>
          <p:cNvSpPr>
            <a:spLocks noGrp="1"/>
          </p:cNvSpPr>
          <p:nvPr>
            <p:ph type="sldNum" sz="quarter" idx="4"/>
          </p:nvPr>
        </p:nvSpPr>
        <p:spPr/>
        <p:txBody>
          <a:bodyPr/>
          <a:lstStyle/>
          <a:p>
            <a:fld id="{02C8B7B2-9496-47E5-990F-169BD0B1DE6A}" type="slidenum">
              <a:rPr lang="en-US" smtClean="0"/>
              <a:t>40</a:t>
            </a:fld>
            <a:endParaRPr lang="en-US"/>
          </a:p>
        </p:txBody>
      </p:sp>
      <p:sp>
        <p:nvSpPr>
          <p:cNvPr id="64" name="TextBox 63">
            <a:extLst>
              <a:ext uri="{FF2B5EF4-FFF2-40B4-BE49-F238E27FC236}">
                <a16:creationId xmlns:a16="http://schemas.microsoft.com/office/drawing/2014/main" id="{0651C6E7-5902-4C85-A735-85CB60AC98E3}"/>
              </a:ext>
            </a:extLst>
          </p:cNvPr>
          <p:cNvSpPr txBox="1"/>
          <p:nvPr/>
        </p:nvSpPr>
        <p:spPr>
          <a:xfrm>
            <a:off x="267128" y="731179"/>
            <a:ext cx="11505770" cy="707886"/>
          </a:xfrm>
          <a:prstGeom prst="rect">
            <a:avLst/>
          </a:prstGeom>
          <a:noFill/>
        </p:spPr>
        <p:txBody>
          <a:bodyPr wrap="square">
            <a:spAutoFit/>
          </a:bodyPr>
          <a:lstStyle/>
          <a:p>
            <a:pPr marL="0" lvl="2"/>
            <a:r>
              <a:rPr lang="en-US" sz="2000" dirty="0">
                <a:latin typeface="Avenir Next LT Pro" panose="020B0504020202020204" pitchFamily="34" charset="0"/>
              </a:rPr>
              <a:t>Just like the hard-margin case, we can derive the </a:t>
            </a:r>
            <a:r>
              <a:rPr lang="en-US" sz="2000" dirty="0" err="1">
                <a:latin typeface="Avenir Next LT Pro" panose="020B0504020202020204" pitchFamily="34" charset="0"/>
              </a:rPr>
              <a:t>Lagrangian</a:t>
            </a:r>
            <a:r>
              <a:rPr lang="en-US" sz="2000" dirty="0">
                <a:latin typeface="Avenir Next LT Pro" panose="020B0504020202020204" pitchFamily="34" charset="0"/>
              </a:rPr>
              <a:t> dual formulation. I’ll spare you the bloody details this time and just write it below:</a:t>
            </a:r>
          </a:p>
        </p:txBody>
      </p:sp>
      <p:sp>
        <p:nvSpPr>
          <p:cNvPr id="44" name="TextBox 43">
            <a:extLst>
              <a:ext uri="{FF2B5EF4-FFF2-40B4-BE49-F238E27FC236}">
                <a16:creationId xmlns:a16="http://schemas.microsoft.com/office/drawing/2014/main" id="{3DE7D3EA-EC7E-414C-B434-EFC1B50B84BB}"/>
              </a:ext>
            </a:extLst>
          </p:cNvPr>
          <p:cNvSpPr txBox="1"/>
          <p:nvPr/>
        </p:nvSpPr>
        <p:spPr>
          <a:xfrm>
            <a:off x="2323182" y="2156481"/>
            <a:ext cx="2075430" cy="707886"/>
          </a:xfrm>
          <a:prstGeom prst="rect">
            <a:avLst/>
          </a:prstGeom>
          <a:noFill/>
        </p:spPr>
        <p:txBody>
          <a:bodyPr wrap="square">
            <a:spAutoFit/>
          </a:bodyPr>
          <a:lstStyle/>
          <a:p>
            <a:pPr marL="0" lvl="2"/>
            <a:r>
              <a:rPr lang="en-US" sz="2000" dirty="0">
                <a:solidFill>
                  <a:srgbClr val="D73F09"/>
                </a:solidFill>
                <a:latin typeface="Avenir Next LT Pro" panose="020B0504020202020204" pitchFamily="34" charset="0"/>
              </a:rPr>
              <a:t>Soft-Margin SVM Dual:</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5F8E39D-CBA5-44FB-B0BD-F294609710FB}"/>
                  </a:ext>
                </a:extLst>
              </p:cNvPr>
              <p:cNvSpPr txBox="1"/>
              <p:nvPr/>
            </p:nvSpPr>
            <p:spPr>
              <a:xfrm>
                <a:off x="267128" y="5360939"/>
                <a:ext cx="11505770" cy="707886"/>
              </a:xfrm>
              <a:prstGeom prst="rect">
                <a:avLst/>
              </a:prstGeom>
              <a:noFill/>
            </p:spPr>
            <p:txBody>
              <a:bodyPr wrap="square">
                <a:spAutoFit/>
              </a:bodyPr>
              <a:lstStyle/>
              <a:p>
                <a:pPr marL="0" lvl="2"/>
                <a:r>
                  <a:rPr lang="en-US" sz="2000" dirty="0">
                    <a:latin typeface="Avenir Next LT Pro" panose="020B0504020202020204" pitchFamily="34" charset="0"/>
                  </a:rPr>
                  <a:t>Has a very, very similar form to the hard-margin dual except the addition of an upper bound on </a:t>
                </a:r>
                <a14:m>
                  <m:oMath xmlns:m="http://schemas.openxmlformats.org/officeDocument/2006/math">
                    <m:r>
                      <a:rPr lang="en-US" sz="2000" b="0" i="1" smtClean="0">
                        <a:latin typeface="Cambria Math" panose="02040503050406030204" pitchFamily="18" charset="0"/>
                      </a:rPr>
                      <m:t>𝛼</m:t>
                    </m:r>
                  </m:oMath>
                </a14:m>
                <a:r>
                  <a:rPr lang="en-US" sz="2000" dirty="0">
                    <a:latin typeface="Avenir Next LT Pro" panose="020B0504020202020204" pitchFamily="34" charset="0"/>
                  </a:rPr>
                  <a:t>’s. Can still be solved by passing it to a Quadratic Programming solver.</a:t>
                </a:r>
              </a:p>
            </p:txBody>
          </p:sp>
        </mc:Choice>
        <mc:Fallback xmlns="">
          <p:sp>
            <p:nvSpPr>
              <p:cNvPr id="45" name="TextBox 44">
                <a:extLst>
                  <a:ext uri="{FF2B5EF4-FFF2-40B4-BE49-F238E27FC236}">
                    <a16:creationId xmlns:a16="http://schemas.microsoft.com/office/drawing/2014/main" id="{D5F8E39D-CBA5-44FB-B0BD-F294609710FB}"/>
                  </a:ext>
                </a:extLst>
              </p:cNvPr>
              <p:cNvSpPr txBox="1">
                <a:spLocks noRot="1" noChangeAspect="1" noMove="1" noResize="1" noEditPoints="1" noAdjustHandles="1" noChangeArrowheads="1" noChangeShapeType="1" noTextEdit="1"/>
              </p:cNvSpPr>
              <p:nvPr/>
            </p:nvSpPr>
            <p:spPr>
              <a:xfrm>
                <a:off x="267128" y="5360939"/>
                <a:ext cx="11505770" cy="707886"/>
              </a:xfrm>
              <a:prstGeom prst="rect">
                <a:avLst/>
              </a:prstGeom>
              <a:blipFill>
                <a:blip r:embed="rId2"/>
                <a:stretch>
                  <a:fillRect l="-583" t="-3419" b="-145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909B08E-DD3D-40CC-B132-31E0B5331CCA}"/>
                  </a:ext>
                </a:extLst>
              </p:cNvPr>
              <p:cNvSpPr txBox="1"/>
              <p:nvPr/>
            </p:nvSpPr>
            <p:spPr>
              <a:xfrm>
                <a:off x="4398613" y="2055211"/>
                <a:ext cx="4663194" cy="26895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2000" i="1" smtClean="0">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max</m:t>
                              </m:r>
                            </m:e>
                            <m:lim>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lim>
                          </m:limLow>
                        </m:fName>
                        <m:e>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sub>
                            <m:sup>
                              <m:r>
                                <a:rPr lang="en-US" sz="2000" i="1">
                                  <a:latin typeface="Cambria Math" panose="02040503050406030204" pitchFamily="18" charset="0"/>
                                </a:rPr>
                                <m:t>𝑛</m:t>
                              </m:r>
                            </m:sup>
                            <m:e>
                              <m:nary>
                                <m:naryPr>
                                  <m:chr m:val="∑"/>
                                  <m:ctrlPr>
                                    <a:rPr lang="en-US" sz="2000" i="1">
                                      <a:latin typeface="Cambria Math" panose="02040503050406030204" pitchFamily="18" charset="0"/>
                                    </a:rPr>
                                  </m:ctrlPr>
                                </m:naryPr>
                                <m:sub>
                                  <m:r>
                                    <a:rPr lang="en-US" sz="2000" i="1">
                                      <a:latin typeface="Cambria Math" panose="02040503050406030204" pitchFamily="18" charset="0"/>
                                    </a:rPr>
                                    <m:t>𝑗</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𝑗</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𝑗</m:t>
                                      </m:r>
                                    </m:sub>
                                  </m:sSub>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𝒊</m:t>
                                      </m:r>
                                    </m:sub>
                                    <m:sup>
                                      <m:r>
                                        <a:rPr lang="en-US" sz="2000" b="1" i="1">
                                          <a:latin typeface="Cambria Math" panose="02040503050406030204" pitchFamily="18" charset="0"/>
                                        </a:rPr>
                                        <m:t>𝑻</m:t>
                                      </m:r>
                                    </m:sup>
                                  </m:sSubSup>
                                  <m:sSub>
                                    <m:sSubPr>
                                      <m:ctrlPr>
                                        <a:rPr lang="en-US" sz="2000" b="1" i="1">
                                          <a:latin typeface="Cambria Math" panose="02040503050406030204" pitchFamily="18" charset="0"/>
                                        </a:rPr>
                                      </m:ctrlPr>
                                    </m:sSubPr>
                                    <m:e>
                                      <m:r>
                                        <a:rPr lang="en-US" sz="2000" b="1" i="1">
                                          <a:latin typeface="Cambria Math" panose="02040503050406030204" pitchFamily="18" charset="0"/>
                                        </a:rPr>
                                        <m:t>𝒙</m:t>
                                      </m:r>
                                    </m:e>
                                    <m:sub>
                                      <m:r>
                                        <a:rPr lang="en-US" sz="2000" b="1" i="1">
                                          <a:latin typeface="Cambria Math" panose="02040503050406030204" pitchFamily="18" charset="0"/>
                                        </a:rPr>
                                        <m:t>𝒋</m:t>
                                      </m:r>
                                    </m:sub>
                                  </m:sSub>
                                </m:e>
                              </m:nary>
                            </m:e>
                          </m:nary>
                        </m:e>
                      </m:func>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e>
                          </m:nary>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b="1" i="1">
                          <a:latin typeface="Cambria Math" panose="02040503050406030204" pitchFamily="18" charset="0"/>
                        </a:rPr>
                        <m:t>=</m:t>
                      </m:r>
                      <m:r>
                        <a:rPr lang="en-US" sz="2000" i="1">
                          <a:latin typeface="Cambria Math" panose="02040503050406030204" pitchFamily="18" charset="0"/>
                        </a:rPr>
                        <m:t>0</m:t>
                      </m:r>
                      <m:r>
                        <a:rPr lang="en-US" sz="2000" b="0" i="0" smtClean="0">
                          <a:latin typeface="Cambria Math" panose="02040503050406030204" pitchFamily="18" charset="0"/>
                        </a:rPr>
                        <m:t>         </m:t>
                      </m:r>
                    </m:oMath>
                  </m:oMathPara>
                </a14:m>
                <a:endParaRPr lang="en-US" sz="2000" b="0" i="0"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sz="2000" b="0" i="0" smtClean="0">
                          <a:latin typeface="Cambria Math" panose="02040503050406030204" pitchFamily="18" charset="0"/>
                        </a:rPr>
                        <m:t>           </m:t>
                      </m:r>
                      <m:r>
                        <a:rPr lang="en-US" sz="2000" b="0" i="1" smtClean="0">
                          <a:latin typeface="Cambria Math" panose="02040503050406030204" pitchFamily="18" charset="0"/>
                        </a:rPr>
                        <m:t>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  ∀</m:t>
                      </m:r>
                      <m:r>
                        <a:rPr lang="en-US" sz="2000" b="0" i="1" smtClean="0">
                          <a:latin typeface="Cambria Math" panose="02040503050406030204" pitchFamily="18" charset="0"/>
                        </a:rPr>
                        <m:t>𝑖</m:t>
                      </m:r>
                    </m:oMath>
                  </m:oMathPara>
                </a14:m>
                <a:endParaRPr lang="en-US" sz="2000" dirty="0"/>
              </a:p>
            </p:txBody>
          </p:sp>
        </mc:Choice>
        <mc:Fallback xmlns="">
          <p:sp>
            <p:nvSpPr>
              <p:cNvPr id="14" name="TextBox 13">
                <a:extLst>
                  <a:ext uri="{FF2B5EF4-FFF2-40B4-BE49-F238E27FC236}">
                    <a16:creationId xmlns:a16="http://schemas.microsoft.com/office/drawing/2014/main" id="{2909B08E-DD3D-40CC-B132-31E0B5331CCA}"/>
                  </a:ext>
                </a:extLst>
              </p:cNvPr>
              <p:cNvSpPr txBox="1">
                <a:spLocks noRot="1" noChangeAspect="1" noMove="1" noResize="1" noEditPoints="1" noAdjustHandles="1" noChangeArrowheads="1" noChangeShapeType="1" noTextEdit="1"/>
              </p:cNvSpPr>
              <p:nvPr/>
            </p:nvSpPr>
            <p:spPr>
              <a:xfrm>
                <a:off x="4398613" y="2055211"/>
                <a:ext cx="4663194" cy="268958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87232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D1BDCA-2E55-4D89-A3D8-F551B05A3539}"/>
              </a:ext>
            </a:extLst>
          </p:cNvPr>
          <p:cNvSpPr>
            <a:spLocks noGrp="1"/>
          </p:cNvSpPr>
          <p:nvPr>
            <p:ph type="title"/>
          </p:nvPr>
        </p:nvSpPr>
        <p:spPr/>
        <p:txBody>
          <a:bodyPr/>
          <a:lstStyle/>
          <a:p>
            <a:r>
              <a:rPr lang="en-US" dirty="0"/>
              <a:t>Soft-Margin Support Vector Machine – Dual Formulation</a:t>
            </a:r>
          </a:p>
        </p:txBody>
      </p:sp>
      <p:sp>
        <p:nvSpPr>
          <p:cNvPr id="2" name="Slide Number Placeholder 1">
            <a:extLst>
              <a:ext uri="{FF2B5EF4-FFF2-40B4-BE49-F238E27FC236}">
                <a16:creationId xmlns:a16="http://schemas.microsoft.com/office/drawing/2014/main" id="{42005D31-C2E8-48CC-8AD5-45B49A06ABA5}"/>
              </a:ext>
            </a:extLst>
          </p:cNvPr>
          <p:cNvSpPr>
            <a:spLocks noGrp="1"/>
          </p:cNvSpPr>
          <p:nvPr>
            <p:ph type="sldNum" sz="quarter" idx="4"/>
          </p:nvPr>
        </p:nvSpPr>
        <p:spPr/>
        <p:txBody>
          <a:bodyPr/>
          <a:lstStyle/>
          <a:p>
            <a:fld id="{02C8B7B2-9496-47E5-990F-169BD0B1DE6A}" type="slidenum">
              <a:rPr lang="en-US" smtClean="0"/>
              <a:t>41</a:t>
            </a:fld>
            <a:endParaRPr lang="en-US"/>
          </a:p>
        </p:txBody>
      </p:sp>
      <p:sp>
        <p:nvSpPr>
          <p:cNvPr id="64" name="TextBox 63">
            <a:extLst>
              <a:ext uri="{FF2B5EF4-FFF2-40B4-BE49-F238E27FC236}">
                <a16:creationId xmlns:a16="http://schemas.microsoft.com/office/drawing/2014/main" id="{0651C6E7-5902-4C85-A735-85CB60AC98E3}"/>
              </a:ext>
            </a:extLst>
          </p:cNvPr>
          <p:cNvSpPr txBox="1"/>
          <p:nvPr/>
        </p:nvSpPr>
        <p:spPr>
          <a:xfrm>
            <a:off x="267128" y="731179"/>
            <a:ext cx="11505770" cy="400110"/>
          </a:xfrm>
          <a:prstGeom prst="rect">
            <a:avLst/>
          </a:prstGeom>
          <a:noFill/>
        </p:spPr>
        <p:txBody>
          <a:bodyPr wrap="square">
            <a:spAutoFit/>
          </a:bodyPr>
          <a:lstStyle/>
          <a:p>
            <a:pPr marL="0" lvl="2"/>
            <a:r>
              <a:rPr lang="en-US" sz="2000" dirty="0">
                <a:latin typeface="Avenir Next LT Pro" panose="020B0504020202020204" pitchFamily="34" charset="0"/>
              </a:rPr>
              <a:t>Just like the hard-margin case, this derivation leads us to the optimal weights being:</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5F8E39D-CBA5-44FB-B0BD-F294609710FB}"/>
                  </a:ext>
                </a:extLst>
              </p:cNvPr>
              <p:cNvSpPr txBox="1"/>
              <p:nvPr/>
            </p:nvSpPr>
            <p:spPr>
              <a:xfrm>
                <a:off x="267128" y="3347204"/>
                <a:ext cx="11505770" cy="400110"/>
              </a:xfrm>
              <a:prstGeom prst="rect">
                <a:avLst/>
              </a:prstGeom>
              <a:noFill/>
            </p:spPr>
            <p:txBody>
              <a:bodyPr wrap="square">
                <a:spAutoFit/>
              </a:bodyPr>
              <a:lstStyle/>
              <a:p>
                <a:pPr marL="0" lvl="2"/>
                <a:r>
                  <a:rPr lang="en-US" sz="2000" dirty="0">
                    <a:latin typeface="Avenir Next LT Pro" panose="020B0504020202020204" pitchFamily="34" charset="0"/>
                  </a:rPr>
                  <a:t>And from the KKT conditions we know only a sparse set of training examples have non-zero </a:t>
                </a:r>
                <a14:m>
                  <m:oMath xmlns:m="http://schemas.openxmlformats.org/officeDocument/2006/math">
                    <m:r>
                      <a:rPr lang="en-US" sz="2000" b="0" i="1" smtClean="0">
                        <a:latin typeface="Cambria Math" panose="02040503050406030204" pitchFamily="18" charset="0"/>
                      </a:rPr>
                      <m:t>𝛼</m:t>
                    </m:r>
                    <m:r>
                      <a:rPr lang="en-US" sz="2000" b="0" i="1" smtClean="0">
                        <a:latin typeface="Cambria Math" panose="02040503050406030204" pitchFamily="18" charset="0"/>
                      </a:rPr>
                      <m:t>:</m:t>
                    </m:r>
                  </m:oMath>
                </a14:m>
                <a:endParaRPr lang="en-US" sz="2000" dirty="0">
                  <a:latin typeface="Avenir Next LT Pro" panose="020B0504020202020204" pitchFamily="34" charset="0"/>
                </a:endParaRPr>
              </a:p>
            </p:txBody>
          </p:sp>
        </mc:Choice>
        <mc:Fallback xmlns="">
          <p:sp>
            <p:nvSpPr>
              <p:cNvPr id="45" name="TextBox 44">
                <a:extLst>
                  <a:ext uri="{FF2B5EF4-FFF2-40B4-BE49-F238E27FC236}">
                    <a16:creationId xmlns:a16="http://schemas.microsoft.com/office/drawing/2014/main" id="{D5F8E39D-CBA5-44FB-B0BD-F294609710FB}"/>
                  </a:ext>
                </a:extLst>
              </p:cNvPr>
              <p:cNvSpPr txBox="1">
                <a:spLocks noRot="1" noChangeAspect="1" noMove="1" noResize="1" noEditPoints="1" noAdjustHandles="1" noChangeArrowheads="1" noChangeShapeType="1" noTextEdit="1"/>
              </p:cNvSpPr>
              <p:nvPr/>
            </p:nvSpPr>
            <p:spPr>
              <a:xfrm>
                <a:off x="267128" y="3347204"/>
                <a:ext cx="11505770" cy="400110"/>
              </a:xfrm>
              <a:prstGeom prst="rect">
                <a:avLst/>
              </a:prstGeom>
              <a:blipFill>
                <a:blip r:embed="rId2"/>
                <a:stretch>
                  <a:fillRect l="-583"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101A70-931E-43D0-917E-CF8652133085}"/>
                  </a:ext>
                </a:extLst>
              </p:cNvPr>
              <p:cNvSpPr txBox="1"/>
              <p:nvPr/>
            </p:nvSpPr>
            <p:spPr>
              <a:xfrm>
                <a:off x="3070225" y="1688967"/>
                <a:ext cx="6140450"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𝒘</m:t>
                          </m:r>
                        </m:e>
                        <m:sup>
                          <m:r>
                            <a:rPr lang="en-US" sz="2400" b="1" i="1" smtClean="0">
                              <a:latin typeface="Cambria Math" panose="02040503050406030204" pitchFamily="18" charset="0"/>
                            </a:rPr>
                            <m:t>∗</m:t>
                          </m:r>
                        </m:sup>
                      </m:sSup>
                      <m:r>
                        <a:rPr lang="en-US" sz="2400" b="1" i="1" smtClean="0">
                          <a:latin typeface="Cambria Math" panose="02040503050406030204" pitchFamily="18" charset="0"/>
                        </a:rPr>
                        <m:t>=</m:t>
                      </m:r>
                      <m:sSub>
                        <m:sSubPr>
                          <m:ctrlPr>
                            <a:rPr lang="en-US" sz="2400" i="1">
                              <a:latin typeface="Cambria Math" panose="02040503050406030204" pitchFamily="18" charset="0"/>
                            </a:rPr>
                          </m:ctrlPr>
                        </m:sSubPr>
                        <m:e>
                          <m:nary>
                            <m:naryPr>
                              <m:chr m:val="∑"/>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Sup>
                                <m:sSubSupPr>
                                  <m:ctrlPr>
                                    <a:rPr lang="en-US" sz="2400" b="0" i="1" smtClean="0">
                                      <a:latin typeface="Cambria Math" panose="02040503050406030204" pitchFamily="18" charset="0"/>
                                    </a:rPr>
                                  </m:ctrlPr>
                                </m:sSubSupPr>
                                <m:e>
                                  <m:r>
                                    <a:rPr lang="en-US" sz="2400" i="1">
                                      <a:latin typeface="Cambria Math" panose="02040503050406030204" pitchFamily="18" charset="0"/>
                                    </a:rPr>
                                    <m:t>𝛼</m:t>
                                  </m:r>
                                </m:e>
                                <m:sub>
                                  <m:r>
                                    <a:rPr lang="en-US" sz="2400" i="1">
                                      <a:latin typeface="Cambria Math" panose="02040503050406030204" pitchFamily="18" charset="0"/>
                                    </a:rPr>
                                    <m:t>𝑖</m:t>
                                  </m:r>
                                </m:sub>
                                <m:sup>
                                  <m:r>
                                    <a:rPr lang="en-US" sz="2400" b="0" i="1" smtClean="0">
                                      <a:latin typeface="Cambria Math" panose="02040503050406030204" pitchFamily="18" charset="0"/>
                                    </a:rPr>
                                    <m:t>∗</m:t>
                                  </m:r>
                                </m:sup>
                              </m:sSubSup>
                            </m:e>
                          </m:nary>
                          <m:r>
                            <a:rPr lang="en-US" sz="2400" i="1">
                              <a:latin typeface="Cambria Math" panose="02040503050406030204" pitchFamily="18" charset="0"/>
                            </a:rPr>
                            <m:t>𝑦</m:t>
                          </m:r>
                        </m:e>
                        <m:sub>
                          <m:r>
                            <a:rPr lang="en-US" sz="2400" i="1">
                              <a:latin typeface="Cambria Math" panose="02040503050406030204" pitchFamily="18" charset="0"/>
                            </a:rPr>
                            <m:t>𝑖</m:t>
                          </m:r>
                        </m:sub>
                      </m:sSub>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𝒊</m:t>
                          </m:r>
                        </m:sub>
                      </m:sSub>
                    </m:oMath>
                  </m:oMathPara>
                </a14:m>
                <a:endParaRPr lang="en-US" sz="2400" dirty="0"/>
              </a:p>
            </p:txBody>
          </p:sp>
        </mc:Choice>
        <mc:Fallback xmlns="">
          <p:sp>
            <p:nvSpPr>
              <p:cNvPr id="8" name="TextBox 7">
                <a:extLst>
                  <a:ext uri="{FF2B5EF4-FFF2-40B4-BE49-F238E27FC236}">
                    <a16:creationId xmlns:a16="http://schemas.microsoft.com/office/drawing/2014/main" id="{B7101A70-931E-43D0-917E-CF8652133085}"/>
                  </a:ext>
                </a:extLst>
              </p:cNvPr>
              <p:cNvSpPr txBox="1">
                <a:spLocks noRot="1" noChangeAspect="1" noMove="1" noResize="1" noEditPoints="1" noAdjustHandles="1" noChangeArrowheads="1" noChangeShapeType="1" noTextEdit="1"/>
              </p:cNvSpPr>
              <p:nvPr/>
            </p:nvSpPr>
            <p:spPr>
              <a:xfrm>
                <a:off x="3070225" y="1688967"/>
                <a:ext cx="6140450" cy="110055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A47F5EC-8097-4979-8A53-2EE1E8385919}"/>
                  </a:ext>
                </a:extLst>
              </p:cNvPr>
              <p:cNvSpPr txBox="1"/>
              <p:nvPr/>
            </p:nvSpPr>
            <p:spPr>
              <a:xfrm>
                <a:off x="1319213" y="4280017"/>
                <a:ext cx="5308666" cy="5269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𝛼</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m:t>
                          </m:r>
                        </m:sup>
                      </m:sSub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i="1" smtClean="0">
                                  <a:latin typeface="Cambria Math" panose="02040503050406030204" pitchFamily="18" charset="0"/>
                                </a:rPr>
                                <m:t>𝑦</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𝑤</m:t>
                                      </m:r>
                                    </m:e>
                                    <m:sup>
                                      <m:r>
                                        <a:rPr lang="en-US" sz="2400" b="0" i="1" smtClean="0">
                                          <a:latin typeface="Cambria Math" panose="02040503050406030204" pitchFamily="18" charset="0"/>
                                        </a:rPr>
                                        <m:t>∗</m:t>
                                      </m:r>
                                    </m:sup>
                                  </m:sSup>
                                </m:e>
                                <m:sup>
                                  <m:r>
                                    <a:rPr lang="en-US" sz="2400" b="0" i="1" smtClean="0">
                                      <a:latin typeface="Cambria Math" panose="02040503050406030204" pitchFamily="18" charset="0"/>
                                    </a:rPr>
                                    <m:t>𝑇</m:t>
                                  </m:r>
                                </m:sup>
                              </m:s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e>
                          </m:d>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=0,  ∀</m:t>
                      </m:r>
                      <m:r>
                        <a:rPr lang="en-US" sz="2400" b="0" i="1" smtClean="0">
                          <a:latin typeface="Cambria Math" panose="02040503050406030204" pitchFamily="18" charset="0"/>
                        </a:rPr>
                        <m:t>𝑖</m:t>
                      </m:r>
                    </m:oMath>
                  </m:oMathPara>
                </a14:m>
                <a:endParaRPr lang="en-US" sz="2400" dirty="0"/>
              </a:p>
            </p:txBody>
          </p:sp>
        </mc:Choice>
        <mc:Fallback xmlns="">
          <p:sp>
            <p:nvSpPr>
              <p:cNvPr id="15" name="TextBox 14">
                <a:extLst>
                  <a:ext uri="{FF2B5EF4-FFF2-40B4-BE49-F238E27FC236}">
                    <a16:creationId xmlns:a16="http://schemas.microsoft.com/office/drawing/2014/main" id="{AA47F5EC-8097-4979-8A53-2EE1E8385919}"/>
                  </a:ext>
                </a:extLst>
              </p:cNvPr>
              <p:cNvSpPr txBox="1">
                <a:spLocks noRot="1" noChangeAspect="1" noMove="1" noResize="1" noEditPoints="1" noAdjustHandles="1" noChangeArrowheads="1" noChangeShapeType="1" noTextEdit="1"/>
              </p:cNvSpPr>
              <p:nvPr/>
            </p:nvSpPr>
            <p:spPr>
              <a:xfrm>
                <a:off x="1319213" y="4280017"/>
                <a:ext cx="5308666" cy="526939"/>
              </a:xfrm>
              <a:prstGeom prst="rect">
                <a:avLst/>
              </a:prstGeom>
              <a:blipFill>
                <a:blip r:embed="rId4"/>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2970B47-FD16-4CF3-A363-610B25B1B3DB}"/>
              </a:ext>
            </a:extLst>
          </p:cNvPr>
          <p:cNvSpPr txBox="1"/>
          <p:nvPr/>
        </p:nvSpPr>
        <p:spPr>
          <a:xfrm>
            <a:off x="7454674" y="4389886"/>
            <a:ext cx="4934743" cy="400110"/>
          </a:xfrm>
          <a:prstGeom prst="rect">
            <a:avLst/>
          </a:prstGeom>
          <a:noFill/>
        </p:spPr>
        <p:txBody>
          <a:bodyPr wrap="square">
            <a:spAutoFit/>
          </a:bodyPr>
          <a:lstStyle/>
          <a:p>
            <a:pPr marL="0" lvl="2"/>
            <a:r>
              <a:rPr lang="en-US" sz="2000" dirty="0">
                <a:latin typeface="Avenir Next LT Pro" panose="020B0504020202020204" pitchFamily="34" charset="0"/>
                <a:sym typeface="Wingdings" panose="05000000000000000000" pitchFamily="2" charset="2"/>
              </a:rPr>
              <a:t> Complementary slackness</a:t>
            </a:r>
            <a:endParaRPr lang="en-US" sz="2000" dirty="0">
              <a:latin typeface="Avenir Next LT Pro" panose="020B0504020202020204" pitchFamily="34" charset="0"/>
            </a:endParaRPr>
          </a:p>
        </p:txBody>
      </p:sp>
      <p:sp>
        <p:nvSpPr>
          <p:cNvPr id="17" name="TextBox 16">
            <a:extLst>
              <a:ext uri="{FF2B5EF4-FFF2-40B4-BE49-F238E27FC236}">
                <a16:creationId xmlns:a16="http://schemas.microsoft.com/office/drawing/2014/main" id="{F1E21959-E955-4EC3-8968-BE9BAB10AE20}"/>
              </a:ext>
            </a:extLst>
          </p:cNvPr>
          <p:cNvSpPr txBox="1"/>
          <p:nvPr/>
        </p:nvSpPr>
        <p:spPr>
          <a:xfrm>
            <a:off x="1881430" y="5432568"/>
            <a:ext cx="8429140" cy="830997"/>
          </a:xfrm>
          <a:prstGeom prst="rect">
            <a:avLst/>
          </a:prstGeom>
          <a:noFill/>
        </p:spPr>
        <p:txBody>
          <a:bodyPr wrap="square">
            <a:spAutoFit/>
          </a:bodyPr>
          <a:lstStyle/>
          <a:p>
            <a:pPr marL="0" lvl="2" algn="ctr"/>
            <a:r>
              <a:rPr lang="en-US" sz="2400" b="1" dirty="0">
                <a:solidFill>
                  <a:srgbClr val="D73F09"/>
                </a:solidFill>
                <a:latin typeface="Avenir Next LT Pro" panose="020B0504020202020204" pitchFamily="34" charset="0"/>
              </a:rPr>
              <a:t>Only training points within (or on the edge of) the margin are support vectors and effect the solution.</a:t>
            </a:r>
          </a:p>
        </p:txBody>
      </p:sp>
    </p:spTree>
    <p:extLst>
      <p:ext uri="{BB962C8B-B14F-4D97-AF65-F5344CB8AC3E}">
        <p14:creationId xmlns:p14="http://schemas.microsoft.com/office/powerpoint/2010/main" val="78456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D1BDCA-2E55-4D89-A3D8-F551B05A3539}"/>
              </a:ext>
            </a:extLst>
          </p:cNvPr>
          <p:cNvSpPr>
            <a:spLocks noGrp="1"/>
          </p:cNvSpPr>
          <p:nvPr>
            <p:ph type="title"/>
          </p:nvPr>
        </p:nvSpPr>
        <p:spPr/>
        <p:txBody>
          <a:bodyPr/>
          <a:lstStyle/>
          <a:p>
            <a:r>
              <a:rPr lang="en-US" dirty="0"/>
              <a:t>Comparing Hard and Soft Margin SVM</a:t>
            </a:r>
          </a:p>
        </p:txBody>
      </p:sp>
      <p:sp>
        <p:nvSpPr>
          <p:cNvPr id="2" name="Slide Number Placeholder 1">
            <a:extLst>
              <a:ext uri="{FF2B5EF4-FFF2-40B4-BE49-F238E27FC236}">
                <a16:creationId xmlns:a16="http://schemas.microsoft.com/office/drawing/2014/main" id="{42005D31-C2E8-48CC-8AD5-45B49A06ABA5}"/>
              </a:ext>
            </a:extLst>
          </p:cNvPr>
          <p:cNvSpPr>
            <a:spLocks noGrp="1"/>
          </p:cNvSpPr>
          <p:nvPr>
            <p:ph type="sldNum" sz="quarter" idx="4"/>
          </p:nvPr>
        </p:nvSpPr>
        <p:spPr/>
        <p:txBody>
          <a:bodyPr/>
          <a:lstStyle/>
          <a:p>
            <a:fld id="{02C8B7B2-9496-47E5-990F-169BD0B1DE6A}" type="slidenum">
              <a:rPr lang="en-US" smtClean="0"/>
              <a:t>42</a:t>
            </a:fld>
            <a:endParaRPr lang="en-US"/>
          </a:p>
        </p:txBody>
      </p:sp>
      <p:sp>
        <p:nvSpPr>
          <p:cNvPr id="64" name="TextBox 63">
            <a:extLst>
              <a:ext uri="{FF2B5EF4-FFF2-40B4-BE49-F238E27FC236}">
                <a16:creationId xmlns:a16="http://schemas.microsoft.com/office/drawing/2014/main" id="{0651C6E7-5902-4C85-A735-85CB60AC98E3}"/>
              </a:ext>
            </a:extLst>
          </p:cNvPr>
          <p:cNvSpPr txBox="1"/>
          <p:nvPr/>
        </p:nvSpPr>
        <p:spPr>
          <a:xfrm>
            <a:off x="1633591" y="515012"/>
            <a:ext cx="2496620" cy="400110"/>
          </a:xfrm>
          <a:prstGeom prst="rect">
            <a:avLst/>
          </a:prstGeom>
          <a:noFill/>
        </p:spPr>
        <p:txBody>
          <a:bodyPr wrap="square">
            <a:spAutoFit/>
          </a:bodyPr>
          <a:lstStyle/>
          <a:p>
            <a:pPr marL="0" lvl="2" algn="ctr"/>
            <a:r>
              <a:rPr lang="en-US" sz="2000" b="1" dirty="0">
                <a:latin typeface="Avenir Next LT Pro" panose="020B0504020202020204" pitchFamily="34" charset="0"/>
              </a:rPr>
              <a:t>Hard-Margin SVM</a:t>
            </a:r>
          </a:p>
        </p:txBody>
      </p:sp>
      <p:cxnSp>
        <p:nvCxnSpPr>
          <p:cNvPr id="5" name="Straight Connector 4">
            <a:extLst>
              <a:ext uri="{FF2B5EF4-FFF2-40B4-BE49-F238E27FC236}">
                <a16:creationId xmlns:a16="http://schemas.microsoft.com/office/drawing/2014/main" id="{036E4BAC-6E48-462E-89E5-73067A1B4CF3}"/>
              </a:ext>
            </a:extLst>
          </p:cNvPr>
          <p:cNvCxnSpPr>
            <a:cxnSpLocks/>
          </p:cNvCxnSpPr>
          <p:nvPr/>
        </p:nvCxnSpPr>
        <p:spPr>
          <a:xfrm>
            <a:off x="6096000" y="701557"/>
            <a:ext cx="0" cy="5506226"/>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6616F94-0A61-483D-A3CD-ECC845B4EA88}"/>
              </a:ext>
            </a:extLst>
          </p:cNvPr>
          <p:cNvSpPr txBox="1"/>
          <p:nvPr/>
        </p:nvSpPr>
        <p:spPr>
          <a:xfrm>
            <a:off x="8197065" y="515012"/>
            <a:ext cx="2496620" cy="400110"/>
          </a:xfrm>
          <a:prstGeom prst="rect">
            <a:avLst/>
          </a:prstGeom>
          <a:noFill/>
        </p:spPr>
        <p:txBody>
          <a:bodyPr wrap="square">
            <a:spAutoFit/>
          </a:bodyPr>
          <a:lstStyle/>
          <a:p>
            <a:pPr marL="0" lvl="2" algn="ctr"/>
            <a:r>
              <a:rPr lang="en-US" sz="2000" b="1" dirty="0">
                <a:latin typeface="Avenir Next LT Pro" panose="020B0504020202020204" pitchFamily="34" charset="0"/>
              </a:rPr>
              <a:t>Soft-Margin SVM</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260A199-E397-4998-996B-F80FA34A73BD}"/>
                  </a:ext>
                </a:extLst>
              </p:cNvPr>
              <p:cNvSpPr txBox="1"/>
              <p:nvPr/>
            </p:nvSpPr>
            <p:spPr>
              <a:xfrm>
                <a:off x="8361701" y="1126491"/>
                <a:ext cx="2888501" cy="147694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1400" b="0" i="1" smtClean="0">
                              <a:solidFill>
                                <a:schemeClr val="tx1"/>
                              </a:solidFill>
                              <a:latin typeface="Cambria Math" panose="02040503050406030204" pitchFamily="18" charset="0"/>
                            </a:rPr>
                          </m:ctrlPr>
                        </m:funcPr>
                        <m:fName>
                          <m:limLow>
                            <m:limLowPr>
                              <m:ctrlPr>
                                <a:rPr lang="en-US" sz="1400" b="0" i="1" smtClean="0">
                                  <a:solidFill>
                                    <a:schemeClr val="tx1"/>
                                  </a:solidFill>
                                  <a:latin typeface="Cambria Math" panose="02040503050406030204" pitchFamily="18" charset="0"/>
                                </a:rPr>
                              </m:ctrlPr>
                            </m:limLowPr>
                            <m:e>
                              <m:r>
                                <m:rPr>
                                  <m:sty m:val="p"/>
                                </m:rPr>
                                <a:rPr lang="en-US" sz="1400" b="0" i="0" smtClean="0">
                                  <a:solidFill>
                                    <a:schemeClr val="tx1"/>
                                  </a:solidFill>
                                  <a:latin typeface="Cambria Math" panose="02040503050406030204" pitchFamily="18" charset="0"/>
                                </a:rPr>
                                <m:t>min</m:t>
                              </m:r>
                            </m:e>
                            <m:lim>
                              <m:r>
                                <a:rPr lang="en-US" sz="1400" b="1" i="1" smtClean="0">
                                  <a:solidFill>
                                    <a:schemeClr val="tx1"/>
                                  </a:solidFill>
                                  <a:latin typeface="Cambria Math" panose="02040503050406030204" pitchFamily="18" charset="0"/>
                                </a:rPr>
                                <m:t>𝒘</m:t>
                              </m:r>
                              <m:r>
                                <a:rPr lang="en-US" sz="1400" b="1"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𝑏</m:t>
                              </m:r>
                            </m:lim>
                          </m:limLow>
                        </m:fName>
                        <m:e>
                          <m:r>
                            <a:rPr lang="en-US" sz="1400" b="0" i="1" smtClean="0">
                              <a:solidFill>
                                <a:schemeClr val="tx1"/>
                              </a:solidFill>
                              <a:latin typeface="Cambria Math" panose="02040503050406030204" pitchFamily="18" charset="0"/>
                            </a:rPr>
                            <m:t> </m:t>
                          </m:r>
                          <m:f>
                            <m:fPr>
                              <m:ctrlPr>
                                <a:rPr lang="en-US" sz="1400" b="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1</m:t>
                              </m:r>
                            </m:num>
                            <m:den>
                              <m:r>
                                <a:rPr lang="en-US" sz="1400" b="0" i="1" smtClean="0">
                                  <a:solidFill>
                                    <a:schemeClr val="tx1"/>
                                  </a:solidFill>
                                  <a:latin typeface="Cambria Math" panose="02040503050406030204" pitchFamily="18" charset="0"/>
                                </a:rPr>
                                <m:t>2</m:t>
                              </m:r>
                            </m:den>
                          </m:f>
                          <m:sSup>
                            <m:sSupPr>
                              <m:ctrlPr>
                                <a:rPr lang="en-US" sz="1400" b="0" i="1" smtClean="0">
                                  <a:solidFill>
                                    <a:schemeClr val="tx1"/>
                                  </a:solidFill>
                                  <a:latin typeface="Cambria Math" panose="02040503050406030204" pitchFamily="18" charset="0"/>
                                </a:rPr>
                              </m:ctrlPr>
                            </m:sSupPr>
                            <m:e>
                              <m:r>
                                <a:rPr lang="en-US" sz="1400" b="1" i="1" smtClean="0">
                                  <a:solidFill>
                                    <a:schemeClr val="tx1"/>
                                  </a:solidFill>
                                  <a:latin typeface="Cambria Math" panose="02040503050406030204" pitchFamily="18" charset="0"/>
                                </a:rPr>
                                <m:t>𝒘</m:t>
                              </m:r>
                            </m:e>
                            <m:sup>
                              <m:r>
                                <a:rPr lang="en-US" sz="1400" b="0" i="1" smtClean="0">
                                  <a:solidFill>
                                    <a:schemeClr val="tx1"/>
                                  </a:solidFill>
                                  <a:latin typeface="Cambria Math" panose="02040503050406030204" pitchFamily="18" charset="0"/>
                                </a:rPr>
                                <m:t>𝑇</m:t>
                              </m:r>
                            </m:sup>
                          </m:sSup>
                          <m:r>
                            <a:rPr lang="en-US" sz="1400" b="1" i="1" smtClean="0">
                              <a:solidFill>
                                <a:schemeClr val="tx1"/>
                              </a:solidFill>
                              <a:latin typeface="Cambria Math" panose="02040503050406030204" pitchFamily="18" charset="0"/>
                            </a:rPr>
                            <m:t>𝒘</m:t>
                          </m:r>
                        </m:e>
                      </m:func>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𝐶</m:t>
                      </m:r>
                      <m:nary>
                        <m:naryPr>
                          <m:chr m:val="∑"/>
                          <m:supHide m:val="on"/>
                          <m:ctrlPr>
                            <a:rPr lang="en-US" sz="1400" b="0" i="1" smtClean="0">
                              <a:solidFill>
                                <a:schemeClr val="tx1"/>
                              </a:solidFill>
                              <a:latin typeface="Cambria Math" panose="02040503050406030204" pitchFamily="18" charset="0"/>
                            </a:rPr>
                          </m:ctrlPr>
                        </m:naryPr>
                        <m:sub>
                          <m:r>
                            <a:rPr lang="en-US" sz="1400" b="0" i="1" smtClean="0">
                              <a:solidFill>
                                <a:schemeClr val="tx1"/>
                              </a:solidFill>
                              <a:latin typeface="Cambria Math" panose="02040503050406030204" pitchFamily="18" charset="0"/>
                            </a:rPr>
                            <m:t>𝑖</m:t>
                          </m:r>
                        </m:sub>
                        <m:sup/>
                        <m:e>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𝜉</m:t>
                              </m:r>
                            </m:e>
                            <m:sub>
                              <m:r>
                                <a:rPr lang="en-US" sz="1400" b="0" i="1" smtClean="0">
                                  <a:solidFill>
                                    <a:schemeClr val="tx1"/>
                                  </a:solidFill>
                                  <a:latin typeface="Cambria Math" panose="02040503050406030204" pitchFamily="18" charset="0"/>
                                </a:rPr>
                                <m:t>𝑖</m:t>
                              </m:r>
                            </m:sub>
                          </m:sSub>
                        </m:e>
                      </m:nary>
                    </m:oMath>
                  </m:oMathPara>
                </a14:m>
                <a:endParaRPr lang="en-US" sz="1400" b="0" dirty="0">
                  <a:solidFill>
                    <a:schemeClr val="tx1"/>
                  </a:solidFill>
                </a:endParaRPr>
              </a:p>
              <a:p>
                <a:endParaRPr lang="en-US" sz="1400" b="0" dirty="0">
                  <a:solidFill>
                    <a:schemeClr val="tx1"/>
                  </a:solidFill>
                </a:endParaRPr>
              </a:p>
              <a:p>
                <a:pPr>
                  <a:lnSpc>
                    <a:spcPct val="150000"/>
                  </a:lnSpc>
                </a:pPr>
                <a14:m>
                  <m:oMathPara xmlns:m="http://schemas.openxmlformats.org/officeDocument/2006/math">
                    <m:oMathParaPr>
                      <m:jc m:val="left"/>
                    </m:oMathParaPr>
                    <m:oMath xmlns:m="http://schemas.openxmlformats.org/officeDocument/2006/math">
                      <m:r>
                        <a:rPr lang="en-US" sz="1400" b="0" i="1" smtClean="0">
                          <a:solidFill>
                            <a:schemeClr val="tx1"/>
                          </a:solidFill>
                          <a:latin typeface="Cambria Math" panose="02040503050406030204" pitchFamily="18" charset="0"/>
                        </a:rPr>
                        <m:t>𝑠</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𝑡</m:t>
                      </m:r>
                      <m:r>
                        <a:rPr lang="en-US" sz="1400" b="0" i="1" smtClean="0">
                          <a:solidFill>
                            <a:schemeClr val="tx1"/>
                          </a:solidFill>
                          <a:latin typeface="Cambria Math" panose="02040503050406030204" pitchFamily="18" charset="0"/>
                        </a:rPr>
                        <m:t>.    </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𝑦</m:t>
                          </m:r>
                        </m:e>
                        <m:sub>
                          <m:r>
                            <a:rPr lang="en-US" sz="1400" b="0" i="1" smtClean="0">
                              <a:solidFill>
                                <a:schemeClr val="tx1"/>
                              </a:solidFill>
                              <a:latin typeface="Cambria Math" panose="02040503050406030204" pitchFamily="18" charset="0"/>
                            </a:rPr>
                            <m:t>𝑖</m:t>
                          </m:r>
                        </m:sub>
                      </m:sSub>
                      <m:d>
                        <m:dPr>
                          <m:ctrlPr>
                            <a:rPr lang="en-US" sz="1400" b="0" i="1" smtClean="0">
                              <a:solidFill>
                                <a:schemeClr val="tx1"/>
                              </a:solidFill>
                              <a:latin typeface="Cambria Math" panose="02040503050406030204" pitchFamily="18" charset="0"/>
                            </a:rPr>
                          </m:ctrlPr>
                        </m:dPr>
                        <m:e>
                          <m:sSup>
                            <m:sSupPr>
                              <m:ctrlPr>
                                <a:rPr lang="en-US" sz="1400" b="0" i="1" smtClean="0">
                                  <a:solidFill>
                                    <a:schemeClr val="tx1"/>
                                  </a:solidFill>
                                  <a:latin typeface="Cambria Math" panose="02040503050406030204" pitchFamily="18" charset="0"/>
                                </a:rPr>
                              </m:ctrlPr>
                            </m:sSupPr>
                            <m:e>
                              <m:r>
                                <a:rPr lang="en-US" sz="1400" b="1" i="1" smtClean="0">
                                  <a:solidFill>
                                    <a:schemeClr val="tx1"/>
                                  </a:solidFill>
                                  <a:latin typeface="Cambria Math" panose="02040503050406030204" pitchFamily="18" charset="0"/>
                                </a:rPr>
                                <m:t>𝒘</m:t>
                              </m:r>
                            </m:e>
                            <m:sup>
                              <m:r>
                                <a:rPr lang="en-US" sz="1400" b="0" i="1" smtClean="0">
                                  <a:solidFill>
                                    <a:schemeClr val="tx1"/>
                                  </a:solidFill>
                                  <a:latin typeface="Cambria Math" panose="02040503050406030204" pitchFamily="18" charset="0"/>
                                </a:rPr>
                                <m:t>𝑇</m:t>
                              </m:r>
                            </m:sup>
                          </m:sSup>
                          <m:sSub>
                            <m:sSubPr>
                              <m:ctrlPr>
                                <a:rPr lang="en-US" sz="1400" b="1"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𝒙</m:t>
                              </m:r>
                            </m:e>
                            <m:sub>
                              <m:r>
                                <a:rPr lang="en-US" sz="1400" b="1" i="1" smtClean="0">
                                  <a:solidFill>
                                    <a:schemeClr val="tx1"/>
                                  </a:solidFill>
                                  <a:latin typeface="Cambria Math" panose="02040503050406030204" pitchFamily="18" charset="0"/>
                                </a:rPr>
                                <m:t>𝒊</m:t>
                              </m:r>
                            </m:sub>
                          </m:sSub>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𝑏</m:t>
                          </m:r>
                        </m:e>
                      </m:d>
                      <m:r>
                        <a:rPr lang="en-US" sz="1400" b="0" i="1" smtClean="0">
                          <a:solidFill>
                            <a:schemeClr val="tx1"/>
                          </a:solidFill>
                          <a:latin typeface="Cambria Math" panose="02040503050406030204" pitchFamily="18" charset="0"/>
                        </a:rPr>
                        <m:t>≥1−</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𝜉</m:t>
                          </m:r>
                        </m:e>
                        <m:sub>
                          <m:r>
                            <a:rPr lang="en-US" sz="1400" b="0" i="1" smtClean="0">
                              <a:solidFill>
                                <a:schemeClr val="tx1"/>
                              </a:solidFill>
                              <a:latin typeface="Cambria Math" panose="02040503050406030204" pitchFamily="18" charset="0"/>
                            </a:rPr>
                            <m:t>𝑖</m:t>
                          </m:r>
                        </m:sub>
                      </m:sSub>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𝑖</m:t>
                      </m:r>
                    </m:oMath>
                    <m:oMath xmlns:m="http://schemas.openxmlformats.org/officeDocument/2006/math">
                      <m:r>
                        <a:rPr lang="en-US" sz="1400" b="0" i="1" smtClean="0">
                          <a:solidFill>
                            <a:schemeClr val="tx1"/>
                          </a:solidFill>
                          <a:latin typeface="Cambria Math" panose="02040503050406030204" pitchFamily="18" charset="0"/>
                        </a:rPr>
                        <m:t>           </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𝜉</m:t>
                          </m:r>
                        </m:e>
                        <m:sub>
                          <m:r>
                            <a:rPr lang="en-US" sz="1400" b="0" i="1" smtClean="0">
                              <a:solidFill>
                                <a:schemeClr val="tx1"/>
                              </a:solidFill>
                              <a:latin typeface="Cambria Math" panose="02040503050406030204" pitchFamily="18" charset="0"/>
                            </a:rPr>
                            <m:t>𝑖</m:t>
                          </m:r>
                        </m:sub>
                      </m:sSub>
                      <m:r>
                        <a:rPr lang="en-US" sz="1400" b="0" i="1" smtClean="0">
                          <a:solidFill>
                            <a:schemeClr val="tx1"/>
                          </a:solidFill>
                          <a:latin typeface="Cambria Math" panose="02040503050406030204" pitchFamily="18" charset="0"/>
                        </a:rPr>
                        <m:t>≥0</m:t>
                      </m:r>
                    </m:oMath>
                  </m:oMathPara>
                </a14:m>
                <a:endParaRPr lang="en-US" sz="1400" dirty="0">
                  <a:solidFill>
                    <a:schemeClr val="tx1"/>
                  </a:solidFill>
                </a:endParaRPr>
              </a:p>
            </p:txBody>
          </p:sp>
        </mc:Choice>
        <mc:Fallback xmlns="">
          <p:sp>
            <p:nvSpPr>
              <p:cNvPr id="13" name="TextBox 12">
                <a:extLst>
                  <a:ext uri="{FF2B5EF4-FFF2-40B4-BE49-F238E27FC236}">
                    <a16:creationId xmlns:a16="http://schemas.microsoft.com/office/drawing/2014/main" id="{4260A199-E397-4998-996B-F80FA34A73BD}"/>
                  </a:ext>
                </a:extLst>
              </p:cNvPr>
              <p:cNvSpPr txBox="1">
                <a:spLocks noRot="1" noChangeAspect="1" noMove="1" noResize="1" noEditPoints="1" noAdjustHandles="1" noChangeArrowheads="1" noChangeShapeType="1" noTextEdit="1"/>
              </p:cNvSpPr>
              <p:nvPr/>
            </p:nvSpPr>
            <p:spPr>
              <a:xfrm>
                <a:off x="8361701" y="1126491"/>
                <a:ext cx="2888501" cy="1476943"/>
              </a:xfrm>
              <a:prstGeom prst="rect">
                <a:avLst/>
              </a:prstGeom>
              <a:blipFill>
                <a:blip r:embed="rId2"/>
                <a:stretch>
                  <a:fillRect t="-48347" b="-11157"/>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D97FB0C5-B482-41D0-9161-33B77F6094BB}"/>
              </a:ext>
            </a:extLst>
          </p:cNvPr>
          <p:cNvSpPr txBox="1"/>
          <p:nvPr/>
        </p:nvSpPr>
        <p:spPr>
          <a:xfrm>
            <a:off x="6415618" y="1126491"/>
            <a:ext cx="2075430" cy="707886"/>
          </a:xfrm>
          <a:prstGeom prst="rect">
            <a:avLst/>
          </a:prstGeom>
          <a:noFill/>
        </p:spPr>
        <p:txBody>
          <a:bodyPr wrap="square">
            <a:spAutoFit/>
          </a:bodyPr>
          <a:lstStyle/>
          <a:p>
            <a:pPr marL="0" lvl="2"/>
            <a:r>
              <a:rPr lang="en-US" sz="2000" dirty="0">
                <a:solidFill>
                  <a:srgbClr val="D73F09"/>
                </a:solidFill>
                <a:latin typeface="Avenir Next LT Pro" panose="020B0504020202020204" pitchFamily="34" charset="0"/>
              </a:rPr>
              <a:t>Soft-Margin SVM Primal:</a:t>
            </a:r>
          </a:p>
        </p:txBody>
      </p:sp>
      <p:sp>
        <p:nvSpPr>
          <p:cNvPr id="18" name="TextBox 17">
            <a:extLst>
              <a:ext uri="{FF2B5EF4-FFF2-40B4-BE49-F238E27FC236}">
                <a16:creationId xmlns:a16="http://schemas.microsoft.com/office/drawing/2014/main" id="{669E9FFF-1184-4496-83E5-7DC4DBC5AE33}"/>
              </a:ext>
            </a:extLst>
          </p:cNvPr>
          <p:cNvSpPr txBox="1"/>
          <p:nvPr/>
        </p:nvSpPr>
        <p:spPr>
          <a:xfrm>
            <a:off x="269959" y="1126491"/>
            <a:ext cx="2075430" cy="707886"/>
          </a:xfrm>
          <a:prstGeom prst="rect">
            <a:avLst/>
          </a:prstGeom>
          <a:noFill/>
        </p:spPr>
        <p:txBody>
          <a:bodyPr wrap="square">
            <a:spAutoFit/>
          </a:bodyPr>
          <a:lstStyle/>
          <a:p>
            <a:pPr marL="0" lvl="2"/>
            <a:r>
              <a:rPr lang="en-US" sz="2000" dirty="0">
                <a:solidFill>
                  <a:srgbClr val="D73F09"/>
                </a:solidFill>
                <a:latin typeface="Avenir Next LT Pro" panose="020B0504020202020204" pitchFamily="34" charset="0"/>
              </a:rPr>
              <a:t>Hard-Margin SVM Primal:</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C0E7E11-527A-40FB-BC12-9CBFA2AC50EA}"/>
                  </a:ext>
                </a:extLst>
              </p:cNvPr>
              <p:cNvSpPr txBox="1"/>
              <p:nvPr/>
            </p:nvSpPr>
            <p:spPr>
              <a:xfrm>
                <a:off x="2469652" y="1126491"/>
                <a:ext cx="2626330" cy="93275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1400" b="0" i="1" smtClean="0">
                              <a:solidFill>
                                <a:schemeClr val="tx1"/>
                              </a:solidFill>
                              <a:latin typeface="Cambria Math" panose="02040503050406030204" pitchFamily="18" charset="0"/>
                            </a:rPr>
                          </m:ctrlPr>
                        </m:funcPr>
                        <m:fName>
                          <m:limLow>
                            <m:limLowPr>
                              <m:ctrlPr>
                                <a:rPr lang="en-US" sz="1400" b="0" i="1" smtClean="0">
                                  <a:solidFill>
                                    <a:schemeClr val="tx1"/>
                                  </a:solidFill>
                                  <a:latin typeface="Cambria Math" panose="02040503050406030204" pitchFamily="18" charset="0"/>
                                </a:rPr>
                              </m:ctrlPr>
                            </m:limLowPr>
                            <m:e>
                              <m:r>
                                <m:rPr>
                                  <m:sty m:val="p"/>
                                </m:rPr>
                                <a:rPr lang="en-US" sz="1400" b="0" i="0" smtClean="0">
                                  <a:solidFill>
                                    <a:schemeClr val="tx1"/>
                                  </a:solidFill>
                                  <a:latin typeface="Cambria Math" panose="02040503050406030204" pitchFamily="18" charset="0"/>
                                </a:rPr>
                                <m:t>min</m:t>
                              </m:r>
                            </m:e>
                            <m:lim>
                              <m:r>
                                <a:rPr lang="en-US" sz="1400" b="1" i="1" smtClean="0">
                                  <a:solidFill>
                                    <a:schemeClr val="tx1"/>
                                  </a:solidFill>
                                  <a:latin typeface="Cambria Math" panose="02040503050406030204" pitchFamily="18" charset="0"/>
                                </a:rPr>
                                <m:t>𝒘</m:t>
                              </m:r>
                              <m:r>
                                <a:rPr lang="en-US" sz="1400" b="1"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𝑏</m:t>
                              </m:r>
                            </m:lim>
                          </m:limLow>
                        </m:fName>
                        <m:e>
                          <m:r>
                            <a:rPr lang="en-US" sz="1400" b="0" i="1" smtClean="0">
                              <a:solidFill>
                                <a:schemeClr val="tx1"/>
                              </a:solidFill>
                              <a:latin typeface="Cambria Math" panose="02040503050406030204" pitchFamily="18" charset="0"/>
                            </a:rPr>
                            <m:t> </m:t>
                          </m:r>
                          <m:f>
                            <m:fPr>
                              <m:ctrlPr>
                                <a:rPr lang="en-US" sz="1400" b="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1</m:t>
                              </m:r>
                            </m:num>
                            <m:den>
                              <m:r>
                                <a:rPr lang="en-US" sz="1400" b="0" i="1" smtClean="0">
                                  <a:solidFill>
                                    <a:schemeClr val="tx1"/>
                                  </a:solidFill>
                                  <a:latin typeface="Cambria Math" panose="02040503050406030204" pitchFamily="18" charset="0"/>
                                </a:rPr>
                                <m:t>2</m:t>
                              </m:r>
                            </m:den>
                          </m:f>
                          <m:sSup>
                            <m:sSupPr>
                              <m:ctrlPr>
                                <a:rPr lang="en-US" sz="1400" b="0" i="1" smtClean="0">
                                  <a:solidFill>
                                    <a:schemeClr val="tx1"/>
                                  </a:solidFill>
                                  <a:latin typeface="Cambria Math" panose="02040503050406030204" pitchFamily="18" charset="0"/>
                                </a:rPr>
                              </m:ctrlPr>
                            </m:sSupPr>
                            <m:e>
                              <m:r>
                                <a:rPr lang="en-US" sz="1400" b="1" i="1" smtClean="0">
                                  <a:solidFill>
                                    <a:schemeClr val="tx1"/>
                                  </a:solidFill>
                                  <a:latin typeface="Cambria Math" panose="02040503050406030204" pitchFamily="18" charset="0"/>
                                </a:rPr>
                                <m:t>𝒘</m:t>
                              </m:r>
                            </m:e>
                            <m:sup>
                              <m:r>
                                <a:rPr lang="en-US" sz="1400" b="0" i="1" smtClean="0">
                                  <a:solidFill>
                                    <a:schemeClr val="tx1"/>
                                  </a:solidFill>
                                  <a:latin typeface="Cambria Math" panose="02040503050406030204" pitchFamily="18" charset="0"/>
                                </a:rPr>
                                <m:t>𝑇</m:t>
                              </m:r>
                            </m:sup>
                          </m:sSup>
                          <m:r>
                            <a:rPr lang="en-US" sz="1400" b="1" i="1" smtClean="0">
                              <a:solidFill>
                                <a:schemeClr val="tx1"/>
                              </a:solidFill>
                              <a:latin typeface="Cambria Math" panose="02040503050406030204" pitchFamily="18" charset="0"/>
                            </a:rPr>
                            <m:t>𝒘</m:t>
                          </m:r>
                        </m:e>
                      </m:func>
                    </m:oMath>
                  </m:oMathPara>
                </a14:m>
                <a:endParaRPr lang="en-US" sz="1400" b="0" dirty="0">
                  <a:solidFill>
                    <a:schemeClr val="tx1"/>
                  </a:solidFill>
                </a:endParaRPr>
              </a:p>
              <a:p>
                <a:endParaRPr lang="en-US" sz="1400" b="0" dirty="0">
                  <a:solidFill>
                    <a:schemeClr val="tx1"/>
                  </a:solidFill>
                </a:endParaRPr>
              </a:p>
              <a:p>
                <a:pPr/>
                <a14:m>
                  <m:oMathPara xmlns:m="http://schemas.openxmlformats.org/officeDocument/2006/math">
                    <m:oMathParaPr>
                      <m:jc m:val="left"/>
                    </m:oMathParaPr>
                    <m:oMath xmlns:m="http://schemas.openxmlformats.org/officeDocument/2006/math">
                      <m:r>
                        <a:rPr lang="en-US" sz="1400" b="0" i="1" smtClean="0">
                          <a:solidFill>
                            <a:schemeClr val="tx1"/>
                          </a:solidFill>
                          <a:latin typeface="Cambria Math" panose="02040503050406030204" pitchFamily="18" charset="0"/>
                        </a:rPr>
                        <m:t>𝑠</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𝑡</m:t>
                      </m:r>
                      <m:r>
                        <a:rPr lang="en-US" sz="1400" b="0" i="1" smtClean="0">
                          <a:solidFill>
                            <a:schemeClr val="tx1"/>
                          </a:solidFill>
                          <a:latin typeface="Cambria Math" panose="02040503050406030204" pitchFamily="18" charset="0"/>
                        </a:rPr>
                        <m:t>.    </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𝑦</m:t>
                          </m:r>
                        </m:e>
                        <m:sub>
                          <m:r>
                            <a:rPr lang="en-US" sz="1400" b="0" i="1" smtClean="0">
                              <a:solidFill>
                                <a:schemeClr val="tx1"/>
                              </a:solidFill>
                              <a:latin typeface="Cambria Math" panose="02040503050406030204" pitchFamily="18" charset="0"/>
                            </a:rPr>
                            <m:t>𝑖</m:t>
                          </m:r>
                        </m:sub>
                      </m:sSub>
                      <m:d>
                        <m:dPr>
                          <m:ctrlPr>
                            <a:rPr lang="en-US" sz="1400" b="0" i="1" smtClean="0">
                              <a:solidFill>
                                <a:schemeClr val="tx1"/>
                              </a:solidFill>
                              <a:latin typeface="Cambria Math" panose="02040503050406030204" pitchFamily="18" charset="0"/>
                            </a:rPr>
                          </m:ctrlPr>
                        </m:dPr>
                        <m:e>
                          <m:sSup>
                            <m:sSupPr>
                              <m:ctrlPr>
                                <a:rPr lang="en-US" sz="1400" b="0" i="1" smtClean="0">
                                  <a:solidFill>
                                    <a:schemeClr val="tx1"/>
                                  </a:solidFill>
                                  <a:latin typeface="Cambria Math" panose="02040503050406030204" pitchFamily="18" charset="0"/>
                                </a:rPr>
                              </m:ctrlPr>
                            </m:sSupPr>
                            <m:e>
                              <m:r>
                                <a:rPr lang="en-US" sz="1400" b="1" i="1" smtClean="0">
                                  <a:solidFill>
                                    <a:schemeClr val="tx1"/>
                                  </a:solidFill>
                                  <a:latin typeface="Cambria Math" panose="02040503050406030204" pitchFamily="18" charset="0"/>
                                </a:rPr>
                                <m:t>𝒘</m:t>
                              </m:r>
                            </m:e>
                            <m:sup>
                              <m:r>
                                <a:rPr lang="en-US" sz="1400" b="0" i="1" smtClean="0">
                                  <a:solidFill>
                                    <a:schemeClr val="tx1"/>
                                  </a:solidFill>
                                  <a:latin typeface="Cambria Math" panose="02040503050406030204" pitchFamily="18" charset="0"/>
                                </a:rPr>
                                <m:t>𝑇</m:t>
                              </m:r>
                            </m:sup>
                          </m:sSup>
                          <m:sSub>
                            <m:sSubPr>
                              <m:ctrlPr>
                                <a:rPr lang="en-US" sz="1400" b="1"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𝒙</m:t>
                              </m:r>
                            </m:e>
                            <m:sub>
                              <m:r>
                                <a:rPr lang="en-US" sz="1400" b="1" i="1" smtClean="0">
                                  <a:solidFill>
                                    <a:schemeClr val="tx1"/>
                                  </a:solidFill>
                                  <a:latin typeface="Cambria Math" panose="02040503050406030204" pitchFamily="18" charset="0"/>
                                </a:rPr>
                                <m:t>𝒊</m:t>
                              </m:r>
                            </m:sub>
                          </m:sSub>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𝑏</m:t>
                          </m:r>
                        </m:e>
                      </m:d>
                      <m:r>
                        <a:rPr lang="en-US" sz="1400" b="0" i="1" smtClean="0">
                          <a:solidFill>
                            <a:schemeClr val="tx1"/>
                          </a:solidFill>
                          <a:latin typeface="Cambria Math" panose="02040503050406030204" pitchFamily="18" charset="0"/>
                        </a:rPr>
                        <m:t>≥1  ∀</m:t>
                      </m:r>
                      <m:r>
                        <a:rPr lang="en-US" sz="1400" b="0" i="1" smtClean="0">
                          <a:solidFill>
                            <a:schemeClr val="tx1"/>
                          </a:solidFill>
                          <a:latin typeface="Cambria Math" panose="02040503050406030204" pitchFamily="18" charset="0"/>
                        </a:rPr>
                        <m:t>𝑖</m:t>
                      </m:r>
                    </m:oMath>
                  </m:oMathPara>
                </a14:m>
                <a:endParaRPr lang="en-US" sz="1400" dirty="0">
                  <a:solidFill>
                    <a:schemeClr val="tx1"/>
                  </a:solidFill>
                </a:endParaRPr>
              </a:p>
            </p:txBody>
          </p:sp>
        </mc:Choice>
        <mc:Fallback xmlns="">
          <p:sp>
            <p:nvSpPr>
              <p:cNvPr id="19" name="TextBox 18">
                <a:extLst>
                  <a:ext uri="{FF2B5EF4-FFF2-40B4-BE49-F238E27FC236}">
                    <a16:creationId xmlns:a16="http://schemas.microsoft.com/office/drawing/2014/main" id="{0C0E7E11-527A-40FB-BC12-9CBFA2AC50EA}"/>
                  </a:ext>
                </a:extLst>
              </p:cNvPr>
              <p:cNvSpPr txBox="1">
                <a:spLocks noRot="1" noChangeAspect="1" noMove="1" noResize="1" noEditPoints="1" noAdjustHandles="1" noChangeArrowheads="1" noChangeShapeType="1" noTextEdit="1"/>
              </p:cNvSpPr>
              <p:nvPr/>
            </p:nvSpPr>
            <p:spPr>
              <a:xfrm>
                <a:off x="2469652" y="1126491"/>
                <a:ext cx="2626330" cy="932756"/>
              </a:xfrm>
              <a:prstGeom prst="rect">
                <a:avLst/>
              </a:prstGeom>
              <a:blipFill>
                <a:blip r:embed="rId3"/>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38F163A7-CFF8-4B0E-85FD-BC0DA9C62E99}"/>
              </a:ext>
            </a:extLst>
          </p:cNvPr>
          <p:cNvSpPr txBox="1"/>
          <p:nvPr/>
        </p:nvSpPr>
        <p:spPr>
          <a:xfrm>
            <a:off x="6415618" y="2918445"/>
            <a:ext cx="2075430" cy="707886"/>
          </a:xfrm>
          <a:prstGeom prst="rect">
            <a:avLst/>
          </a:prstGeom>
          <a:noFill/>
        </p:spPr>
        <p:txBody>
          <a:bodyPr wrap="square">
            <a:spAutoFit/>
          </a:bodyPr>
          <a:lstStyle/>
          <a:p>
            <a:pPr marL="0" lvl="2"/>
            <a:r>
              <a:rPr lang="en-US" sz="2000" dirty="0">
                <a:solidFill>
                  <a:srgbClr val="D73F09"/>
                </a:solidFill>
                <a:latin typeface="Avenir Next LT Pro" panose="020B0504020202020204" pitchFamily="34" charset="0"/>
              </a:rPr>
              <a:t>Soft-Margin SVM Dual:</a:t>
            </a:r>
          </a:p>
        </p:txBody>
      </p:sp>
      <p:sp>
        <p:nvSpPr>
          <p:cNvPr id="21" name="TextBox 20">
            <a:extLst>
              <a:ext uri="{FF2B5EF4-FFF2-40B4-BE49-F238E27FC236}">
                <a16:creationId xmlns:a16="http://schemas.microsoft.com/office/drawing/2014/main" id="{D737AEF9-F05F-4E94-8DED-E6B9D4F5F9FC}"/>
              </a:ext>
            </a:extLst>
          </p:cNvPr>
          <p:cNvSpPr txBox="1"/>
          <p:nvPr/>
        </p:nvSpPr>
        <p:spPr>
          <a:xfrm>
            <a:off x="269959" y="2918445"/>
            <a:ext cx="2075430" cy="707886"/>
          </a:xfrm>
          <a:prstGeom prst="rect">
            <a:avLst/>
          </a:prstGeom>
          <a:noFill/>
        </p:spPr>
        <p:txBody>
          <a:bodyPr wrap="square">
            <a:spAutoFit/>
          </a:bodyPr>
          <a:lstStyle/>
          <a:p>
            <a:pPr marL="0" lvl="2"/>
            <a:r>
              <a:rPr lang="en-US" sz="2000" dirty="0">
                <a:solidFill>
                  <a:srgbClr val="D73F09"/>
                </a:solidFill>
                <a:latin typeface="Avenir Next LT Pro" panose="020B0504020202020204" pitchFamily="34" charset="0"/>
              </a:rPr>
              <a:t>Hard-Margin SVM Dual:</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34C2FFD-74BA-4A6B-8ACB-11022255633B}"/>
                  </a:ext>
                </a:extLst>
              </p:cNvPr>
              <p:cNvSpPr txBox="1"/>
              <p:nvPr/>
            </p:nvSpPr>
            <p:spPr>
              <a:xfrm>
                <a:off x="8264422" y="2918445"/>
                <a:ext cx="4663194" cy="161621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1400" i="1" smtClean="0">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sSub>
                                <m:sSubPr>
                                  <m:ctrlPr>
                                    <a:rPr lang="en-US" sz="1400" i="1">
                                      <a:latin typeface="Cambria Math" panose="02040503050406030204" pitchFamily="18" charset="0"/>
                                    </a:rPr>
                                  </m:ctrlPr>
                                </m:sSubPr>
                                <m:e>
                                  <m:r>
                                    <a:rPr lang="en-US" sz="1400" i="1">
                                      <a:latin typeface="Cambria Math" panose="02040503050406030204" pitchFamily="18" charset="0"/>
                                    </a:rPr>
                                    <m:t>𝛼</m:t>
                                  </m:r>
                                </m:e>
                                <m:sub>
                                  <m:r>
                                    <a:rPr lang="en-US" sz="1400" i="1">
                                      <a:latin typeface="Cambria Math" panose="02040503050406030204" pitchFamily="18" charset="0"/>
                                    </a:rPr>
                                    <m:t>𝑖</m:t>
                                  </m:r>
                                </m:sub>
                              </m:sSub>
                            </m:lim>
                          </m:limLow>
                        </m:fName>
                        <m:e>
                          <m:nary>
                            <m:naryPr>
                              <m:chr m:val="∑"/>
                              <m:ctrlPr>
                                <a:rPr lang="en-US" sz="1400" i="1">
                                  <a:latin typeface="Cambria Math" panose="02040503050406030204" pitchFamily="18" charset="0"/>
                                </a:rPr>
                              </m:ctrlPr>
                            </m:naryPr>
                            <m:sub>
                              <m: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𝛼</m:t>
                                  </m:r>
                                </m:e>
                                <m:sub>
                                  <m:r>
                                    <a:rPr lang="en-US" sz="1400" i="1">
                                      <a:latin typeface="Cambria Math" panose="02040503050406030204" pitchFamily="18" charset="0"/>
                                    </a:rPr>
                                    <m:t>𝑖</m:t>
                                  </m:r>
                                </m:sub>
                              </m:sSub>
                            </m:e>
                          </m:nary>
                          <m:r>
                            <a:rPr lang="en-US" sz="1400" b="0" i="1" smtClean="0">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2</m:t>
                              </m:r>
                            </m:den>
                          </m:f>
                          <m:nary>
                            <m:naryPr>
                              <m:chr m:val="∑"/>
                              <m:ctrlPr>
                                <a:rPr lang="en-US" sz="1400" i="1">
                                  <a:latin typeface="Cambria Math" panose="02040503050406030204" pitchFamily="18" charset="0"/>
                                </a:rPr>
                              </m:ctrlPr>
                            </m:naryPr>
                            <m:sub>
                              <m:r>
                                <a:rPr lang="en-US" sz="1400" i="1">
                                  <a:latin typeface="Cambria Math" panose="02040503050406030204" pitchFamily="18" charset="0"/>
                                </a:rPr>
                                <m:t>𝑖</m:t>
                              </m:r>
                            </m:sub>
                            <m:sup>
                              <m:r>
                                <a:rPr lang="en-US" sz="1400" i="1">
                                  <a:latin typeface="Cambria Math" panose="02040503050406030204" pitchFamily="18" charset="0"/>
                                </a:rPr>
                                <m:t>𝑛</m:t>
                              </m:r>
                            </m:sup>
                            <m:e>
                              <m:nary>
                                <m:naryPr>
                                  <m:chr m:val="∑"/>
                                  <m:ctrlPr>
                                    <a:rPr lang="en-US" sz="1400" i="1">
                                      <a:latin typeface="Cambria Math" panose="02040503050406030204" pitchFamily="18" charset="0"/>
                                    </a:rPr>
                                  </m:ctrlPr>
                                </m:naryPr>
                                <m:sub>
                                  <m:r>
                                    <a:rPr lang="en-US" sz="1400" i="1">
                                      <a:latin typeface="Cambria Math" panose="02040503050406030204" pitchFamily="18" charset="0"/>
                                    </a:rPr>
                                    <m:t>𝑗</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𝛼</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𝛼</m:t>
                                      </m:r>
                                    </m:e>
                                    <m:sub>
                                      <m:r>
                                        <a:rPr lang="en-US" sz="1400" i="1">
                                          <a:latin typeface="Cambria Math" panose="02040503050406030204" pitchFamily="18" charset="0"/>
                                        </a:rPr>
                                        <m:t>𝑗</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𝑗</m:t>
                                      </m:r>
                                    </m:sub>
                                  </m:sSub>
                                  <m:sSubSup>
                                    <m:sSubSupPr>
                                      <m:ctrlPr>
                                        <a:rPr lang="en-US" sz="1400" b="1" i="1">
                                          <a:latin typeface="Cambria Math" panose="02040503050406030204" pitchFamily="18" charset="0"/>
                                        </a:rPr>
                                      </m:ctrlPr>
                                    </m:sSubSupPr>
                                    <m:e>
                                      <m:r>
                                        <a:rPr lang="en-US" sz="1400" b="1" i="1">
                                          <a:latin typeface="Cambria Math" panose="02040503050406030204" pitchFamily="18" charset="0"/>
                                        </a:rPr>
                                        <m:t>𝒙</m:t>
                                      </m:r>
                                    </m:e>
                                    <m:sub>
                                      <m:r>
                                        <a:rPr lang="en-US" sz="1400" b="1" i="1">
                                          <a:latin typeface="Cambria Math" panose="02040503050406030204" pitchFamily="18" charset="0"/>
                                        </a:rPr>
                                        <m:t>𝒊</m:t>
                                      </m:r>
                                    </m:sub>
                                    <m:sup>
                                      <m:r>
                                        <a:rPr lang="en-US" sz="1400" b="1" i="1">
                                          <a:latin typeface="Cambria Math" panose="02040503050406030204" pitchFamily="18" charset="0"/>
                                        </a:rPr>
                                        <m:t>𝑻</m:t>
                                      </m:r>
                                    </m:sup>
                                  </m:sSubSup>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𝒋</m:t>
                                      </m:r>
                                    </m:sub>
                                  </m:sSub>
                                </m:e>
                              </m:nary>
                            </m:e>
                          </m:nary>
                        </m:e>
                      </m:func>
                      <m:r>
                        <a:rPr lang="en-US" sz="1400" b="0" i="1" smtClean="0">
                          <a:latin typeface="Cambria Math" panose="02040503050406030204" pitchFamily="18" charset="0"/>
                        </a:rPr>
                        <m:t>         </m:t>
                      </m:r>
                    </m:oMath>
                  </m:oMathPara>
                </a14:m>
                <a:endParaRPr lang="en-US"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rPr>
                        <m:t> </m:t>
                      </m:r>
                      <m:r>
                        <a:rPr lang="en-US" sz="1400" b="0" i="1" smtClean="0">
                          <a:latin typeface="Cambria Math" panose="02040503050406030204" pitchFamily="18" charset="0"/>
                        </a:rPr>
                        <m:t>𝑠</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 </m:t>
                      </m:r>
                      <m:sSub>
                        <m:sSubPr>
                          <m:ctrlPr>
                            <a:rPr lang="en-US" sz="1400" i="1">
                              <a:latin typeface="Cambria Math" panose="02040503050406030204" pitchFamily="18" charset="0"/>
                            </a:rPr>
                          </m:ctrlPr>
                        </m:sSubPr>
                        <m:e>
                          <m:nary>
                            <m:naryPr>
                              <m:chr m:val="∑"/>
                              <m:ctrlPr>
                                <a:rPr lang="en-US" sz="1400" i="1">
                                  <a:latin typeface="Cambria Math" panose="02040503050406030204" pitchFamily="18" charset="0"/>
                                </a:rPr>
                              </m:ctrlPr>
                            </m:naryPr>
                            <m:sub>
                              <m: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𝛼</m:t>
                                  </m:r>
                                </m:e>
                                <m:sub>
                                  <m:r>
                                    <a:rPr lang="en-US" sz="1400" i="1">
                                      <a:latin typeface="Cambria Math" panose="02040503050406030204" pitchFamily="18" charset="0"/>
                                    </a:rPr>
                                    <m:t>𝑖</m:t>
                                  </m:r>
                                </m:sub>
                              </m:sSub>
                            </m:e>
                          </m:nary>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b="1" i="1">
                          <a:latin typeface="Cambria Math" panose="02040503050406030204" pitchFamily="18" charset="0"/>
                        </a:rPr>
                        <m:t>=</m:t>
                      </m:r>
                      <m:r>
                        <a:rPr lang="en-US" sz="1400" i="1">
                          <a:latin typeface="Cambria Math" panose="02040503050406030204" pitchFamily="18" charset="0"/>
                        </a:rPr>
                        <m:t>0</m:t>
                      </m:r>
                      <m:r>
                        <a:rPr lang="en-US" sz="1400" b="0" i="0" smtClean="0">
                          <a:latin typeface="Cambria Math" panose="02040503050406030204" pitchFamily="18" charset="0"/>
                        </a:rPr>
                        <m:t>         </m:t>
                      </m:r>
                    </m:oMath>
                  </m:oMathPara>
                </a14:m>
                <a:endParaRPr lang="en-US" sz="1400" b="0" i="0"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sz="1400" b="0" i="0" smtClean="0">
                          <a:latin typeface="Cambria Math" panose="02040503050406030204" pitchFamily="18" charset="0"/>
                        </a:rPr>
                        <m:t>           </m:t>
                      </m:r>
                      <m:r>
                        <a:rPr lang="en-US" sz="1400" b="0" i="1" smtClean="0">
                          <a:latin typeface="Cambria Math" panose="02040503050406030204" pitchFamily="18" charset="0"/>
                        </a:rPr>
                        <m:t>0≤</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𝛼</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r>
                        <a:rPr lang="en-US" sz="1400" b="0" i="1" smtClean="0">
                          <a:latin typeface="Cambria Math" panose="02040503050406030204" pitchFamily="18" charset="0"/>
                        </a:rPr>
                        <m:t>𝐶</m:t>
                      </m:r>
                      <m:r>
                        <a:rPr lang="en-US" sz="1400" b="0" i="1" smtClean="0">
                          <a:latin typeface="Cambria Math" panose="02040503050406030204" pitchFamily="18" charset="0"/>
                        </a:rPr>
                        <m:t>  ∀</m:t>
                      </m:r>
                      <m:r>
                        <a:rPr lang="en-US" sz="1400" b="0" i="1" smtClean="0">
                          <a:latin typeface="Cambria Math" panose="02040503050406030204" pitchFamily="18" charset="0"/>
                        </a:rPr>
                        <m:t>𝑖</m:t>
                      </m:r>
                    </m:oMath>
                  </m:oMathPara>
                </a14:m>
                <a:endParaRPr lang="en-US" sz="1400" dirty="0"/>
              </a:p>
            </p:txBody>
          </p:sp>
        </mc:Choice>
        <mc:Fallback xmlns="">
          <p:sp>
            <p:nvSpPr>
              <p:cNvPr id="23" name="TextBox 22">
                <a:extLst>
                  <a:ext uri="{FF2B5EF4-FFF2-40B4-BE49-F238E27FC236}">
                    <a16:creationId xmlns:a16="http://schemas.microsoft.com/office/drawing/2014/main" id="{234C2FFD-74BA-4A6B-8ACB-11022255633B}"/>
                  </a:ext>
                </a:extLst>
              </p:cNvPr>
              <p:cNvSpPr txBox="1">
                <a:spLocks noRot="1" noChangeAspect="1" noMove="1" noResize="1" noEditPoints="1" noAdjustHandles="1" noChangeArrowheads="1" noChangeShapeType="1" noTextEdit="1"/>
              </p:cNvSpPr>
              <p:nvPr/>
            </p:nvSpPr>
            <p:spPr>
              <a:xfrm>
                <a:off x="8264422" y="2918445"/>
                <a:ext cx="4663194" cy="161621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95C3F34-EC98-4F30-A02C-C28026E5A559}"/>
                  </a:ext>
                </a:extLst>
              </p:cNvPr>
              <p:cNvSpPr txBox="1"/>
              <p:nvPr/>
            </p:nvSpPr>
            <p:spPr>
              <a:xfrm>
                <a:off x="1762306" y="5348120"/>
                <a:ext cx="2706157"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rPr>
                            <m:t>𝒘</m:t>
                          </m:r>
                        </m:e>
                        <m:sup>
                          <m:r>
                            <a:rPr lang="en-US" sz="1600" b="1" i="1" smtClean="0">
                              <a:latin typeface="Cambria Math" panose="02040503050406030204" pitchFamily="18" charset="0"/>
                            </a:rPr>
                            <m:t>∗</m:t>
                          </m:r>
                        </m:sup>
                      </m:sSup>
                      <m:r>
                        <a:rPr lang="en-US" sz="1600" b="1" i="1" smtClean="0">
                          <a:latin typeface="Cambria Math" panose="02040503050406030204" pitchFamily="18" charset="0"/>
                        </a:rPr>
                        <m:t>=</m:t>
                      </m:r>
                      <m:sSub>
                        <m:sSubPr>
                          <m:ctrlPr>
                            <a:rPr lang="en-US" sz="1600" i="1">
                              <a:latin typeface="Cambria Math" panose="02040503050406030204" pitchFamily="18" charset="0"/>
                            </a:rPr>
                          </m:ctrlPr>
                        </m:sSubPr>
                        <m:e>
                          <m:nary>
                            <m:naryPr>
                              <m:chr m:val="∑"/>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1">
                                  <a:latin typeface="Cambria Math" panose="02040503050406030204" pitchFamily="18" charset="0"/>
                                </a:rPr>
                                <m:t>=1</m:t>
                              </m:r>
                            </m:sub>
                            <m:sup>
                              <m:r>
                                <a:rPr lang="en-US" sz="1600" i="1">
                                  <a:latin typeface="Cambria Math" panose="02040503050406030204" pitchFamily="18" charset="0"/>
                                </a:rPr>
                                <m:t>𝑛</m:t>
                              </m:r>
                            </m:sup>
                            <m:e>
                              <m:sSubSup>
                                <m:sSubSupPr>
                                  <m:ctrlPr>
                                    <a:rPr lang="en-US" sz="1600" b="0" i="1" smtClean="0">
                                      <a:latin typeface="Cambria Math" panose="02040503050406030204" pitchFamily="18" charset="0"/>
                                    </a:rPr>
                                  </m:ctrlPr>
                                </m:sSubSupPr>
                                <m:e>
                                  <m:r>
                                    <a:rPr lang="en-US" sz="1600" i="1">
                                      <a:latin typeface="Cambria Math" panose="02040503050406030204" pitchFamily="18" charset="0"/>
                                    </a:rPr>
                                    <m:t>𝛼</m:t>
                                  </m:r>
                                </m:e>
                                <m:sub>
                                  <m:r>
                                    <a:rPr lang="en-US" sz="1600" i="1">
                                      <a:latin typeface="Cambria Math" panose="02040503050406030204" pitchFamily="18" charset="0"/>
                                    </a:rPr>
                                    <m:t>𝑖</m:t>
                                  </m:r>
                                </m:sub>
                                <m:sup>
                                  <m:r>
                                    <a:rPr lang="en-US" sz="1600" b="0" i="1" smtClean="0">
                                      <a:latin typeface="Cambria Math" panose="02040503050406030204" pitchFamily="18" charset="0"/>
                                    </a:rPr>
                                    <m:t>∗</m:t>
                                  </m:r>
                                </m:sup>
                              </m:sSubSup>
                            </m:e>
                          </m:nary>
                          <m:r>
                            <a:rPr lang="en-US" sz="1600" i="1">
                              <a:latin typeface="Cambria Math" panose="02040503050406030204" pitchFamily="18" charset="0"/>
                            </a:rPr>
                            <m:t>𝑦</m:t>
                          </m:r>
                        </m:e>
                        <m:sub>
                          <m:r>
                            <a:rPr lang="en-US" sz="1600" i="1">
                              <a:latin typeface="Cambria Math" panose="02040503050406030204" pitchFamily="18" charset="0"/>
                            </a:rPr>
                            <m:t>𝑖</m:t>
                          </m:r>
                        </m:sub>
                      </m:sSub>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𝒊</m:t>
                          </m:r>
                        </m:sub>
                      </m:sSub>
                    </m:oMath>
                  </m:oMathPara>
                </a14:m>
                <a:endParaRPr lang="en-US" sz="1600" dirty="0"/>
              </a:p>
            </p:txBody>
          </p:sp>
        </mc:Choice>
        <mc:Fallback xmlns="">
          <p:sp>
            <p:nvSpPr>
              <p:cNvPr id="24" name="TextBox 23">
                <a:extLst>
                  <a:ext uri="{FF2B5EF4-FFF2-40B4-BE49-F238E27FC236}">
                    <a16:creationId xmlns:a16="http://schemas.microsoft.com/office/drawing/2014/main" id="{895C3F34-EC98-4F30-A02C-C28026E5A559}"/>
                  </a:ext>
                </a:extLst>
              </p:cNvPr>
              <p:cNvSpPr txBox="1">
                <a:spLocks noRot="1" noChangeAspect="1" noMove="1" noResize="1" noEditPoints="1" noAdjustHandles="1" noChangeArrowheads="1" noChangeShapeType="1" noTextEdit="1"/>
              </p:cNvSpPr>
              <p:nvPr/>
            </p:nvSpPr>
            <p:spPr>
              <a:xfrm>
                <a:off x="1762306" y="5348120"/>
                <a:ext cx="2706157" cy="764505"/>
              </a:xfrm>
              <a:prstGeom prst="rect">
                <a:avLst/>
              </a:prstGeom>
              <a:blipFill>
                <a:blip r:embed="rId6"/>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5D675ED4-6DE6-4E92-BECA-0D1B6FA8AC43}"/>
              </a:ext>
            </a:extLst>
          </p:cNvPr>
          <p:cNvSpPr txBox="1"/>
          <p:nvPr/>
        </p:nvSpPr>
        <p:spPr>
          <a:xfrm>
            <a:off x="274824" y="4862347"/>
            <a:ext cx="5581445" cy="400110"/>
          </a:xfrm>
          <a:prstGeom prst="rect">
            <a:avLst/>
          </a:prstGeom>
          <a:noFill/>
        </p:spPr>
        <p:txBody>
          <a:bodyPr wrap="square">
            <a:spAutoFit/>
          </a:bodyPr>
          <a:lstStyle/>
          <a:p>
            <a:pPr marL="0" lvl="2"/>
            <a:r>
              <a:rPr lang="en-US" sz="2000" dirty="0">
                <a:solidFill>
                  <a:srgbClr val="D73F09"/>
                </a:solidFill>
                <a:latin typeface="Avenir Next LT Pro" panose="020B0504020202020204" pitchFamily="34" charset="0"/>
              </a:rPr>
              <a:t>Given optimal alphas – weight vector is:</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9626F76-57A6-43B7-9F56-642C0FBE34EC}"/>
                  </a:ext>
                </a:extLst>
              </p:cNvPr>
              <p:cNvSpPr txBox="1"/>
              <p:nvPr/>
            </p:nvSpPr>
            <p:spPr>
              <a:xfrm>
                <a:off x="7764265" y="5347907"/>
                <a:ext cx="2706157"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rPr>
                            <m:t>𝒘</m:t>
                          </m:r>
                        </m:e>
                        <m:sup>
                          <m:r>
                            <a:rPr lang="en-US" sz="1600" b="1" i="1" smtClean="0">
                              <a:latin typeface="Cambria Math" panose="02040503050406030204" pitchFamily="18" charset="0"/>
                            </a:rPr>
                            <m:t>∗</m:t>
                          </m:r>
                        </m:sup>
                      </m:sSup>
                      <m:r>
                        <a:rPr lang="en-US" sz="1600" b="1" i="1" smtClean="0">
                          <a:latin typeface="Cambria Math" panose="02040503050406030204" pitchFamily="18" charset="0"/>
                        </a:rPr>
                        <m:t>=</m:t>
                      </m:r>
                      <m:sSub>
                        <m:sSubPr>
                          <m:ctrlPr>
                            <a:rPr lang="en-US" sz="1600" i="1">
                              <a:latin typeface="Cambria Math" panose="02040503050406030204" pitchFamily="18" charset="0"/>
                            </a:rPr>
                          </m:ctrlPr>
                        </m:sSubPr>
                        <m:e>
                          <m:nary>
                            <m:naryPr>
                              <m:chr m:val="∑"/>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1">
                                  <a:latin typeface="Cambria Math" panose="02040503050406030204" pitchFamily="18" charset="0"/>
                                </a:rPr>
                                <m:t>=1</m:t>
                              </m:r>
                            </m:sub>
                            <m:sup>
                              <m:r>
                                <a:rPr lang="en-US" sz="1600" i="1">
                                  <a:latin typeface="Cambria Math" panose="02040503050406030204" pitchFamily="18" charset="0"/>
                                </a:rPr>
                                <m:t>𝑛</m:t>
                              </m:r>
                            </m:sup>
                            <m:e>
                              <m:sSubSup>
                                <m:sSubSupPr>
                                  <m:ctrlPr>
                                    <a:rPr lang="en-US" sz="1600" b="0" i="1" smtClean="0">
                                      <a:latin typeface="Cambria Math" panose="02040503050406030204" pitchFamily="18" charset="0"/>
                                    </a:rPr>
                                  </m:ctrlPr>
                                </m:sSubSupPr>
                                <m:e>
                                  <m:r>
                                    <a:rPr lang="en-US" sz="1600" i="1">
                                      <a:latin typeface="Cambria Math" panose="02040503050406030204" pitchFamily="18" charset="0"/>
                                    </a:rPr>
                                    <m:t>𝛼</m:t>
                                  </m:r>
                                </m:e>
                                <m:sub>
                                  <m:r>
                                    <a:rPr lang="en-US" sz="1600" i="1">
                                      <a:latin typeface="Cambria Math" panose="02040503050406030204" pitchFamily="18" charset="0"/>
                                    </a:rPr>
                                    <m:t>𝑖</m:t>
                                  </m:r>
                                </m:sub>
                                <m:sup>
                                  <m:r>
                                    <a:rPr lang="en-US" sz="1600" b="0" i="1" smtClean="0">
                                      <a:latin typeface="Cambria Math" panose="02040503050406030204" pitchFamily="18" charset="0"/>
                                    </a:rPr>
                                    <m:t>∗</m:t>
                                  </m:r>
                                </m:sup>
                              </m:sSubSup>
                            </m:e>
                          </m:nary>
                          <m:r>
                            <a:rPr lang="en-US" sz="1600" i="1">
                              <a:latin typeface="Cambria Math" panose="02040503050406030204" pitchFamily="18" charset="0"/>
                            </a:rPr>
                            <m:t>𝑦</m:t>
                          </m:r>
                        </m:e>
                        <m:sub>
                          <m:r>
                            <a:rPr lang="en-US" sz="1600" i="1">
                              <a:latin typeface="Cambria Math" panose="02040503050406030204" pitchFamily="18" charset="0"/>
                            </a:rPr>
                            <m:t>𝑖</m:t>
                          </m:r>
                        </m:sub>
                      </m:sSub>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𝒊</m:t>
                          </m:r>
                        </m:sub>
                      </m:sSub>
                    </m:oMath>
                  </m:oMathPara>
                </a14:m>
                <a:endParaRPr lang="en-US" sz="1600" dirty="0"/>
              </a:p>
            </p:txBody>
          </p:sp>
        </mc:Choice>
        <mc:Fallback xmlns="">
          <p:sp>
            <p:nvSpPr>
              <p:cNvPr id="26" name="TextBox 25">
                <a:extLst>
                  <a:ext uri="{FF2B5EF4-FFF2-40B4-BE49-F238E27FC236}">
                    <a16:creationId xmlns:a16="http://schemas.microsoft.com/office/drawing/2014/main" id="{D9626F76-57A6-43B7-9F56-642C0FBE34EC}"/>
                  </a:ext>
                </a:extLst>
              </p:cNvPr>
              <p:cNvSpPr txBox="1">
                <a:spLocks noRot="1" noChangeAspect="1" noMove="1" noResize="1" noEditPoints="1" noAdjustHandles="1" noChangeArrowheads="1" noChangeShapeType="1" noTextEdit="1"/>
              </p:cNvSpPr>
              <p:nvPr/>
            </p:nvSpPr>
            <p:spPr>
              <a:xfrm>
                <a:off x="7764265" y="5347907"/>
                <a:ext cx="2706157" cy="764505"/>
              </a:xfrm>
              <a:prstGeom prst="rect">
                <a:avLst/>
              </a:prstGeom>
              <a:blipFill>
                <a:blip r:embed="rId7"/>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B154AB7E-23BD-4E73-8326-E63D0D52AA1E}"/>
              </a:ext>
            </a:extLst>
          </p:cNvPr>
          <p:cNvSpPr txBox="1"/>
          <p:nvPr/>
        </p:nvSpPr>
        <p:spPr>
          <a:xfrm>
            <a:off x="6276783" y="4862134"/>
            <a:ext cx="5581445" cy="400110"/>
          </a:xfrm>
          <a:prstGeom prst="rect">
            <a:avLst/>
          </a:prstGeom>
          <a:noFill/>
        </p:spPr>
        <p:txBody>
          <a:bodyPr wrap="square">
            <a:spAutoFit/>
          </a:bodyPr>
          <a:lstStyle/>
          <a:p>
            <a:pPr marL="0" lvl="2"/>
            <a:r>
              <a:rPr lang="en-US" sz="2000" dirty="0">
                <a:solidFill>
                  <a:srgbClr val="D73F09"/>
                </a:solidFill>
                <a:latin typeface="Avenir Next LT Pro" panose="020B0504020202020204" pitchFamily="34" charset="0"/>
              </a:rPr>
              <a:t>Given optimal alphas – weight vector is: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82DB1CE-DDDD-4E41-9375-9C8F8A72D767}"/>
                  </a:ext>
                </a:extLst>
              </p:cNvPr>
              <p:cNvSpPr txBox="1"/>
              <p:nvPr/>
            </p:nvSpPr>
            <p:spPr>
              <a:xfrm>
                <a:off x="2136866" y="2918445"/>
                <a:ext cx="4663194" cy="161621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1400" i="1" smtClean="0">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max</m:t>
                              </m:r>
                            </m:e>
                            <m:lim>
                              <m:sSub>
                                <m:sSubPr>
                                  <m:ctrlPr>
                                    <a:rPr lang="en-US" sz="1400" i="1">
                                      <a:latin typeface="Cambria Math" panose="02040503050406030204" pitchFamily="18" charset="0"/>
                                    </a:rPr>
                                  </m:ctrlPr>
                                </m:sSubPr>
                                <m:e>
                                  <m:r>
                                    <a:rPr lang="en-US" sz="1400" i="1">
                                      <a:latin typeface="Cambria Math" panose="02040503050406030204" pitchFamily="18" charset="0"/>
                                    </a:rPr>
                                    <m:t>𝛼</m:t>
                                  </m:r>
                                </m:e>
                                <m:sub>
                                  <m:r>
                                    <a:rPr lang="en-US" sz="1400" i="1">
                                      <a:latin typeface="Cambria Math" panose="02040503050406030204" pitchFamily="18" charset="0"/>
                                    </a:rPr>
                                    <m:t>𝑖</m:t>
                                  </m:r>
                                </m:sub>
                              </m:sSub>
                            </m:lim>
                          </m:limLow>
                        </m:fName>
                        <m:e>
                          <m:nary>
                            <m:naryPr>
                              <m:chr m:val="∑"/>
                              <m:ctrlPr>
                                <a:rPr lang="en-US" sz="1400" i="1">
                                  <a:latin typeface="Cambria Math" panose="02040503050406030204" pitchFamily="18" charset="0"/>
                                </a:rPr>
                              </m:ctrlPr>
                            </m:naryPr>
                            <m:sub>
                              <m: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𝛼</m:t>
                                  </m:r>
                                </m:e>
                                <m:sub>
                                  <m:r>
                                    <a:rPr lang="en-US" sz="1400" i="1">
                                      <a:latin typeface="Cambria Math" panose="02040503050406030204" pitchFamily="18" charset="0"/>
                                    </a:rPr>
                                    <m:t>𝑖</m:t>
                                  </m:r>
                                </m:sub>
                              </m:sSub>
                            </m:e>
                          </m:nary>
                          <m:r>
                            <a:rPr lang="en-US" sz="1400" b="0" i="1" smtClean="0">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2</m:t>
                              </m:r>
                            </m:den>
                          </m:f>
                          <m:nary>
                            <m:naryPr>
                              <m:chr m:val="∑"/>
                              <m:ctrlPr>
                                <a:rPr lang="en-US" sz="1400" i="1">
                                  <a:latin typeface="Cambria Math" panose="02040503050406030204" pitchFamily="18" charset="0"/>
                                </a:rPr>
                              </m:ctrlPr>
                            </m:naryPr>
                            <m:sub>
                              <m:r>
                                <a:rPr lang="en-US" sz="1400" i="1">
                                  <a:latin typeface="Cambria Math" panose="02040503050406030204" pitchFamily="18" charset="0"/>
                                </a:rPr>
                                <m:t>𝑖</m:t>
                              </m:r>
                            </m:sub>
                            <m:sup>
                              <m:r>
                                <a:rPr lang="en-US" sz="1400" i="1">
                                  <a:latin typeface="Cambria Math" panose="02040503050406030204" pitchFamily="18" charset="0"/>
                                </a:rPr>
                                <m:t>𝑛</m:t>
                              </m:r>
                            </m:sup>
                            <m:e>
                              <m:nary>
                                <m:naryPr>
                                  <m:chr m:val="∑"/>
                                  <m:ctrlPr>
                                    <a:rPr lang="en-US" sz="1400" i="1">
                                      <a:latin typeface="Cambria Math" panose="02040503050406030204" pitchFamily="18" charset="0"/>
                                    </a:rPr>
                                  </m:ctrlPr>
                                </m:naryPr>
                                <m:sub>
                                  <m:r>
                                    <a:rPr lang="en-US" sz="1400" i="1">
                                      <a:latin typeface="Cambria Math" panose="02040503050406030204" pitchFamily="18" charset="0"/>
                                    </a:rPr>
                                    <m:t>𝑗</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𝛼</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𝛼</m:t>
                                      </m:r>
                                    </m:e>
                                    <m:sub>
                                      <m:r>
                                        <a:rPr lang="en-US" sz="1400" i="1">
                                          <a:latin typeface="Cambria Math" panose="02040503050406030204" pitchFamily="18" charset="0"/>
                                        </a:rPr>
                                        <m:t>𝑗</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𝑗</m:t>
                                      </m:r>
                                    </m:sub>
                                  </m:sSub>
                                  <m:sSubSup>
                                    <m:sSubSupPr>
                                      <m:ctrlPr>
                                        <a:rPr lang="en-US" sz="1400" b="1" i="1">
                                          <a:latin typeface="Cambria Math" panose="02040503050406030204" pitchFamily="18" charset="0"/>
                                        </a:rPr>
                                      </m:ctrlPr>
                                    </m:sSubSupPr>
                                    <m:e>
                                      <m:r>
                                        <a:rPr lang="en-US" sz="1400" b="1" i="1">
                                          <a:latin typeface="Cambria Math" panose="02040503050406030204" pitchFamily="18" charset="0"/>
                                        </a:rPr>
                                        <m:t>𝒙</m:t>
                                      </m:r>
                                    </m:e>
                                    <m:sub>
                                      <m:r>
                                        <a:rPr lang="en-US" sz="1400" b="1" i="1">
                                          <a:latin typeface="Cambria Math" panose="02040503050406030204" pitchFamily="18" charset="0"/>
                                        </a:rPr>
                                        <m:t>𝒊</m:t>
                                      </m:r>
                                    </m:sub>
                                    <m:sup>
                                      <m:r>
                                        <a:rPr lang="en-US" sz="1400" b="1" i="1">
                                          <a:latin typeface="Cambria Math" panose="02040503050406030204" pitchFamily="18" charset="0"/>
                                        </a:rPr>
                                        <m:t>𝑻</m:t>
                                      </m:r>
                                    </m:sup>
                                  </m:sSubSup>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𝒋</m:t>
                                      </m:r>
                                    </m:sub>
                                  </m:sSub>
                                </m:e>
                              </m:nary>
                            </m:e>
                          </m:nary>
                        </m:e>
                      </m:func>
                      <m:r>
                        <a:rPr lang="en-US" sz="1400" b="0" i="1" smtClean="0">
                          <a:latin typeface="Cambria Math" panose="02040503050406030204" pitchFamily="18" charset="0"/>
                        </a:rPr>
                        <m:t>         </m:t>
                      </m:r>
                    </m:oMath>
                  </m:oMathPara>
                </a14:m>
                <a:endParaRPr lang="en-US"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rPr>
                        <m:t> </m:t>
                      </m:r>
                      <m:r>
                        <a:rPr lang="en-US" sz="1400" b="0" i="1" smtClean="0">
                          <a:latin typeface="Cambria Math" panose="02040503050406030204" pitchFamily="18" charset="0"/>
                        </a:rPr>
                        <m:t>𝑠</m:t>
                      </m:r>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 </m:t>
                      </m:r>
                      <m:sSub>
                        <m:sSubPr>
                          <m:ctrlPr>
                            <a:rPr lang="en-US" sz="1400" i="1">
                              <a:latin typeface="Cambria Math" panose="02040503050406030204" pitchFamily="18" charset="0"/>
                            </a:rPr>
                          </m:ctrlPr>
                        </m:sSubPr>
                        <m:e>
                          <m:nary>
                            <m:naryPr>
                              <m:chr m:val="∑"/>
                              <m:ctrlPr>
                                <a:rPr lang="en-US" sz="1400" i="1">
                                  <a:latin typeface="Cambria Math" panose="02040503050406030204" pitchFamily="18" charset="0"/>
                                </a:rPr>
                              </m:ctrlPr>
                            </m:naryPr>
                            <m:sub>
                              <m: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𝛼</m:t>
                                  </m:r>
                                </m:e>
                                <m:sub>
                                  <m:r>
                                    <a:rPr lang="en-US" sz="1400" i="1">
                                      <a:latin typeface="Cambria Math" panose="02040503050406030204" pitchFamily="18" charset="0"/>
                                    </a:rPr>
                                    <m:t>𝑖</m:t>
                                  </m:r>
                                </m:sub>
                              </m:sSub>
                            </m:e>
                          </m:nary>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b="1" i="1">
                          <a:latin typeface="Cambria Math" panose="02040503050406030204" pitchFamily="18" charset="0"/>
                        </a:rPr>
                        <m:t>=</m:t>
                      </m:r>
                      <m:r>
                        <a:rPr lang="en-US" sz="1400" i="1">
                          <a:latin typeface="Cambria Math" panose="02040503050406030204" pitchFamily="18" charset="0"/>
                        </a:rPr>
                        <m:t>0</m:t>
                      </m:r>
                      <m:r>
                        <a:rPr lang="en-US" sz="1400" b="0" i="0" smtClean="0">
                          <a:latin typeface="Cambria Math" panose="02040503050406030204" pitchFamily="18" charset="0"/>
                        </a:rPr>
                        <m:t>         </m:t>
                      </m:r>
                    </m:oMath>
                  </m:oMathPara>
                </a14:m>
                <a:endParaRPr lang="en-US" sz="1400" b="0" i="0"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sz="1400" b="0" i="0" smtClean="0">
                          <a:latin typeface="Cambria Math" panose="02040503050406030204" pitchFamily="18" charset="0"/>
                        </a:rPr>
                        <m:t>           </m:t>
                      </m:r>
                      <m:r>
                        <a:rPr lang="en-US" sz="1400" b="0" i="1" smtClean="0">
                          <a:latin typeface="Cambria Math" panose="02040503050406030204" pitchFamily="18" charset="0"/>
                        </a:rPr>
                        <m:t>0≤</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𝛼</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  ∀</m:t>
                      </m:r>
                      <m:r>
                        <a:rPr lang="en-US" sz="1400" b="0" i="1" smtClean="0">
                          <a:latin typeface="Cambria Math" panose="02040503050406030204" pitchFamily="18" charset="0"/>
                        </a:rPr>
                        <m:t>𝑖</m:t>
                      </m:r>
                    </m:oMath>
                  </m:oMathPara>
                </a14:m>
                <a:endParaRPr lang="en-US" sz="1400" dirty="0"/>
              </a:p>
            </p:txBody>
          </p:sp>
        </mc:Choice>
        <mc:Fallback xmlns="">
          <p:sp>
            <p:nvSpPr>
              <p:cNvPr id="28" name="TextBox 27">
                <a:extLst>
                  <a:ext uri="{FF2B5EF4-FFF2-40B4-BE49-F238E27FC236}">
                    <a16:creationId xmlns:a16="http://schemas.microsoft.com/office/drawing/2014/main" id="{182DB1CE-DDDD-4E41-9375-9C8F8A72D767}"/>
                  </a:ext>
                </a:extLst>
              </p:cNvPr>
              <p:cNvSpPr txBox="1">
                <a:spLocks noRot="1" noChangeAspect="1" noMove="1" noResize="1" noEditPoints="1" noAdjustHandles="1" noChangeArrowheads="1" noChangeShapeType="1" noTextEdit="1"/>
              </p:cNvSpPr>
              <p:nvPr/>
            </p:nvSpPr>
            <p:spPr>
              <a:xfrm>
                <a:off x="2136866" y="2918445"/>
                <a:ext cx="4663194" cy="161621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844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4" grpId="0"/>
      <p:bldP spid="25" grpId="0"/>
      <p:bldP spid="26" grpId="0"/>
      <p:bldP spid="27" grpId="0"/>
      <p:bldP spid="2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63DB-B80C-4D33-BD06-75FFD59E1523}"/>
              </a:ext>
            </a:extLst>
          </p:cNvPr>
          <p:cNvSpPr>
            <a:spLocks noGrp="1"/>
          </p:cNvSpPr>
          <p:nvPr>
            <p:ph type="title"/>
          </p:nvPr>
        </p:nvSpPr>
        <p:spPr/>
        <p:txBody>
          <a:bodyPr/>
          <a:lstStyle/>
          <a:p>
            <a:r>
              <a:rPr lang="en-US" dirty="0"/>
              <a:t>A Note About Solving this Equation</a:t>
            </a:r>
          </a:p>
        </p:txBody>
      </p:sp>
      <p:sp>
        <p:nvSpPr>
          <p:cNvPr id="3" name="Slide Number Placeholder 2">
            <a:extLst>
              <a:ext uri="{FF2B5EF4-FFF2-40B4-BE49-F238E27FC236}">
                <a16:creationId xmlns:a16="http://schemas.microsoft.com/office/drawing/2014/main" id="{75C3204F-44D0-427F-B100-43555694760E}"/>
              </a:ext>
            </a:extLst>
          </p:cNvPr>
          <p:cNvSpPr>
            <a:spLocks noGrp="1"/>
          </p:cNvSpPr>
          <p:nvPr>
            <p:ph type="sldNum" sz="quarter" idx="4"/>
          </p:nvPr>
        </p:nvSpPr>
        <p:spPr/>
        <p:txBody>
          <a:bodyPr/>
          <a:lstStyle/>
          <a:p>
            <a:fld id="{02C8B7B2-9496-47E5-990F-169BD0B1DE6A}" type="slidenum">
              <a:rPr lang="en-US" smtClean="0"/>
              <a:t>43</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F1BC87E-7E86-4A24-98E5-671DE1FB24B8}"/>
                  </a:ext>
                </a:extLst>
              </p:cNvPr>
              <p:cNvSpPr txBox="1"/>
              <p:nvPr/>
            </p:nvSpPr>
            <p:spPr>
              <a:xfrm>
                <a:off x="6465344" y="2858660"/>
                <a:ext cx="4663194" cy="15919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2000" i="1" smtClean="0">
                              <a:latin typeface="Cambria Math" panose="02040503050406030204" pitchFamily="18" charset="0"/>
                            </a:rPr>
                          </m:ctrlPr>
                        </m:funcPr>
                        <m:fName>
                          <m:limLow>
                            <m:limLowPr>
                              <m:ctrlPr>
                                <a:rPr lang="en-US" sz="2000" i="1">
                                  <a:latin typeface="Cambria Math" panose="02040503050406030204" pitchFamily="18" charset="0"/>
                                </a:rPr>
                              </m:ctrlPr>
                            </m:limLowPr>
                            <m:e>
                              <m:r>
                                <a:rPr lang="en-US" sz="2000" b="0" i="0" smtClean="0">
                                  <a:latin typeface="Cambria Math" panose="02040503050406030204" pitchFamily="18" charset="0"/>
                                </a:rPr>
                                <m:t> </m:t>
                              </m:r>
                              <m:r>
                                <m:rPr>
                                  <m:sty m:val="p"/>
                                </m:rPr>
                                <a:rPr lang="en-US" sz="2000" b="0" i="0" smtClean="0">
                                  <a:latin typeface="Cambria Math" panose="02040503050406030204" pitchFamily="18" charset="0"/>
                                </a:rPr>
                                <m:t>minimize</m:t>
                              </m:r>
                            </m:e>
                            <m:lim>
                              <m:r>
                                <a:rPr lang="en-US" sz="2000" b="1" i="1" smtClean="0">
                                  <a:latin typeface="Cambria Math" panose="02040503050406030204" pitchFamily="18" charset="0"/>
                                </a:rPr>
                                <m:t>𝜶</m:t>
                              </m:r>
                            </m:lim>
                          </m:limLow>
                        </m:fName>
                        <m:e>
                          <m:r>
                            <a:rPr lang="en-US" sz="2000" b="0" i="1" smtClean="0">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b="0" i="1" smtClean="0">
                                  <a:latin typeface="Cambria Math" panose="02040503050406030204" pitchFamily="18" charset="0"/>
                                </a:rPr>
                                <m:t> </m:t>
                              </m:r>
                              <m:r>
                                <a:rPr lang="en-US" sz="2000" i="1">
                                  <a:latin typeface="Cambria Math" panose="02040503050406030204" pitchFamily="18" charset="0"/>
                                </a:rPr>
                                <m:t>2</m:t>
                              </m:r>
                            </m:den>
                          </m:f>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𝜶</m:t>
                              </m:r>
                            </m:e>
                            <m:sup>
                              <m:r>
                                <a:rPr lang="en-US" sz="2000" b="1" i="1" smtClean="0">
                                  <a:latin typeface="Cambria Math" panose="02040503050406030204" pitchFamily="18" charset="0"/>
                                </a:rPr>
                                <m:t>𝑻</m:t>
                              </m:r>
                            </m:sup>
                          </m:sSup>
                          <m:r>
                            <a:rPr lang="en-US" sz="2000" b="0" i="1" smtClean="0">
                              <a:latin typeface="Cambria Math" panose="02040503050406030204" pitchFamily="18" charset="0"/>
                            </a:rPr>
                            <m:t>𝑃</m:t>
                          </m:r>
                          <m:r>
                            <a:rPr lang="en-US" sz="2000" b="1" i="1" smtClean="0">
                              <a:latin typeface="Cambria Math" panose="02040503050406030204" pitchFamily="18" charset="0"/>
                            </a:rPr>
                            <m:t>𝜶</m:t>
                          </m:r>
                          <m:r>
                            <a:rPr lang="en-US" sz="2000" b="0" i="1" smtClean="0">
                              <a:latin typeface="Cambria Math" panose="02040503050406030204" pitchFamily="18" charset="0"/>
                            </a:rPr>
                            <m:t>+</m:t>
                          </m:r>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𝒒</m:t>
                              </m:r>
                            </m:e>
                            <m:sup>
                              <m:r>
                                <a:rPr lang="en-US" sz="2000" b="1" i="1" smtClean="0">
                                  <a:latin typeface="Cambria Math" panose="02040503050406030204" pitchFamily="18" charset="0"/>
                                </a:rPr>
                                <m:t>𝑻</m:t>
                              </m:r>
                            </m:sup>
                          </m:sSup>
                          <m:r>
                            <a:rPr lang="en-US" sz="2000" b="1" i="1" smtClean="0">
                              <a:latin typeface="Cambria Math" panose="02040503050406030204" pitchFamily="18" charset="0"/>
                            </a:rPr>
                            <m:t>𝜶</m:t>
                          </m:r>
                        </m:e>
                      </m:func>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 </m:t>
                      </m:r>
                      <m:r>
                        <m:rPr>
                          <m:sty m:val="p"/>
                        </m:rPr>
                        <a:rPr lang="en-US" sz="2000" b="0" i="0" smtClean="0">
                          <a:latin typeface="Cambria Math" panose="02040503050406030204" pitchFamily="18" charset="0"/>
                        </a:rPr>
                        <m:t>subject</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to</m:t>
                      </m:r>
                      <m:r>
                        <a:rPr lang="en-US" sz="2000" b="0" i="0" smtClean="0">
                          <a:latin typeface="Cambria Math" panose="02040503050406030204" pitchFamily="18" charset="0"/>
                        </a:rPr>
                        <m:t>   </m:t>
                      </m:r>
                      <m:r>
                        <a:rPr lang="en-US" sz="2000" b="0" i="1" smtClean="0">
                          <a:latin typeface="Cambria Math" panose="02040503050406030204" pitchFamily="18" charset="0"/>
                        </a:rPr>
                        <m:t>  </m:t>
                      </m:r>
                      <m:r>
                        <a:rPr lang="en-US" sz="2000" b="0" i="1" smtClean="0">
                          <a:latin typeface="Cambria Math" panose="02040503050406030204" pitchFamily="18" charset="0"/>
                        </a:rPr>
                        <m:t>𝐴</m:t>
                      </m:r>
                      <m:r>
                        <a:rPr lang="en-US" sz="2000" b="1" i="1" smtClean="0">
                          <a:latin typeface="Cambria Math" panose="02040503050406030204" pitchFamily="18" charset="0"/>
                        </a:rPr>
                        <m:t>𝜶</m:t>
                      </m:r>
                      <m:r>
                        <a:rPr lang="en-US" sz="2000" b="1" i="1">
                          <a:latin typeface="Cambria Math" panose="02040503050406030204" pitchFamily="18" charset="0"/>
                        </a:rPr>
                        <m:t>=</m:t>
                      </m:r>
                      <m:r>
                        <a:rPr lang="en-US" sz="2000" b="1" i="1" smtClean="0">
                          <a:latin typeface="Cambria Math" panose="02040503050406030204" pitchFamily="18" charset="0"/>
                        </a:rPr>
                        <m:t>𝒉</m:t>
                      </m:r>
                      <m:r>
                        <a:rPr lang="en-US" sz="2000" b="0" i="0" smtClean="0">
                          <a:latin typeface="Cambria Math" panose="02040503050406030204" pitchFamily="18" charset="0"/>
                        </a:rPr>
                        <m:t>         </m:t>
                      </m:r>
                    </m:oMath>
                  </m:oMathPara>
                </a14:m>
                <a:endParaRPr lang="en-US" sz="2000" b="0" i="0"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sz="2000" b="0" i="0" smtClean="0">
                          <a:latin typeface="Cambria Math" panose="02040503050406030204" pitchFamily="18" charset="0"/>
                        </a:rPr>
                        <m:t>                         </m:t>
                      </m:r>
                      <m:sSub>
                        <m:sSubPr>
                          <m:ctrlPr>
                            <a:rPr lang="en-US" sz="2000" b="1" i="1" smtClean="0">
                              <a:latin typeface="Cambria Math" panose="02040503050406030204" pitchFamily="18" charset="0"/>
                            </a:rPr>
                          </m:ctrlPr>
                        </m:sSubPr>
                        <m:e>
                          <m:r>
                            <a:rPr lang="en-US" sz="2000" b="1" i="0" smtClean="0">
                              <a:latin typeface="Cambria Math" panose="02040503050406030204" pitchFamily="18" charset="0"/>
                            </a:rPr>
                            <m:t>𝐛</m:t>
                          </m:r>
                        </m:e>
                        <m:sub>
                          <m:r>
                            <a:rPr lang="en-US" sz="2000" b="1" i="0" smtClean="0">
                              <a:latin typeface="Cambria Math" panose="02040503050406030204" pitchFamily="18" charset="0"/>
                            </a:rPr>
                            <m:t>𝐥</m:t>
                          </m:r>
                        </m:sub>
                      </m:sSub>
                      <m:r>
                        <a:rPr lang="en-US" sz="2000" b="0" i="1" smtClean="0">
                          <a:latin typeface="Cambria Math" panose="02040503050406030204" pitchFamily="18" charset="0"/>
                        </a:rPr>
                        <m:t>≤</m:t>
                      </m:r>
                      <m:r>
                        <a:rPr lang="en-US" sz="2000" b="1" i="1" smtClean="0">
                          <a:latin typeface="Cambria Math" panose="02040503050406030204" pitchFamily="18" charset="0"/>
                        </a:rPr>
                        <m:t>𝜶</m:t>
                      </m:r>
                      <m:r>
                        <a:rPr lang="en-US" sz="2000" b="0"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𝒃</m:t>
                          </m:r>
                        </m:e>
                        <m:sub>
                          <m:r>
                            <a:rPr lang="en-US" sz="2000" b="1" i="1" smtClean="0">
                              <a:latin typeface="Cambria Math" panose="02040503050406030204" pitchFamily="18" charset="0"/>
                            </a:rPr>
                            <m:t>𝒖</m:t>
                          </m:r>
                        </m:sub>
                      </m:sSub>
                      <m:r>
                        <a:rPr lang="en-US" sz="2000" b="0" i="1" smtClean="0">
                          <a:latin typeface="Cambria Math" panose="02040503050406030204" pitchFamily="18" charset="0"/>
                        </a:rPr>
                        <m:t>  ∀</m:t>
                      </m:r>
                      <m:r>
                        <a:rPr lang="en-US" sz="2000" b="0" i="1" smtClean="0">
                          <a:latin typeface="Cambria Math" panose="02040503050406030204" pitchFamily="18" charset="0"/>
                        </a:rPr>
                        <m:t>𝑖</m:t>
                      </m:r>
                    </m:oMath>
                  </m:oMathPara>
                </a14:m>
                <a:endParaRPr lang="en-US" sz="2000" dirty="0"/>
              </a:p>
            </p:txBody>
          </p:sp>
        </mc:Choice>
        <mc:Fallback xmlns="">
          <p:sp>
            <p:nvSpPr>
              <p:cNvPr id="4" name="TextBox 3">
                <a:extLst>
                  <a:ext uri="{FF2B5EF4-FFF2-40B4-BE49-F238E27FC236}">
                    <a16:creationId xmlns:a16="http://schemas.microsoft.com/office/drawing/2014/main" id="{8F1BC87E-7E86-4A24-98E5-671DE1FB24B8}"/>
                  </a:ext>
                </a:extLst>
              </p:cNvPr>
              <p:cNvSpPr txBox="1">
                <a:spLocks noRot="1" noChangeAspect="1" noMove="1" noResize="1" noEditPoints="1" noAdjustHandles="1" noChangeArrowheads="1" noChangeShapeType="1" noTextEdit="1"/>
              </p:cNvSpPr>
              <p:nvPr/>
            </p:nvSpPr>
            <p:spPr>
              <a:xfrm>
                <a:off x="6465344" y="2858660"/>
                <a:ext cx="4663194" cy="1591974"/>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05CE3E47-1742-40A3-BEB2-13FD84A85D00}"/>
              </a:ext>
            </a:extLst>
          </p:cNvPr>
          <p:cNvSpPr txBox="1"/>
          <p:nvPr/>
        </p:nvSpPr>
        <p:spPr>
          <a:xfrm>
            <a:off x="267128" y="671297"/>
            <a:ext cx="11505770" cy="400110"/>
          </a:xfrm>
          <a:prstGeom prst="rect">
            <a:avLst/>
          </a:prstGeom>
          <a:noFill/>
        </p:spPr>
        <p:txBody>
          <a:bodyPr wrap="square">
            <a:spAutoFit/>
          </a:bodyPr>
          <a:lstStyle/>
          <a:p>
            <a:pPr marL="0" lvl="2"/>
            <a:r>
              <a:rPr lang="en-US" sz="2000" dirty="0">
                <a:latin typeface="Avenir Next LT Pro" panose="020B0504020202020204" pitchFamily="34" charset="0"/>
              </a:rPr>
              <a:t>To plug this into a quadratic program solver, we need to get it into a canonical form</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4A8823-A7D7-4CC0-901D-BE418CC50F42}"/>
                  </a:ext>
                </a:extLst>
              </p:cNvPr>
              <p:cNvSpPr txBox="1"/>
              <p:nvPr/>
            </p:nvSpPr>
            <p:spPr>
              <a:xfrm>
                <a:off x="453335" y="2309856"/>
                <a:ext cx="4663194" cy="26895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2000" i="1" smtClean="0">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max</m:t>
                              </m:r>
                            </m:e>
                            <m:lim>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lim>
                          </m:limLow>
                        </m:fName>
                        <m:e>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sub>
                            <m:sup>
                              <m:r>
                                <a:rPr lang="en-US" sz="2000" i="1">
                                  <a:latin typeface="Cambria Math" panose="02040503050406030204" pitchFamily="18" charset="0"/>
                                </a:rPr>
                                <m:t>𝑛</m:t>
                              </m:r>
                            </m:sup>
                            <m:e>
                              <m:nary>
                                <m:naryPr>
                                  <m:chr m:val="∑"/>
                                  <m:ctrlPr>
                                    <a:rPr lang="en-US" sz="2000" i="1">
                                      <a:latin typeface="Cambria Math" panose="02040503050406030204" pitchFamily="18" charset="0"/>
                                    </a:rPr>
                                  </m:ctrlPr>
                                </m:naryPr>
                                <m:sub>
                                  <m:r>
                                    <a:rPr lang="en-US" sz="2000" i="1">
                                      <a:latin typeface="Cambria Math" panose="02040503050406030204" pitchFamily="18" charset="0"/>
                                    </a:rPr>
                                    <m:t>𝑗</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𝑗</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𝑗</m:t>
                                      </m:r>
                                    </m:sub>
                                  </m:sSub>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𝒊</m:t>
                                      </m:r>
                                    </m:sub>
                                    <m:sup>
                                      <m:r>
                                        <a:rPr lang="en-US" sz="2000" b="1" i="1">
                                          <a:latin typeface="Cambria Math" panose="02040503050406030204" pitchFamily="18" charset="0"/>
                                        </a:rPr>
                                        <m:t>𝑻</m:t>
                                      </m:r>
                                    </m:sup>
                                  </m:sSubSup>
                                  <m:sSub>
                                    <m:sSubPr>
                                      <m:ctrlPr>
                                        <a:rPr lang="en-US" sz="2000" b="1" i="1">
                                          <a:latin typeface="Cambria Math" panose="02040503050406030204" pitchFamily="18" charset="0"/>
                                        </a:rPr>
                                      </m:ctrlPr>
                                    </m:sSubPr>
                                    <m:e>
                                      <m:r>
                                        <a:rPr lang="en-US" sz="2000" b="1" i="1">
                                          <a:latin typeface="Cambria Math" panose="02040503050406030204" pitchFamily="18" charset="0"/>
                                        </a:rPr>
                                        <m:t>𝒙</m:t>
                                      </m:r>
                                    </m:e>
                                    <m:sub>
                                      <m:r>
                                        <a:rPr lang="en-US" sz="2000" b="1" i="1">
                                          <a:latin typeface="Cambria Math" panose="02040503050406030204" pitchFamily="18" charset="0"/>
                                        </a:rPr>
                                        <m:t>𝒋</m:t>
                                      </m:r>
                                    </m:sub>
                                  </m:sSub>
                                </m:e>
                              </m:nary>
                            </m:e>
                          </m:nary>
                        </m:e>
                      </m:func>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e>
                          </m:nary>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b="1" i="1">
                          <a:latin typeface="Cambria Math" panose="02040503050406030204" pitchFamily="18" charset="0"/>
                        </a:rPr>
                        <m:t>=</m:t>
                      </m:r>
                      <m:r>
                        <a:rPr lang="en-US" sz="2000" i="1">
                          <a:latin typeface="Cambria Math" panose="02040503050406030204" pitchFamily="18" charset="0"/>
                        </a:rPr>
                        <m:t>0</m:t>
                      </m:r>
                      <m:r>
                        <a:rPr lang="en-US" sz="2000" b="0" i="0" smtClean="0">
                          <a:latin typeface="Cambria Math" panose="02040503050406030204" pitchFamily="18" charset="0"/>
                        </a:rPr>
                        <m:t>         </m:t>
                      </m:r>
                    </m:oMath>
                  </m:oMathPara>
                </a14:m>
                <a:endParaRPr lang="en-US" sz="2000" b="0" i="0"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sz="2000" b="0" i="0" smtClean="0">
                          <a:latin typeface="Cambria Math" panose="02040503050406030204" pitchFamily="18" charset="0"/>
                        </a:rPr>
                        <m:t>           </m:t>
                      </m:r>
                      <m:r>
                        <a:rPr lang="en-US" sz="2000" b="0" i="1" smtClean="0">
                          <a:latin typeface="Cambria Math" panose="02040503050406030204" pitchFamily="18" charset="0"/>
                        </a:rPr>
                        <m:t>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  ∀</m:t>
                      </m:r>
                      <m:r>
                        <a:rPr lang="en-US" sz="2000" b="0" i="1" smtClean="0">
                          <a:latin typeface="Cambria Math" panose="02040503050406030204" pitchFamily="18" charset="0"/>
                        </a:rPr>
                        <m:t>𝑖</m:t>
                      </m:r>
                    </m:oMath>
                  </m:oMathPara>
                </a14:m>
                <a:endParaRPr lang="en-US" sz="2000" dirty="0"/>
              </a:p>
            </p:txBody>
          </p:sp>
        </mc:Choice>
        <mc:Fallback xmlns="">
          <p:sp>
            <p:nvSpPr>
              <p:cNvPr id="11" name="TextBox 10">
                <a:extLst>
                  <a:ext uri="{FF2B5EF4-FFF2-40B4-BE49-F238E27FC236}">
                    <a16:creationId xmlns:a16="http://schemas.microsoft.com/office/drawing/2014/main" id="{A54A8823-A7D7-4CC0-901D-BE418CC50F42}"/>
                  </a:ext>
                </a:extLst>
              </p:cNvPr>
              <p:cNvSpPr txBox="1">
                <a:spLocks noRot="1" noChangeAspect="1" noMove="1" noResize="1" noEditPoints="1" noAdjustHandles="1" noChangeArrowheads="1" noChangeShapeType="1" noTextEdit="1"/>
              </p:cNvSpPr>
              <p:nvPr/>
            </p:nvSpPr>
            <p:spPr>
              <a:xfrm>
                <a:off x="453335" y="2309856"/>
                <a:ext cx="4663194" cy="2689582"/>
              </a:xfrm>
              <a:prstGeom prst="rect">
                <a:avLst/>
              </a:prstGeom>
              <a:blipFill>
                <a:blip r:embed="rId3"/>
                <a:stretch>
                  <a:fillRect/>
                </a:stretch>
              </a:blipFill>
            </p:spPr>
            <p:txBody>
              <a:bodyPr/>
              <a:lstStyle/>
              <a:p>
                <a:r>
                  <a:rPr lang="en-US">
                    <a:noFill/>
                  </a:rPr>
                  <a:t> </a:t>
                </a:r>
              </a:p>
            </p:txBody>
          </p:sp>
        </mc:Fallback>
      </mc:AlternateContent>
      <p:sp>
        <p:nvSpPr>
          <p:cNvPr id="12" name="Arrow: Right 11">
            <a:extLst>
              <a:ext uri="{FF2B5EF4-FFF2-40B4-BE49-F238E27FC236}">
                <a16:creationId xmlns:a16="http://schemas.microsoft.com/office/drawing/2014/main" id="{1606813C-E1E6-46A7-821F-35EDE6D106FE}"/>
              </a:ext>
            </a:extLst>
          </p:cNvPr>
          <p:cNvSpPr/>
          <p:nvPr/>
        </p:nvSpPr>
        <p:spPr>
          <a:xfrm>
            <a:off x="4453951" y="2994916"/>
            <a:ext cx="652304" cy="11404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E635686-44F3-47E8-BA93-C9CB5C700D04}"/>
                  </a:ext>
                </a:extLst>
              </p:cNvPr>
              <p:cNvSpPr txBox="1"/>
              <p:nvPr/>
            </p:nvSpPr>
            <p:spPr>
              <a:xfrm>
                <a:off x="267128" y="5759595"/>
                <a:ext cx="11505770" cy="400110"/>
              </a:xfrm>
              <a:prstGeom prst="rect">
                <a:avLst/>
              </a:prstGeom>
              <a:noFill/>
            </p:spPr>
            <p:txBody>
              <a:bodyPr wrap="square">
                <a:spAutoFit/>
              </a:bodyPr>
              <a:lstStyle/>
              <a:p>
                <a:pPr marL="0" lvl="2"/>
                <a:r>
                  <a:rPr lang="en-US" sz="2000" dirty="0">
                    <a:latin typeface="Avenir Next LT Pro" panose="020B0504020202020204" pitchFamily="34" charset="0"/>
                  </a:rPr>
                  <a:t>where </a:t>
                </a:r>
                <a14:m>
                  <m:oMath xmlns:m="http://schemas.openxmlformats.org/officeDocument/2006/math">
                    <m:r>
                      <a:rPr lang="en-US" sz="2000" i="1" dirty="0" smtClean="0">
                        <a:latin typeface="Cambria Math" panose="02040503050406030204" pitchFamily="18" charset="0"/>
                      </a:rPr>
                      <m:t>𝑃</m:t>
                    </m:r>
                    <m:r>
                      <a:rPr lang="en-US" sz="2000" i="1" dirty="0" smtClean="0">
                        <a:latin typeface="Cambria Math" panose="02040503050406030204" pitchFamily="18" charset="0"/>
                      </a:rPr>
                      <m:t>, </m:t>
                    </m:r>
                    <m:r>
                      <a:rPr lang="en-US" sz="2000" i="1" dirty="0" smtClean="0">
                        <a:latin typeface="Cambria Math" panose="02040503050406030204" pitchFamily="18" charset="0"/>
                      </a:rPr>
                      <m:t>𝑞</m:t>
                    </m:r>
                    <m:r>
                      <a:rPr lang="en-US" sz="2000" i="1" dirty="0" smtClean="0">
                        <a:latin typeface="Cambria Math" panose="02040503050406030204" pitchFamily="18" charset="0"/>
                      </a:rPr>
                      <m:t>, </m:t>
                    </m:r>
                    <m:r>
                      <a:rPr lang="en-US" sz="2000" i="1" dirty="0" smtClean="0">
                        <a:latin typeface="Cambria Math" panose="02040503050406030204" pitchFamily="18" charset="0"/>
                      </a:rPr>
                      <m:t>𝐴</m:t>
                    </m:r>
                    <m:r>
                      <a:rPr lang="en-US" sz="2000" i="1" dirty="0" smtClean="0">
                        <a:latin typeface="Cambria Math" panose="02040503050406030204" pitchFamily="18" charset="0"/>
                      </a:rPr>
                      <m:t>, </m:t>
                    </m:r>
                    <m:r>
                      <a:rPr lang="en-US" sz="2000" i="1" dirty="0" smtClean="0">
                        <a:latin typeface="Cambria Math" panose="02040503050406030204" pitchFamily="18" charset="0"/>
                      </a:rPr>
                      <m:t>h</m:t>
                    </m:r>
                    <m:r>
                      <a:rPr lang="en-US" sz="2000" i="1" dirty="0" smtClean="0">
                        <a:latin typeface="Cambria Math" panose="02040503050406030204" pitchFamily="18" charset="0"/>
                      </a:rPr>
                      <m:t>, </m:t>
                    </m:r>
                    <m:sSub>
                      <m:sSubPr>
                        <m:ctrlPr>
                          <a:rPr lang="en-US" sz="2000" i="1" dirty="0" err="1" smtClean="0">
                            <a:latin typeface="Cambria Math" panose="02040503050406030204" pitchFamily="18" charset="0"/>
                          </a:rPr>
                        </m:ctrlPr>
                      </m:sSubPr>
                      <m:e>
                        <m:r>
                          <a:rPr lang="en-US" sz="2000" i="1" dirty="0" err="1" smtClean="0">
                            <a:latin typeface="Cambria Math" panose="02040503050406030204" pitchFamily="18" charset="0"/>
                          </a:rPr>
                          <m:t>𝑏</m:t>
                        </m:r>
                      </m:e>
                      <m:sub>
                        <m:r>
                          <a:rPr lang="en-US" sz="2000" i="1" dirty="0" err="1" smtClean="0">
                            <a:latin typeface="Cambria Math" panose="02040503050406030204" pitchFamily="18" charset="0"/>
                          </a:rPr>
                          <m:t>𝑙</m:t>
                        </m:r>
                      </m:sub>
                    </m:sSub>
                    <m:r>
                      <a:rPr lang="en-US" sz="2000" i="1" dirty="0" smtClean="0">
                        <a:latin typeface="Cambria Math" panose="02040503050406030204" pitchFamily="18" charset="0"/>
                      </a:rPr>
                      <m:t>,</m:t>
                    </m:r>
                    <m:r>
                      <a:rPr lang="en-US" sz="2000" i="1" dirty="0">
                        <a:latin typeface="Cambria Math" panose="02040503050406030204" pitchFamily="18" charset="0"/>
                      </a:rPr>
                      <m:t> </m:t>
                    </m:r>
                    <m:r>
                      <m:rPr>
                        <m:sty m:val="p"/>
                      </m:rPr>
                      <a:rPr lang="en-US" sz="2000" i="0" dirty="0" smtClean="0">
                        <a:latin typeface="Cambria Math" panose="02040503050406030204" pitchFamily="18" charset="0"/>
                      </a:rPr>
                      <m:t>and</m:t>
                    </m:r>
                    <m:r>
                      <a:rPr lang="en-US" sz="2000" i="1" dirty="0">
                        <a:latin typeface="Cambria Math" panose="02040503050406030204" pitchFamily="18" charset="0"/>
                      </a:rPr>
                      <m:t> </m:t>
                    </m:r>
                    <m:sSub>
                      <m:sSubPr>
                        <m:ctrlPr>
                          <a:rPr lang="en-US" sz="2000" i="1" dirty="0" err="1" smtClean="0">
                            <a:latin typeface="Cambria Math" panose="02040503050406030204" pitchFamily="18" charset="0"/>
                          </a:rPr>
                        </m:ctrlPr>
                      </m:sSubPr>
                      <m:e>
                        <m:r>
                          <a:rPr lang="en-US" sz="2000" i="1" dirty="0" err="1" smtClean="0">
                            <a:latin typeface="Cambria Math" panose="02040503050406030204" pitchFamily="18" charset="0"/>
                          </a:rPr>
                          <m:t>𝑏</m:t>
                        </m:r>
                      </m:e>
                      <m:sub>
                        <m:r>
                          <a:rPr lang="en-US" sz="2000" i="1" dirty="0" err="1" smtClean="0">
                            <a:latin typeface="Cambria Math" panose="02040503050406030204" pitchFamily="18" charset="0"/>
                          </a:rPr>
                          <m:t>𝑢</m:t>
                        </m:r>
                      </m:sub>
                    </m:sSub>
                    <m:r>
                      <a:rPr lang="en-US" sz="2000" i="1" dirty="0">
                        <a:latin typeface="Cambria Math" panose="02040503050406030204" pitchFamily="18" charset="0"/>
                      </a:rPr>
                      <m:t> </m:t>
                    </m:r>
                  </m:oMath>
                </a14:m>
                <a:r>
                  <a:rPr lang="en-US" sz="2000" dirty="0">
                    <a:latin typeface="Avenir Next LT Pro" panose="020B0504020202020204" pitchFamily="34" charset="0"/>
                  </a:rPr>
                  <a:t> define a quadratic program with linear equality constraints.</a:t>
                </a:r>
              </a:p>
            </p:txBody>
          </p:sp>
        </mc:Choice>
        <mc:Fallback xmlns="">
          <p:sp>
            <p:nvSpPr>
              <p:cNvPr id="13" name="TextBox 12">
                <a:extLst>
                  <a:ext uri="{FF2B5EF4-FFF2-40B4-BE49-F238E27FC236}">
                    <a16:creationId xmlns:a16="http://schemas.microsoft.com/office/drawing/2014/main" id="{7E635686-44F3-47E8-BA93-C9CB5C700D04}"/>
                  </a:ext>
                </a:extLst>
              </p:cNvPr>
              <p:cNvSpPr txBox="1">
                <a:spLocks noRot="1" noChangeAspect="1" noMove="1" noResize="1" noEditPoints="1" noAdjustHandles="1" noChangeArrowheads="1" noChangeShapeType="1" noTextEdit="1"/>
              </p:cNvSpPr>
              <p:nvPr/>
            </p:nvSpPr>
            <p:spPr>
              <a:xfrm>
                <a:off x="267128" y="5759595"/>
                <a:ext cx="11505770" cy="400110"/>
              </a:xfrm>
              <a:prstGeom prst="rect">
                <a:avLst/>
              </a:prstGeom>
              <a:blipFill>
                <a:blip r:embed="rId4"/>
                <a:stretch>
                  <a:fillRect l="-583" t="-7692" b="-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4B93B28-91C4-48D4-AE28-7C9E49380C5D}"/>
                  </a:ext>
                </a:extLst>
              </p:cNvPr>
              <p:cNvSpPr txBox="1"/>
              <p:nvPr/>
            </p:nvSpPr>
            <p:spPr>
              <a:xfrm>
                <a:off x="10192926" y="258235"/>
                <a:ext cx="1843130" cy="1226233"/>
              </a:xfrm>
              <a:prstGeom prst="rect">
                <a:avLst/>
              </a:prstGeom>
              <a:noFill/>
            </p:spPr>
            <p:txBody>
              <a:bodyPr wrap="square">
                <a:spAutoFit/>
              </a:bodyPr>
              <a:lstStyle/>
              <a:p>
                <a:r>
                  <a:rPr lang="en-US" sz="2000" dirty="0">
                    <a:latin typeface="Avenir Next LT Pro" panose="020B0504020202020204" pitchFamily="34" charset="0"/>
                  </a:rPr>
                  <a:t>Let </a:t>
                </a:r>
                <a14:m>
                  <m:oMath xmlns:m="http://schemas.openxmlformats.org/officeDocument/2006/math">
                    <m:r>
                      <a:rPr lang="en-US" sz="2000" b="1" i="1" smtClean="0">
                        <a:latin typeface="Cambria Math" panose="02040503050406030204" pitchFamily="18" charset="0"/>
                      </a:rPr>
                      <m:t>𝜶</m:t>
                    </m:r>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1</m:t>
                                </m:r>
                              </m:sub>
                            </m:sSub>
                          </m:e>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2</m:t>
                                </m:r>
                              </m:sub>
                            </m:sSub>
                          </m:e>
                          <m:e>
                            <m:r>
                              <a:rPr lang="en-US" sz="2000" b="0" i="1" smtClean="0">
                                <a:latin typeface="Cambria Math" panose="02040503050406030204" pitchFamily="18" charset="0"/>
                              </a:rPr>
                              <m:t>⋮</m:t>
                            </m:r>
                          </m:e>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𝑛</m:t>
                                </m:r>
                              </m:sub>
                            </m:sSub>
                          </m:e>
                        </m:eqArr>
                      </m:e>
                    </m:d>
                  </m:oMath>
                </a14:m>
                <a:endParaRPr lang="en-US" sz="2000" dirty="0">
                  <a:latin typeface="Avenir Next LT Pro" panose="020B0504020202020204" pitchFamily="34" charset="0"/>
                </a:endParaRPr>
              </a:p>
            </p:txBody>
          </p:sp>
        </mc:Choice>
        <mc:Fallback xmlns="">
          <p:sp>
            <p:nvSpPr>
              <p:cNvPr id="14" name="TextBox 13">
                <a:extLst>
                  <a:ext uri="{FF2B5EF4-FFF2-40B4-BE49-F238E27FC236}">
                    <a16:creationId xmlns:a16="http://schemas.microsoft.com/office/drawing/2014/main" id="{74B93B28-91C4-48D4-AE28-7C9E49380C5D}"/>
                  </a:ext>
                </a:extLst>
              </p:cNvPr>
              <p:cNvSpPr txBox="1">
                <a:spLocks noRot="1" noChangeAspect="1" noMove="1" noResize="1" noEditPoints="1" noAdjustHandles="1" noChangeArrowheads="1" noChangeShapeType="1" noTextEdit="1"/>
              </p:cNvSpPr>
              <p:nvPr/>
            </p:nvSpPr>
            <p:spPr>
              <a:xfrm>
                <a:off x="10192926" y="258235"/>
                <a:ext cx="1843130" cy="1226233"/>
              </a:xfrm>
              <a:prstGeom prst="rect">
                <a:avLst/>
              </a:prstGeom>
              <a:blipFill>
                <a:blip r:embed="rId5"/>
                <a:stretch>
                  <a:fillRect l="-3311"/>
                </a:stretch>
              </a:blipFill>
            </p:spPr>
            <p:txBody>
              <a:bodyPr/>
              <a:lstStyle/>
              <a:p>
                <a:r>
                  <a:rPr lang="en-US">
                    <a:noFill/>
                  </a:rPr>
                  <a:t> </a:t>
                </a:r>
              </a:p>
            </p:txBody>
          </p:sp>
        </mc:Fallback>
      </mc:AlternateContent>
    </p:spTree>
    <p:extLst>
      <p:ext uri="{BB962C8B-B14F-4D97-AF65-F5344CB8AC3E}">
        <p14:creationId xmlns:p14="http://schemas.microsoft.com/office/powerpoint/2010/main" val="2100167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63DB-B80C-4D33-BD06-75FFD59E1523}"/>
              </a:ext>
            </a:extLst>
          </p:cNvPr>
          <p:cNvSpPr>
            <a:spLocks noGrp="1"/>
          </p:cNvSpPr>
          <p:nvPr>
            <p:ph type="title"/>
          </p:nvPr>
        </p:nvSpPr>
        <p:spPr/>
        <p:txBody>
          <a:bodyPr/>
          <a:lstStyle/>
          <a:p>
            <a:r>
              <a:rPr lang="en-US" dirty="0"/>
              <a:t>A Note About Solving this Equation</a:t>
            </a:r>
          </a:p>
        </p:txBody>
      </p:sp>
      <p:sp>
        <p:nvSpPr>
          <p:cNvPr id="3" name="Slide Number Placeholder 2">
            <a:extLst>
              <a:ext uri="{FF2B5EF4-FFF2-40B4-BE49-F238E27FC236}">
                <a16:creationId xmlns:a16="http://schemas.microsoft.com/office/drawing/2014/main" id="{75C3204F-44D0-427F-B100-43555694760E}"/>
              </a:ext>
            </a:extLst>
          </p:cNvPr>
          <p:cNvSpPr>
            <a:spLocks noGrp="1"/>
          </p:cNvSpPr>
          <p:nvPr>
            <p:ph type="sldNum" sz="quarter" idx="4"/>
          </p:nvPr>
        </p:nvSpPr>
        <p:spPr/>
        <p:txBody>
          <a:bodyPr/>
          <a:lstStyle/>
          <a:p>
            <a:fld id="{02C8B7B2-9496-47E5-990F-169BD0B1DE6A}" type="slidenum">
              <a:rPr lang="en-US" smtClean="0"/>
              <a:t>44</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F1BC87E-7E86-4A24-98E5-671DE1FB24B8}"/>
                  </a:ext>
                </a:extLst>
              </p:cNvPr>
              <p:cNvSpPr txBox="1"/>
              <p:nvPr/>
            </p:nvSpPr>
            <p:spPr>
              <a:xfrm>
                <a:off x="5692163" y="2309856"/>
                <a:ext cx="6829415" cy="29454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2000" i="1" smtClean="0">
                              <a:latin typeface="Cambria Math" panose="02040503050406030204" pitchFamily="18" charset="0"/>
                            </a:rPr>
                          </m:ctrlPr>
                        </m:funcPr>
                        <m:fName>
                          <m:limLow>
                            <m:limLowPr>
                              <m:ctrlPr>
                                <a:rPr lang="en-US" sz="2000" i="1">
                                  <a:latin typeface="Cambria Math" panose="02040503050406030204" pitchFamily="18" charset="0"/>
                                </a:rPr>
                              </m:ctrlPr>
                            </m:limLowPr>
                            <m:e>
                              <m:r>
                                <a:rPr lang="en-US" sz="2000" b="0" i="0" smtClean="0">
                                  <a:latin typeface="Cambria Math" panose="02040503050406030204" pitchFamily="18" charset="0"/>
                                </a:rPr>
                                <m:t> </m:t>
                              </m:r>
                              <m:r>
                                <m:rPr>
                                  <m:sty m:val="p"/>
                                </m:rPr>
                                <a:rPr lang="en-US" sz="2000" b="0" i="0" smtClean="0">
                                  <a:latin typeface="Cambria Math" panose="02040503050406030204" pitchFamily="18" charset="0"/>
                                </a:rPr>
                                <m:t>minimize</m:t>
                              </m:r>
                            </m:e>
                            <m:lim>
                              <m:r>
                                <a:rPr lang="en-US" sz="2000" b="1" i="1" smtClean="0">
                                  <a:latin typeface="Cambria Math" panose="02040503050406030204" pitchFamily="18" charset="0"/>
                                </a:rPr>
                                <m:t>𝜶</m:t>
                              </m:r>
                            </m:lim>
                          </m:limLow>
                        </m:fName>
                        <m:e>
                          <m:r>
                            <a:rPr lang="en-US" sz="2000" b="0" i="1" smtClean="0">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b="0" i="1" smtClean="0">
                                  <a:latin typeface="Cambria Math" panose="02040503050406030204" pitchFamily="18" charset="0"/>
                                </a:rPr>
                                <m:t> </m:t>
                              </m:r>
                              <m:r>
                                <a:rPr lang="en-US" sz="2000" i="1">
                                  <a:latin typeface="Cambria Math" panose="02040503050406030204" pitchFamily="18" charset="0"/>
                                </a:rPr>
                                <m:t>2</m:t>
                              </m:r>
                            </m:den>
                          </m:f>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𝜶</m:t>
                              </m:r>
                            </m:e>
                            <m:sup>
                              <m:r>
                                <a:rPr lang="en-US" sz="2000" b="1" i="1" smtClean="0">
                                  <a:latin typeface="Cambria Math" panose="02040503050406030204" pitchFamily="18" charset="0"/>
                                </a:rPr>
                                <m:t>𝑻</m:t>
                              </m:r>
                            </m:sup>
                          </m:sSup>
                          <m:d>
                            <m:dPr>
                              <m:begChr m:val="["/>
                              <m:endChr m:val="]"/>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sSub>
                                      <m:sSubPr>
                                        <m:ctrlPr>
                                          <a:rPr lang="en-US" sz="2000" b="0" i="1" smtClean="0">
                                            <a:latin typeface="Cambria Math" panose="02040503050406030204" pitchFamily="18" charset="0"/>
                                          </a:rPr>
                                        </m:ctrlPr>
                                      </m:sSubPr>
                                      <m:e>
                                        <m:r>
                                          <m:rPr>
                                            <m:brk m:alnAt="7"/>
                                          </m:rPr>
                                          <a:rPr lang="en-US" sz="2000" b="0" i="1" smtClean="0">
                                            <a:latin typeface="Cambria Math" panose="02040503050406030204" pitchFamily="18" charset="0"/>
                                          </a:rPr>
                                          <m:t>𝑦</m:t>
                                        </m:r>
                                      </m:e>
                                      <m:sub>
                                        <m:r>
                                          <m:rPr>
                                            <m:brk m:alnAt="7"/>
                                          </m:rP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m:rPr>
                                            <m:brk m:alnAt="7"/>
                                          </m:rPr>
                                          <a:rPr lang="en-US" sz="2000" b="0" i="1" smtClean="0">
                                            <a:latin typeface="Cambria Math" panose="02040503050406030204" pitchFamily="18" charset="0"/>
                                          </a:rPr>
                                          <m:t>𝑦</m:t>
                                        </m:r>
                                      </m:e>
                                      <m:sub>
                                        <m:r>
                                          <m:rPr>
                                            <m:brk m:alnAt="7"/>
                                          </m:rPr>
                                          <a:rPr lang="en-US" sz="2000" b="0" i="1" smtClean="0">
                                            <a:latin typeface="Cambria Math" panose="02040503050406030204" pitchFamily="18" charset="0"/>
                                          </a:rPr>
                                          <m:t>1</m:t>
                                        </m:r>
                                      </m:sub>
                                    </m:sSub>
                                    <m:sSubSup>
                                      <m:sSubSupPr>
                                        <m:ctrlPr>
                                          <a:rPr lang="en-US" sz="2000" b="0" i="1" smtClean="0">
                                            <a:latin typeface="Cambria Math" panose="02040503050406030204" pitchFamily="18" charset="0"/>
                                          </a:rPr>
                                        </m:ctrlPr>
                                      </m:sSubSupPr>
                                      <m:e>
                                        <m:r>
                                          <m:rPr>
                                            <m:brk m:alnAt="7"/>
                                          </m:rPr>
                                          <a:rPr lang="en-US" sz="2000" b="0" i="1" smtClean="0">
                                            <a:latin typeface="Cambria Math" panose="02040503050406030204" pitchFamily="18" charset="0"/>
                                          </a:rPr>
                                          <m:t>𝑥</m:t>
                                        </m:r>
                                      </m:e>
                                      <m:sub>
                                        <m:r>
                                          <m:rPr>
                                            <m:brk m:alnAt="7"/>
                                          </m:rPr>
                                          <a:rPr lang="en-US" sz="2000" b="0" i="1" smtClean="0">
                                            <a:latin typeface="Cambria Math" panose="02040503050406030204" pitchFamily="18" charset="0"/>
                                          </a:rPr>
                                          <m:t>1</m:t>
                                        </m:r>
                                      </m:sub>
                                      <m:sup>
                                        <m:r>
                                          <m:rPr>
                                            <m:brk m:alnAt="7"/>
                                          </m:rPr>
                                          <a:rPr lang="en-US" sz="2000" b="0" i="1" smtClean="0">
                                            <a:latin typeface="Cambria Math" panose="02040503050406030204" pitchFamily="18" charset="0"/>
                                          </a:rPr>
                                          <m:t>𝑇</m:t>
                                        </m:r>
                                      </m:sup>
                                    </m:sSubSup>
                                    <m:sSub>
                                      <m:sSubPr>
                                        <m:ctrlPr>
                                          <a:rPr lang="en-US" sz="2000" b="0" i="1" smtClean="0">
                                            <a:latin typeface="Cambria Math" panose="02040503050406030204" pitchFamily="18" charset="0"/>
                                          </a:rPr>
                                        </m:ctrlPr>
                                      </m:sSubPr>
                                      <m:e>
                                        <m:r>
                                          <m:rPr>
                                            <m:brk m:alnAt="7"/>
                                          </m:rPr>
                                          <a:rPr lang="en-US" sz="2000" b="0" i="1" smtClean="0">
                                            <a:latin typeface="Cambria Math" panose="02040503050406030204" pitchFamily="18" charset="0"/>
                                          </a:rPr>
                                          <m:t>𝑥</m:t>
                                        </m:r>
                                      </m:e>
                                      <m:sub>
                                        <m:r>
                                          <m:rPr>
                                            <m:brk m:alnAt="7"/>
                                          </m:rPr>
                                          <a:rPr lang="en-US" sz="2000" b="0" i="1" smtClean="0">
                                            <a:latin typeface="Cambria Math" panose="02040503050406030204" pitchFamily="18" charset="0"/>
                                          </a:rPr>
                                          <m:t>1</m:t>
                                        </m:r>
                                      </m:sub>
                                    </m:sSub>
                                  </m:e>
                                  <m:e>
                                    <m:r>
                                      <a:rPr lang="en-US" sz="2000" b="0" i="1" smtClean="0">
                                        <a:latin typeface="Cambria Math" panose="02040503050406030204" pitchFamily="18" charset="0"/>
                                      </a:rPr>
                                      <m:t>…</m:t>
                                    </m:r>
                                  </m:e>
                                  <m:e>
                                    <m:sSub>
                                      <m:sSubPr>
                                        <m:ctrlPr>
                                          <a:rPr lang="en-US" sz="2000" i="1">
                                            <a:latin typeface="Cambria Math" panose="02040503050406030204" pitchFamily="18" charset="0"/>
                                          </a:rPr>
                                        </m:ctrlPr>
                                      </m:sSubPr>
                                      <m:e>
                                        <m:r>
                                          <m:rPr>
                                            <m:brk m:alnAt="7"/>
                                          </m:rPr>
                                          <a:rPr lang="en-US" sz="2000" i="1">
                                            <a:latin typeface="Cambria Math" panose="02040503050406030204" pitchFamily="18" charset="0"/>
                                          </a:rPr>
                                          <m:t>𝑦</m:t>
                                        </m:r>
                                      </m:e>
                                      <m:sub>
                                        <m:r>
                                          <m:rPr>
                                            <m:brk m:alnAt="7"/>
                                          </m:rP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m:rPr>
                                            <m:brk m:alnAt="7"/>
                                          </m:rPr>
                                          <a:rPr lang="en-US" sz="2000" i="1">
                                            <a:latin typeface="Cambria Math" panose="02040503050406030204" pitchFamily="18" charset="0"/>
                                          </a:rPr>
                                          <m:t>𝑦</m:t>
                                        </m:r>
                                      </m:e>
                                      <m:sub>
                                        <m:r>
                                          <a:rPr lang="en-US" sz="2000" b="0" i="1" smtClean="0">
                                            <a:latin typeface="Cambria Math" panose="02040503050406030204" pitchFamily="18" charset="0"/>
                                          </a:rPr>
                                          <m:t>𝑛</m:t>
                                        </m:r>
                                      </m:sub>
                                    </m:sSub>
                                    <m:sSubSup>
                                      <m:sSubSupPr>
                                        <m:ctrlPr>
                                          <a:rPr lang="en-US" sz="2000" i="1">
                                            <a:latin typeface="Cambria Math" panose="02040503050406030204" pitchFamily="18" charset="0"/>
                                          </a:rPr>
                                        </m:ctrlPr>
                                      </m:sSubSupPr>
                                      <m:e>
                                        <m:r>
                                          <m:rPr>
                                            <m:brk m:alnAt="7"/>
                                          </m:rPr>
                                          <a:rPr lang="en-US" sz="2000" i="1">
                                            <a:latin typeface="Cambria Math" panose="02040503050406030204" pitchFamily="18" charset="0"/>
                                          </a:rPr>
                                          <m:t>𝑥</m:t>
                                        </m:r>
                                      </m:e>
                                      <m:sub>
                                        <m:r>
                                          <m:rPr>
                                            <m:brk m:alnAt="7"/>
                                          </m:rPr>
                                          <a:rPr lang="en-US" sz="2000" i="1">
                                            <a:latin typeface="Cambria Math" panose="02040503050406030204" pitchFamily="18" charset="0"/>
                                          </a:rPr>
                                          <m:t>1</m:t>
                                        </m:r>
                                      </m:sub>
                                      <m:sup>
                                        <m:r>
                                          <m:rPr>
                                            <m:brk m:alnAt="7"/>
                                          </m:rPr>
                                          <a:rPr lang="en-US" sz="2000" i="1">
                                            <a:latin typeface="Cambria Math" panose="02040503050406030204" pitchFamily="18" charset="0"/>
                                          </a:rPr>
                                          <m:t>𝑇</m:t>
                                        </m:r>
                                      </m:sup>
                                    </m:sSubSup>
                                    <m:sSub>
                                      <m:sSubPr>
                                        <m:ctrlPr>
                                          <a:rPr lang="en-US" sz="2000" i="1">
                                            <a:latin typeface="Cambria Math" panose="02040503050406030204" pitchFamily="18" charset="0"/>
                                          </a:rPr>
                                        </m:ctrlPr>
                                      </m:sSubPr>
                                      <m:e>
                                        <m:r>
                                          <m:rPr>
                                            <m:brk m:alnAt="7"/>
                                          </m:rPr>
                                          <a:rPr lang="en-US" sz="2000" i="1">
                                            <a:latin typeface="Cambria Math" panose="02040503050406030204" pitchFamily="18" charset="0"/>
                                          </a:rPr>
                                          <m:t>𝑥</m:t>
                                        </m:r>
                                      </m:e>
                                      <m:sub>
                                        <m:r>
                                          <a:rPr lang="en-US" sz="2000" b="0" i="1" smtClean="0">
                                            <a:latin typeface="Cambria Math" panose="02040503050406030204" pitchFamily="18" charset="0"/>
                                          </a:rPr>
                                          <m:t>𝑛</m:t>
                                        </m:r>
                                      </m:sub>
                                    </m:sSub>
                                  </m:e>
                                </m:mr>
                                <m:mr>
                                  <m:e>
                                    <m:r>
                                      <a:rPr lang="en-US" sz="2000" b="0" i="1" smtClean="0">
                                        <a:latin typeface="Cambria Math" panose="02040503050406030204" pitchFamily="18" charset="0"/>
                                      </a:rPr>
                                      <m:t>⋮</m:t>
                                    </m:r>
                                  </m:e>
                                  <m:e>
                                    <m:r>
                                      <a:rPr lang="en-US" sz="2000" b="0" i="1" smtClean="0">
                                        <a:latin typeface="Cambria Math" panose="02040503050406030204" pitchFamily="18" charset="0"/>
                                      </a:rPr>
                                      <m:t>⋱</m:t>
                                    </m:r>
                                  </m:e>
                                  <m:e>
                                    <m:r>
                                      <a:rPr lang="en-US" sz="2000" b="0" i="1" smtClean="0">
                                        <a:latin typeface="Cambria Math" panose="02040503050406030204" pitchFamily="18" charset="0"/>
                                      </a:rPr>
                                      <m:t>⋮</m:t>
                                    </m:r>
                                  </m:e>
                                </m:mr>
                                <m:mr>
                                  <m:e>
                                    <m:sSub>
                                      <m:sSubPr>
                                        <m:ctrlPr>
                                          <a:rPr lang="en-US" sz="2000" i="1">
                                            <a:latin typeface="Cambria Math" panose="02040503050406030204" pitchFamily="18" charset="0"/>
                                          </a:rPr>
                                        </m:ctrlPr>
                                      </m:sSubPr>
                                      <m:e>
                                        <m:r>
                                          <m:rPr>
                                            <m:brk m:alnAt="7"/>
                                          </m:rPr>
                                          <a:rPr lang="en-US" sz="2000" i="1">
                                            <a:latin typeface="Cambria Math" panose="02040503050406030204" pitchFamily="18" charset="0"/>
                                          </a:rPr>
                                          <m:t>𝑦</m:t>
                                        </m:r>
                                      </m:e>
                                      <m:sub>
                                        <m:r>
                                          <a:rPr lang="en-US" sz="2000" b="0" i="1" smtClean="0">
                                            <a:latin typeface="Cambria Math" panose="02040503050406030204" pitchFamily="18" charset="0"/>
                                          </a:rPr>
                                          <m:t>𝑛</m:t>
                                        </m:r>
                                      </m:sub>
                                    </m:sSub>
                                    <m:sSub>
                                      <m:sSubPr>
                                        <m:ctrlPr>
                                          <a:rPr lang="en-US" sz="2000" i="1">
                                            <a:latin typeface="Cambria Math" panose="02040503050406030204" pitchFamily="18" charset="0"/>
                                          </a:rPr>
                                        </m:ctrlPr>
                                      </m:sSubPr>
                                      <m:e>
                                        <m:r>
                                          <m:rPr>
                                            <m:brk m:alnAt="7"/>
                                          </m:rPr>
                                          <a:rPr lang="en-US" sz="2000" i="1">
                                            <a:latin typeface="Cambria Math" panose="02040503050406030204" pitchFamily="18" charset="0"/>
                                          </a:rPr>
                                          <m:t>𝑦</m:t>
                                        </m:r>
                                      </m:e>
                                      <m:sub>
                                        <m:r>
                                          <m:rPr>
                                            <m:brk m:alnAt="7"/>
                                          </m:rPr>
                                          <a:rPr lang="en-US" sz="2000" i="1">
                                            <a:latin typeface="Cambria Math" panose="02040503050406030204" pitchFamily="18" charset="0"/>
                                          </a:rPr>
                                          <m:t>1</m:t>
                                        </m:r>
                                      </m:sub>
                                    </m:sSub>
                                    <m:sSubSup>
                                      <m:sSubSupPr>
                                        <m:ctrlPr>
                                          <a:rPr lang="en-US" sz="2000" i="1">
                                            <a:latin typeface="Cambria Math" panose="02040503050406030204" pitchFamily="18" charset="0"/>
                                          </a:rPr>
                                        </m:ctrlPr>
                                      </m:sSubSupPr>
                                      <m:e>
                                        <m:r>
                                          <m:rPr>
                                            <m:brk m:alnAt="7"/>
                                          </m:rPr>
                                          <a:rPr lang="en-US" sz="2000" i="1">
                                            <a:latin typeface="Cambria Math" panose="02040503050406030204" pitchFamily="18" charset="0"/>
                                          </a:rPr>
                                          <m:t>𝑥</m:t>
                                        </m:r>
                                      </m:e>
                                      <m:sub>
                                        <m:r>
                                          <a:rPr lang="en-US" sz="2000" b="0" i="1" smtClean="0">
                                            <a:latin typeface="Cambria Math" panose="02040503050406030204" pitchFamily="18" charset="0"/>
                                          </a:rPr>
                                          <m:t>𝑛</m:t>
                                        </m:r>
                                      </m:sub>
                                      <m:sup>
                                        <m:r>
                                          <m:rPr>
                                            <m:brk m:alnAt="7"/>
                                          </m:rPr>
                                          <a:rPr lang="en-US" sz="2000" i="1">
                                            <a:latin typeface="Cambria Math" panose="02040503050406030204" pitchFamily="18" charset="0"/>
                                          </a:rPr>
                                          <m:t>𝑇</m:t>
                                        </m:r>
                                      </m:sup>
                                    </m:sSubSup>
                                    <m:sSub>
                                      <m:sSubPr>
                                        <m:ctrlPr>
                                          <a:rPr lang="en-US" sz="2000" i="1">
                                            <a:latin typeface="Cambria Math" panose="02040503050406030204" pitchFamily="18" charset="0"/>
                                          </a:rPr>
                                        </m:ctrlPr>
                                      </m:sSubPr>
                                      <m:e>
                                        <m:r>
                                          <m:rPr>
                                            <m:brk m:alnAt="7"/>
                                          </m:rPr>
                                          <a:rPr lang="en-US" sz="2000" i="1">
                                            <a:latin typeface="Cambria Math" panose="02040503050406030204" pitchFamily="18" charset="0"/>
                                          </a:rPr>
                                          <m:t>𝑥</m:t>
                                        </m:r>
                                      </m:e>
                                      <m:sub>
                                        <m:r>
                                          <m:rPr>
                                            <m:brk m:alnAt="7"/>
                                          </m:rPr>
                                          <a:rPr lang="en-US" sz="2000" i="1">
                                            <a:latin typeface="Cambria Math" panose="02040503050406030204" pitchFamily="18" charset="0"/>
                                          </a:rPr>
                                          <m:t>1</m:t>
                                        </m:r>
                                      </m:sub>
                                    </m:sSub>
                                  </m:e>
                                  <m:e>
                                    <m:r>
                                      <a:rPr lang="en-US" sz="2000" b="0" i="1" smtClean="0">
                                        <a:latin typeface="Cambria Math" panose="02040503050406030204" pitchFamily="18" charset="0"/>
                                      </a:rPr>
                                      <m:t>…</m:t>
                                    </m:r>
                                  </m:e>
                                  <m:e>
                                    <m:sSub>
                                      <m:sSubPr>
                                        <m:ctrlPr>
                                          <a:rPr lang="en-US" sz="2000" i="1">
                                            <a:latin typeface="Cambria Math" panose="02040503050406030204" pitchFamily="18" charset="0"/>
                                          </a:rPr>
                                        </m:ctrlPr>
                                      </m:sSubPr>
                                      <m:e>
                                        <m:r>
                                          <m:rPr>
                                            <m:brk m:alnAt="7"/>
                                          </m:rPr>
                                          <a:rPr lang="en-US" sz="2000" i="1">
                                            <a:latin typeface="Cambria Math" panose="02040503050406030204" pitchFamily="18" charset="0"/>
                                          </a:rPr>
                                          <m:t>𝑦</m:t>
                                        </m:r>
                                      </m:e>
                                      <m:sub>
                                        <m:r>
                                          <a:rPr lang="en-US" sz="2000" b="0" i="1" smtClean="0">
                                            <a:latin typeface="Cambria Math" panose="02040503050406030204" pitchFamily="18" charset="0"/>
                                          </a:rPr>
                                          <m:t>𝑛</m:t>
                                        </m:r>
                                      </m:sub>
                                    </m:sSub>
                                    <m:sSub>
                                      <m:sSubPr>
                                        <m:ctrlPr>
                                          <a:rPr lang="en-US" sz="2000" i="1">
                                            <a:latin typeface="Cambria Math" panose="02040503050406030204" pitchFamily="18" charset="0"/>
                                          </a:rPr>
                                        </m:ctrlPr>
                                      </m:sSubPr>
                                      <m:e>
                                        <m:r>
                                          <m:rPr>
                                            <m:brk m:alnAt="7"/>
                                          </m:rPr>
                                          <a:rPr lang="en-US" sz="2000" i="1">
                                            <a:latin typeface="Cambria Math" panose="02040503050406030204" pitchFamily="18" charset="0"/>
                                          </a:rPr>
                                          <m:t>𝑦</m:t>
                                        </m:r>
                                      </m:e>
                                      <m:sub>
                                        <m:r>
                                          <a:rPr lang="en-US" sz="2000" b="0" i="1" smtClean="0">
                                            <a:latin typeface="Cambria Math" panose="02040503050406030204" pitchFamily="18" charset="0"/>
                                          </a:rPr>
                                          <m:t>𝑛</m:t>
                                        </m:r>
                                      </m:sub>
                                    </m:sSub>
                                    <m:sSubSup>
                                      <m:sSubSupPr>
                                        <m:ctrlPr>
                                          <a:rPr lang="en-US" sz="2000" i="1">
                                            <a:latin typeface="Cambria Math" panose="02040503050406030204" pitchFamily="18" charset="0"/>
                                          </a:rPr>
                                        </m:ctrlPr>
                                      </m:sSubSupPr>
                                      <m:e>
                                        <m:r>
                                          <m:rPr>
                                            <m:brk m:alnAt="7"/>
                                          </m:rPr>
                                          <a:rPr lang="en-US" sz="2000" i="1">
                                            <a:latin typeface="Cambria Math" panose="02040503050406030204" pitchFamily="18" charset="0"/>
                                          </a:rPr>
                                          <m:t>𝑥</m:t>
                                        </m:r>
                                      </m:e>
                                      <m:sub>
                                        <m:r>
                                          <a:rPr lang="en-US" sz="2000" b="0" i="1" smtClean="0">
                                            <a:latin typeface="Cambria Math" panose="02040503050406030204" pitchFamily="18" charset="0"/>
                                          </a:rPr>
                                          <m:t>𝑛</m:t>
                                        </m:r>
                                      </m:sub>
                                      <m:sup>
                                        <m:r>
                                          <m:rPr>
                                            <m:brk m:alnAt="7"/>
                                          </m:rPr>
                                          <a:rPr lang="en-US" sz="2000" i="1">
                                            <a:latin typeface="Cambria Math" panose="02040503050406030204" pitchFamily="18" charset="0"/>
                                          </a:rPr>
                                          <m:t>𝑇</m:t>
                                        </m:r>
                                      </m:sup>
                                    </m:sSubSup>
                                    <m:sSub>
                                      <m:sSubPr>
                                        <m:ctrlPr>
                                          <a:rPr lang="en-US" sz="2000" i="1">
                                            <a:latin typeface="Cambria Math" panose="02040503050406030204" pitchFamily="18" charset="0"/>
                                          </a:rPr>
                                        </m:ctrlPr>
                                      </m:sSubPr>
                                      <m:e>
                                        <m:r>
                                          <m:rPr>
                                            <m:brk m:alnAt="7"/>
                                          </m:rPr>
                                          <a:rPr lang="en-US" sz="2000" i="1">
                                            <a:latin typeface="Cambria Math" panose="02040503050406030204" pitchFamily="18" charset="0"/>
                                          </a:rPr>
                                          <m:t>𝑥</m:t>
                                        </m:r>
                                      </m:e>
                                      <m:sub>
                                        <m:r>
                                          <a:rPr lang="en-US" sz="2000" b="0" i="1" smtClean="0">
                                            <a:latin typeface="Cambria Math" panose="02040503050406030204" pitchFamily="18" charset="0"/>
                                          </a:rPr>
                                          <m:t>𝑛</m:t>
                                        </m:r>
                                      </m:sub>
                                    </m:sSub>
                                  </m:e>
                                </m:mr>
                              </m:m>
                            </m:e>
                          </m:d>
                          <m:r>
                            <a:rPr lang="en-US" sz="2000" b="1" i="1" smtClean="0">
                              <a:latin typeface="Cambria Math" panose="02040503050406030204" pitchFamily="18" charset="0"/>
                            </a:rPr>
                            <m:t>𝜶</m:t>
                          </m:r>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acc>
                                <m:accPr>
                                  <m:chr m:val="⃗"/>
                                  <m:ctrlPr>
                                    <a:rPr lang="en-US" sz="2000" b="1" i="1">
                                      <a:latin typeface="Cambria Math" panose="02040503050406030204" pitchFamily="18" charset="0"/>
                                    </a:rPr>
                                  </m:ctrlPr>
                                </m:accPr>
                                <m:e>
                                  <m:r>
                                    <a:rPr lang="en-US" sz="2000" b="1" i="1">
                                      <a:latin typeface="Cambria Math" panose="02040503050406030204" pitchFamily="18" charset="0"/>
                                    </a:rPr>
                                    <m:t>𝟏</m:t>
                                  </m:r>
                                </m:e>
                              </m:acc>
                            </m:e>
                            <m:sup>
                              <m:r>
                                <a:rPr lang="en-US" sz="2000" i="1">
                                  <a:latin typeface="Cambria Math" panose="02040503050406030204" pitchFamily="18" charset="0"/>
                                </a:rPr>
                                <m:t>𝑇</m:t>
                              </m:r>
                            </m:sup>
                          </m:sSup>
                          <m:r>
                            <a:rPr lang="en-US" sz="2000" b="1" i="1" smtClean="0">
                              <a:latin typeface="Cambria Math" panose="02040503050406030204" pitchFamily="18" charset="0"/>
                            </a:rPr>
                            <m:t>𝜶</m:t>
                          </m:r>
                        </m:e>
                      </m:func>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 </m:t>
                      </m:r>
                      <m:r>
                        <m:rPr>
                          <m:sty m:val="p"/>
                        </m:rPr>
                        <a:rPr lang="en-US" sz="2000" b="0" i="0" smtClean="0">
                          <a:latin typeface="Cambria Math" panose="02040503050406030204" pitchFamily="18" charset="0"/>
                        </a:rPr>
                        <m:t>subject</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to</m:t>
                      </m:r>
                      <m:r>
                        <a:rPr lang="en-US" sz="2000" b="0" i="0" smtClean="0">
                          <a:latin typeface="Cambria Math" panose="02040503050406030204" pitchFamily="18" charset="0"/>
                        </a:rPr>
                        <m:t>   </m:t>
                      </m:r>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eqArr>
                                <m:eqArrPr>
                                  <m:ctrlPr>
                                    <a:rPr lang="en-US" sz="2000" b="0" i="1" smtClean="0">
                                      <a:latin typeface="Cambria Math" panose="02040503050406030204" pitchFamily="18" charset="0"/>
                                    </a:rPr>
                                  </m:ctrlPr>
                                </m:eqArr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e>
                                <m:e>
                                  <m:r>
                                    <a:rPr lang="en-US" sz="2000" b="0" i="1" smtClean="0">
                                      <a:latin typeface="Cambria Math" panose="02040503050406030204" pitchFamily="18" charset="0"/>
                                    </a:rPr>
                                    <m:t>⋮</m:t>
                                  </m:r>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𝑛</m:t>
                                      </m:r>
                                    </m:sub>
                                  </m:sSub>
                                </m:e>
                              </m:eqArr>
                            </m:e>
                          </m:d>
                        </m:e>
                        <m:sup>
                          <m:r>
                            <a:rPr lang="en-US" sz="2000" b="0" i="1" smtClean="0">
                              <a:latin typeface="Cambria Math" panose="02040503050406030204" pitchFamily="18" charset="0"/>
                            </a:rPr>
                            <m:t>𝑇</m:t>
                          </m:r>
                        </m:sup>
                      </m:sSup>
                      <m:r>
                        <a:rPr lang="en-US" sz="2000" b="1" i="1" smtClean="0">
                          <a:latin typeface="Cambria Math" panose="02040503050406030204" pitchFamily="18" charset="0"/>
                        </a:rPr>
                        <m:t>𝜶</m:t>
                      </m:r>
                      <m:r>
                        <a:rPr lang="en-US" sz="2000" b="1" i="1">
                          <a:latin typeface="Cambria Math" panose="02040503050406030204" pitchFamily="18" charset="0"/>
                        </a:rPr>
                        <m:t>=</m:t>
                      </m:r>
                      <m:r>
                        <a:rPr lang="en-US" sz="2000" i="1">
                          <a:latin typeface="Cambria Math" panose="02040503050406030204" pitchFamily="18" charset="0"/>
                        </a:rPr>
                        <m:t>0</m:t>
                      </m:r>
                      <m:r>
                        <a:rPr lang="en-US" sz="2000" b="0" i="0" smtClean="0">
                          <a:latin typeface="Cambria Math" panose="02040503050406030204" pitchFamily="18" charset="0"/>
                        </a:rPr>
                        <m:t>         </m:t>
                      </m:r>
                    </m:oMath>
                  </m:oMathPara>
                </a14:m>
                <a:endParaRPr lang="en-US" sz="2000" b="0" i="0"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sz="2000" b="0" i="0" smtClean="0">
                          <a:latin typeface="Cambria Math" panose="02040503050406030204" pitchFamily="18" charset="0"/>
                        </a:rPr>
                        <m:t>                         </m:t>
                      </m:r>
                      <m:acc>
                        <m:accPr>
                          <m:chr m:val="⃗"/>
                          <m:ctrlPr>
                            <a:rPr lang="en-US" sz="2000" b="1" i="1" smtClean="0">
                              <a:latin typeface="Cambria Math" panose="02040503050406030204" pitchFamily="18" charset="0"/>
                            </a:rPr>
                          </m:ctrlPr>
                        </m:accPr>
                        <m:e>
                          <m:r>
                            <a:rPr lang="en-US" sz="2000" b="1" i="1" smtClean="0">
                              <a:latin typeface="Cambria Math" panose="02040503050406030204" pitchFamily="18" charset="0"/>
                            </a:rPr>
                            <m:t>𝟎</m:t>
                          </m:r>
                        </m:e>
                      </m:acc>
                      <m:r>
                        <a:rPr lang="en-US" sz="2000" b="0" i="1" smtClean="0">
                          <a:latin typeface="Cambria Math" panose="02040503050406030204" pitchFamily="18" charset="0"/>
                        </a:rPr>
                        <m:t>≤</m:t>
                      </m:r>
                      <m:r>
                        <a:rPr lang="en-US" sz="2000" b="1" i="1" smtClean="0">
                          <a:latin typeface="Cambria Math" panose="02040503050406030204" pitchFamily="18" charset="0"/>
                        </a:rPr>
                        <m:t>𝜶</m:t>
                      </m:r>
                      <m:r>
                        <a:rPr lang="en-US" sz="2000" b="0" i="1" smtClean="0">
                          <a:latin typeface="Cambria Math" panose="02040503050406030204" pitchFamily="18" charset="0"/>
                        </a:rPr>
                        <m:t>≤</m:t>
                      </m:r>
                      <m:acc>
                        <m:accPr>
                          <m:chr m:val="⃗"/>
                          <m:ctrlPr>
                            <a:rPr lang="en-US" sz="2000" b="1" i="1">
                              <a:latin typeface="Cambria Math" panose="02040503050406030204" pitchFamily="18" charset="0"/>
                            </a:rPr>
                          </m:ctrlPr>
                        </m:accPr>
                        <m:e>
                          <m:r>
                            <a:rPr lang="en-US" sz="2000" b="1" i="1" smtClean="0">
                              <a:latin typeface="Cambria Math" panose="02040503050406030204" pitchFamily="18" charset="0"/>
                            </a:rPr>
                            <m:t>𝟏</m:t>
                          </m:r>
                        </m:e>
                      </m:acc>
                      <m:r>
                        <a:rPr lang="en-US" sz="2000" b="0" i="1" smtClean="0">
                          <a:latin typeface="Cambria Math" panose="02040503050406030204" pitchFamily="18" charset="0"/>
                        </a:rPr>
                        <m:t>𝐶</m:t>
                      </m:r>
                      <m:r>
                        <a:rPr lang="en-US" sz="2000" b="0" i="1" smtClean="0">
                          <a:latin typeface="Cambria Math" panose="02040503050406030204" pitchFamily="18" charset="0"/>
                        </a:rPr>
                        <m:t>  ∀</m:t>
                      </m:r>
                      <m:r>
                        <a:rPr lang="en-US" sz="2000" b="0" i="1" smtClean="0">
                          <a:latin typeface="Cambria Math" panose="02040503050406030204" pitchFamily="18" charset="0"/>
                        </a:rPr>
                        <m:t>𝑖</m:t>
                      </m:r>
                    </m:oMath>
                  </m:oMathPara>
                </a14:m>
                <a:endParaRPr lang="en-US" sz="2000" dirty="0"/>
              </a:p>
            </p:txBody>
          </p:sp>
        </mc:Choice>
        <mc:Fallback xmlns="">
          <p:sp>
            <p:nvSpPr>
              <p:cNvPr id="4" name="TextBox 3">
                <a:extLst>
                  <a:ext uri="{FF2B5EF4-FFF2-40B4-BE49-F238E27FC236}">
                    <a16:creationId xmlns:a16="http://schemas.microsoft.com/office/drawing/2014/main" id="{8F1BC87E-7E86-4A24-98E5-671DE1FB24B8}"/>
                  </a:ext>
                </a:extLst>
              </p:cNvPr>
              <p:cNvSpPr txBox="1">
                <a:spLocks noRot="1" noChangeAspect="1" noMove="1" noResize="1" noEditPoints="1" noAdjustHandles="1" noChangeArrowheads="1" noChangeShapeType="1" noTextEdit="1"/>
              </p:cNvSpPr>
              <p:nvPr/>
            </p:nvSpPr>
            <p:spPr>
              <a:xfrm>
                <a:off x="5692163" y="2309856"/>
                <a:ext cx="6829415" cy="294542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F57B91A-80FD-489B-B2FA-09CB37B1339C}"/>
                  </a:ext>
                </a:extLst>
              </p:cNvPr>
              <p:cNvSpPr txBox="1"/>
              <p:nvPr/>
            </p:nvSpPr>
            <p:spPr>
              <a:xfrm>
                <a:off x="453335" y="2309856"/>
                <a:ext cx="4663194" cy="26895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2000" i="1" smtClean="0">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max</m:t>
                              </m:r>
                            </m:e>
                            <m:lim>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lim>
                          </m:limLow>
                        </m:fName>
                        <m:e>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sub>
                            <m:sup>
                              <m:r>
                                <a:rPr lang="en-US" sz="2000" i="1">
                                  <a:latin typeface="Cambria Math" panose="02040503050406030204" pitchFamily="18" charset="0"/>
                                </a:rPr>
                                <m:t>𝑛</m:t>
                              </m:r>
                            </m:sup>
                            <m:e>
                              <m:nary>
                                <m:naryPr>
                                  <m:chr m:val="∑"/>
                                  <m:ctrlPr>
                                    <a:rPr lang="en-US" sz="2000" i="1">
                                      <a:latin typeface="Cambria Math" panose="02040503050406030204" pitchFamily="18" charset="0"/>
                                    </a:rPr>
                                  </m:ctrlPr>
                                </m:naryPr>
                                <m:sub>
                                  <m:r>
                                    <a:rPr lang="en-US" sz="2000" i="1">
                                      <a:latin typeface="Cambria Math" panose="02040503050406030204" pitchFamily="18" charset="0"/>
                                    </a:rPr>
                                    <m:t>𝑗</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𝑗</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𝑗</m:t>
                                      </m:r>
                                    </m:sub>
                                  </m:sSub>
                                  <m:sSubSup>
                                    <m:sSubSupPr>
                                      <m:ctrlPr>
                                        <a:rPr lang="en-US" sz="2000" b="1" i="1">
                                          <a:latin typeface="Cambria Math" panose="02040503050406030204" pitchFamily="18" charset="0"/>
                                        </a:rPr>
                                      </m:ctrlPr>
                                    </m:sSubSupPr>
                                    <m:e>
                                      <m:r>
                                        <a:rPr lang="en-US" sz="2000" b="1" i="1">
                                          <a:latin typeface="Cambria Math" panose="02040503050406030204" pitchFamily="18" charset="0"/>
                                        </a:rPr>
                                        <m:t>𝒙</m:t>
                                      </m:r>
                                    </m:e>
                                    <m:sub>
                                      <m:r>
                                        <a:rPr lang="en-US" sz="2000" b="1" i="1">
                                          <a:latin typeface="Cambria Math" panose="02040503050406030204" pitchFamily="18" charset="0"/>
                                        </a:rPr>
                                        <m:t>𝒊</m:t>
                                      </m:r>
                                    </m:sub>
                                    <m:sup>
                                      <m:r>
                                        <a:rPr lang="en-US" sz="2000" b="1" i="1">
                                          <a:latin typeface="Cambria Math" panose="02040503050406030204" pitchFamily="18" charset="0"/>
                                        </a:rPr>
                                        <m:t>𝑻</m:t>
                                      </m:r>
                                    </m:sup>
                                  </m:sSubSup>
                                  <m:sSub>
                                    <m:sSubPr>
                                      <m:ctrlPr>
                                        <a:rPr lang="en-US" sz="2000" b="1" i="1">
                                          <a:latin typeface="Cambria Math" panose="02040503050406030204" pitchFamily="18" charset="0"/>
                                        </a:rPr>
                                      </m:ctrlPr>
                                    </m:sSubPr>
                                    <m:e>
                                      <m:r>
                                        <a:rPr lang="en-US" sz="2000" b="1" i="1">
                                          <a:latin typeface="Cambria Math" panose="02040503050406030204" pitchFamily="18" charset="0"/>
                                        </a:rPr>
                                        <m:t>𝒙</m:t>
                                      </m:r>
                                    </m:e>
                                    <m:sub>
                                      <m:r>
                                        <a:rPr lang="en-US" sz="2000" b="1" i="1">
                                          <a:latin typeface="Cambria Math" panose="02040503050406030204" pitchFamily="18" charset="0"/>
                                        </a:rPr>
                                        <m:t>𝒋</m:t>
                                      </m:r>
                                    </m:sub>
                                  </m:sSub>
                                </m:e>
                              </m:nary>
                            </m:e>
                          </m:nary>
                        </m:e>
                      </m:func>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m:t>
                                  </m:r>
                                </m:sub>
                              </m:sSub>
                            </m:e>
                          </m:nary>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b="1" i="1">
                          <a:latin typeface="Cambria Math" panose="02040503050406030204" pitchFamily="18" charset="0"/>
                        </a:rPr>
                        <m:t>=</m:t>
                      </m:r>
                      <m:r>
                        <a:rPr lang="en-US" sz="2000" i="1">
                          <a:latin typeface="Cambria Math" panose="02040503050406030204" pitchFamily="18" charset="0"/>
                        </a:rPr>
                        <m:t>0</m:t>
                      </m:r>
                      <m:r>
                        <a:rPr lang="en-US" sz="2000" b="0" i="0" smtClean="0">
                          <a:latin typeface="Cambria Math" panose="02040503050406030204" pitchFamily="18" charset="0"/>
                        </a:rPr>
                        <m:t>         </m:t>
                      </m:r>
                    </m:oMath>
                  </m:oMathPara>
                </a14:m>
                <a:endParaRPr lang="en-US" sz="2000" b="0" i="0"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sz="2000" b="0" i="0" smtClean="0">
                          <a:latin typeface="Cambria Math" panose="02040503050406030204" pitchFamily="18" charset="0"/>
                        </a:rPr>
                        <m:t>           </m:t>
                      </m:r>
                      <m:r>
                        <a:rPr lang="en-US" sz="2000" b="0" i="1" smtClean="0">
                          <a:latin typeface="Cambria Math" panose="02040503050406030204" pitchFamily="18" charset="0"/>
                        </a:rPr>
                        <m:t>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  ∀</m:t>
                      </m:r>
                      <m:r>
                        <a:rPr lang="en-US" sz="2000" b="0" i="1" smtClean="0">
                          <a:latin typeface="Cambria Math" panose="02040503050406030204" pitchFamily="18" charset="0"/>
                        </a:rPr>
                        <m:t>𝑖</m:t>
                      </m:r>
                    </m:oMath>
                  </m:oMathPara>
                </a14:m>
                <a:endParaRPr lang="en-US" sz="2000" dirty="0"/>
              </a:p>
            </p:txBody>
          </p:sp>
        </mc:Choice>
        <mc:Fallback xmlns="">
          <p:sp>
            <p:nvSpPr>
              <p:cNvPr id="5" name="TextBox 4">
                <a:extLst>
                  <a:ext uri="{FF2B5EF4-FFF2-40B4-BE49-F238E27FC236}">
                    <a16:creationId xmlns:a16="http://schemas.microsoft.com/office/drawing/2014/main" id="{0F57B91A-80FD-489B-B2FA-09CB37B1339C}"/>
                  </a:ext>
                </a:extLst>
              </p:cNvPr>
              <p:cNvSpPr txBox="1">
                <a:spLocks noRot="1" noChangeAspect="1" noMove="1" noResize="1" noEditPoints="1" noAdjustHandles="1" noChangeArrowheads="1" noChangeShapeType="1" noTextEdit="1"/>
              </p:cNvSpPr>
              <p:nvPr/>
            </p:nvSpPr>
            <p:spPr>
              <a:xfrm>
                <a:off x="453335" y="2309856"/>
                <a:ext cx="4663194" cy="2689582"/>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05CE3E47-1742-40A3-BEB2-13FD84A85D00}"/>
              </a:ext>
            </a:extLst>
          </p:cNvPr>
          <p:cNvSpPr txBox="1"/>
          <p:nvPr/>
        </p:nvSpPr>
        <p:spPr>
          <a:xfrm>
            <a:off x="267128" y="671297"/>
            <a:ext cx="11505770" cy="400110"/>
          </a:xfrm>
          <a:prstGeom prst="rect">
            <a:avLst/>
          </a:prstGeom>
          <a:noFill/>
        </p:spPr>
        <p:txBody>
          <a:bodyPr wrap="square">
            <a:spAutoFit/>
          </a:bodyPr>
          <a:lstStyle/>
          <a:p>
            <a:pPr marL="0" lvl="2"/>
            <a:r>
              <a:rPr lang="en-US" sz="2000" dirty="0">
                <a:latin typeface="Avenir Next LT Pro" panose="020B0504020202020204" pitchFamily="34" charset="0"/>
              </a:rPr>
              <a:t>To plug this into a quadratic program solver, we need to get it into a canonical form</a:t>
            </a:r>
          </a:p>
        </p:txBody>
      </p:sp>
      <p:sp>
        <p:nvSpPr>
          <p:cNvPr id="7" name="Arrow: Right 6">
            <a:extLst>
              <a:ext uri="{FF2B5EF4-FFF2-40B4-BE49-F238E27FC236}">
                <a16:creationId xmlns:a16="http://schemas.microsoft.com/office/drawing/2014/main" id="{72565C8D-B2C1-4B7B-AD89-B82C3E88E8C5}"/>
              </a:ext>
            </a:extLst>
          </p:cNvPr>
          <p:cNvSpPr/>
          <p:nvPr/>
        </p:nvSpPr>
        <p:spPr>
          <a:xfrm>
            <a:off x="4453951" y="2994916"/>
            <a:ext cx="652304" cy="11404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71576CD-B533-435C-A844-9394D0B63CB7}"/>
                  </a:ext>
                </a:extLst>
              </p:cNvPr>
              <p:cNvSpPr txBox="1"/>
              <p:nvPr/>
            </p:nvSpPr>
            <p:spPr>
              <a:xfrm>
                <a:off x="10192926" y="258235"/>
                <a:ext cx="1843130" cy="1226233"/>
              </a:xfrm>
              <a:prstGeom prst="rect">
                <a:avLst/>
              </a:prstGeom>
              <a:noFill/>
            </p:spPr>
            <p:txBody>
              <a:bodyPr wrap="square">
                <a:spAutoFit/>
              </a:bodyPr>
              <a:lstStyle/>
              <a:p>
                <a:r>
                  <a:rPr lang="en-US" sz="2000" dirty="0">
                    <a:latin typeface="Avenir Next LT Pro" panose="020B0504020202020204" pitchFamily="34" charset="0"/>
                  </a:rPr>
                  <a:t>Let </a:t>
                </a:r>
                <a14:m>
                  <m:oMath xmlns:m="http://schemas.openxmlformats.org/officeDocument/2006/math">
                    <m:r>
                      <a:rPr lang="en-US" sz="2000" b="1" i="1" smtClean="0">
                        <a:latin typeface="Cambria Math" panose="02040503050406030204" pitchFamily="18" charset="0"/>
                      </a:rPr>
                      <m:t>𝜶</m:t>
                    </m:r>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1</m:t>
                                </m:r>
                              </m:sub>
                            </m:sSub>
                          </m:e>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2</m:t>
                                </m:r>
                              </m:sub>
                            </m:sSub>
                          </m:e>
                          <m:e>
                            <m:r>
                              <a:rPr lang="en-US" sz="2000" b="0" i="1" smtClean="0">
                                <a:latin typeface="Cambria Math" panose="02040503050406030204" pitchFamily="18" charset="0"/>
                              </a:rPr>
                              <m:t>⋮</m:t>
                            </m:r>
                          </m:e>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𝑛</m:t>
                                </m:r>
                              </m:sub>
                            </m:sSub>
                          </m:e>
                        </m:eqArr>
                      </m:e>
                    </m:d>
                  </m:oMath>
                </a14:m>
                <a:endParaRPr lang="en-US" sz="2000" dirty="0">
                  <a:latin typeface="Avenir Next LT Pro" panose="020B0504020202020204" pitchFamily="34" charset="0"/>
                </a:endParaRPr>
              </a:p>
            </p:txBody>
          </p:sp>
        </mc:Choice>
        <mc:Fallback xmlns="">
          <p:sp>
            <p:nvSpPr>
              <p:cNvPr id="9" name="TextBox 8">
                <a:extLst>
                  <a:ext uri="{FF2B5EF4-FFF2-40B4-BE49-F238E27FC236}">
                    <a16:creationId xmlns:a16="http://schemas.microsoft.com/office/drawing/2014/main" id="{071576CD-B533-435C-A844-9394D0B63CB7}"/>
                  </a:ext>
                </a:extLst>
              </p:cNvPr>
              <p:cNvSpPr txBox="1">
                <a:spLocks noRot="1" noChangeAspect="1" noMove="1" noResize="1" noEditPoints="1" noAdjustHandles="1" noChangeArrowheads="1" noChangeShapeType="1" noTextEdit="1"/>
              </p:cNvSpPr>
              <p:nvPr/>
            </p:nvSpPr>
            <p:spPr>
              <a:xfrm>
                <a:off x="10192926" y="258235"/>
                <a:ext cx="1843130" cy="1226233"/>
              </a:xfrm>
              <a:prstGeom prst="rect">
                <a:avLst/>
              </a:prstGeom>
              <a:blipFill>
                <a:blip r:embed="rId4"/>
                <a:stretch>
                  <a:fillRect l="-3311"/>
                </a:stretch>
              </a:blipFill>
            </p:spPr>
            <p:txBody>
              <a:bodyPr/>
              <a:lstStyle/>
              <a:p>
                <a:r>
                  <a:rPr lang="en-US">
                    <a:noFill/>
                  </a:rPr>
                  <a:t> </a:t>
                </a:r>
              </a:p>
            </p:txBody>
          </p:sp>
        </mc:Fallback>
      </mc:AlternateContent>
    </p:spTree>
    <p:extLst>
      <p:ext uri="{BB962C8B-B14F-4D97-AF65-F5344CB8AC3E}">
        <p14:creationId xmlns:p14="http://schemas.microsoft.com/office/powerpoint/2010/main" val="1837278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63DB-B80C-4D33-BD06-75FFD59E1523}"/>
              </a:ext>
            </a:extLst>
          </p:cNvPr>
          <p:cNvSpPr>
            <a:spLocks noGrp="1"/>
          </p:cNvSpPr>
          <p:nvPr>
            <p:ph type="title"/>
          </p:nvPr>
        </p:nvSpPr>
        <p:spPr/>
        <p:txBody>
          <a:bodyPr/>
          <a:lstStyle/>
          <a:p>
            <a:r>
              <a:rPr lang="en-US" dirty="0"/>
              <a:t>A Note About Solving this Equation</a:t>
            </a:r>
          </a:p>
        </p:txBody>
      </p:sp>
      <p:sp>
        <p:nvSpPr>
          <p:cNvPr id="3" name="Slide Number Placeholder 2">
            <a:extLst>
              <a:ext uri="{FF2B5EF4-FFF2-40B4-BE49-F238E27FC236}">
                <a16:creationId xmlns:a16="http://schemas.microsoft.com/office/drawing/2014/main" id="{75C3204F-44D0-427F-B100-43555694760E}"/>
              </a:ext>
            </a:extLst>
          </p:cNvPr>
          <p:cNvSpPr>
            <a:spLocks noGrp="1"/>
          </p:cNvSpPr>
          <p:nvPr>
            <p:ph type="sldNum" sz="quarter" idx="4"/>
          </p:nvPr>
        </p:nvSpPr>
        <p:spPr/>
        <p:txBody>
          <a:bodyPr/>
          <a:lstStyle/>
          <a:p>
            <a:fld id="{02C8B7B2-9496-47E5-990F-169BD0B1DE6A}" type="slidenum">
              <a:rPr lang="en-US" smtClean="0"/>
              <a:t>45</a:t>
            </a:fld>
            <a:endParaRPr lang="en-US"/>
          </a:p>
        </p:txBody>
      </p:sp>
      <p:sp>
        <p:nvSpPr>
          <p:cNvPr id="9" name="TextBox 8">
            <a:extLst>
              <a:ext uri="{FF2B5EF4-FFF2-40B4-BE49-F238E27FC236}">
                <a16:creationId xmlns:a16="http://schemas.microsoft.com/office/drawing/2014/main" id="{6FF1C65C-F5FC-43C9-9D5E-DB6A40854EE0}"/>
              </a:ext>
            </a:extLst>
          </p:cNvPr>
          <p:cNvSpPr txBox="1"/>
          <p:nvPr/>
        </p:nvSpPr>
        <p:spPr>
          <a:xfrm>
            <a:off x="3069405" y="5096441"/>
            <a:ext cx="6138808" cy="1200329"/>
          </a:xfrm>
          <a:prstGeom prst="rect">
            <a:avLst/>
          </a:prstGeom>
          <a:noFill/>
        </p:spPr>
        <p:txBody>
          <a:bodyPr wrap="square">
            <a:spAutoFit/>
          </a:bodyPr>
          <a:lstStyle/>
          <a:p>
            <a:pPr algn="ctr"/>
            <a:r>
              <a:rPr lang="en-US" sz="2400" dirty="0">
                <a:hlinkClick r:id="rId2"/>
              </a:rPr>
              <a:t>https://colab.research.google.com/drive/1MznKB-UxlvIkYtG_vBon1Qg_jKx-sb3o?usp=sharing</a:t>
            </a:r>
            <a:endParaRPr lang="en-US" sz="2400" dirty="0"/>
          </a:p>
          <a:p>
            <a:pPr algn="ctr"/>
            <a:endParaRPr lang="en-US" sz="2400" dirty="0"/>
          </a:p>
        </p:txBody>
      </p:sp>
      <p:sp>
        <p:nvSpPr>
          <p:cNvPr id="10" name="TextBox 9">
            <a:extLst>
              <a:ext uri="{FF2B5EF4-FFF2-40B4-BE49-F238E27FC236}">
                <a16:creationId xmlns:a16="http://schemas.microsoft.com/office/drawing/2014/main" id="{DDD92A71-F093-4FA4-B573-0045C719ECDF}"/>
              </a:ext>
            </a:extLst>
          </p:cNvPr>
          <p:cNvSpPr txBox="1"/>
          <p:nvPr/>
        </p:nvSpPr>
        <p:spPr>
          <a:xfrm>
            <a:off x="267128" y="671297"/>
            <a:ext cx="11505770" cy="707886"/>
          </a:xfrm>
          <a:prstGeom prst="rect">
            <a:avLst/>
          </a:prstGeom>
          <a:noFill/>
        </p:spPr>
        <p:txBody>
          <a:bodyPr wrap="square">
            <a:spAutoFit/>
          </a:bodyPr>
          <a:lstStyle/>
          <a:p>
            <a:pPr marL="0" lvl="2"/>
            <a:r>
              <a:rPr lang="en-US" sz="2000" dirty="0">
                <a:latin typeface="Avenir Next LT Pro" panose="020B0504020202020204" pitchFamily="34" charset="0"/>
              </a:rPr>
              <a:t>I’ve implemented this and passed it to a QP solver to make my own SVM implementation in the </a:t>
            </a:r>
            <a:r>
              <a:rPr lang="en-US" sz="2000" dirty="0" err="1">
                <a:latin typeface="Avenir Next LT Pro" panose="020B0504020202020204" pitchFamily="34" charset="0"/>
              </a:rPr>
              <a:t>Colab</a:t>
            </a:r>
            <a:r>
              <a:rPr lang="en-US" sz="2000" dirty="0">
                <a:latin typeface="Avenir Next LT Pro" panose="020B0504020202020204" pitchFamily="34" charset="0"/>
              </a:rPr>
              <a:t> notebook below. Let’s walk through this a bit.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936C498-5D61-4E8E-9A42-A0C745B91604}"/>
                  </a:ext>
                </a:extLst>
              </p:cNvPr>
              <p:cNvSpPr txBox="1"/>
              <p:nvPr/>
            </p:nvSpPr>
            <p:spPr>
              <a:xfrm>
                <a:off x="3069405" y="1761559"/>
                <a:ext cx="6829415" cy="29454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2000" i="1" smtClean="0">
                              <a:latin typeface="Cambria Math" panose="02040503050406030204" pitchFamily="18" charset="0"/>
                            </a:rPr>
                          </m:ctrlPr>
                        </m:funcPr>
                        <m:fName>
                          <m:limLow>
                            <m:limLowPr>
                              <m:ctrlPr>
                                <a:rPr lang="en-US" sz="2000" i="1">
                                  <a:latin typeface="Cambria Math" panose="02040503050406030204" pitchFamily="18" charset="0"/>
                                </a:rPr>
                              </m:ctrlPr>
                            </m:limLowPr>
                            <m:e>
                              <m:r>
                                <a:rPr lang="en-US" sz="2000" b="0" i="0" smtClean="0">
                                  <a:latin typeface="Cambria Math" panose="02040503050406030204" pitchFamily="18" charset="0"/>
                                </a:rPr>
                                <m:t> </m:t>
                              </m:r>
                              <m:r>
                                <m:rPr>
                                  <m:sty m:val="p"/>
                                </m:rPr>
                                <a:rPr lang="en-US" sz="2000" b="0" i="0" smtClean="0">
                                  <a:latin typeface="Cambria Math" panose="02040503050406030204" pitchFamily="18" charset="0"/>
                                </a:rPr>
                                <m:t>minimize</m:t>
                              </m:r>
                            </m:e>
                            <m:lim>
                              <m:r>
                                <a:rPr lang="en-US" sz="2000" b="1" i="1" smtClean="0">
                                  <a:latin typeface="Cambria Math" panose="02040503050406030204" pitchFamily="18" charset="0"/>
                                </a:rPr>
                                <m:t>𝜶</m:t>
                              </m:r>
                            </m:lim>
                          </m:limLow>
                        </m:fName>
                        <m:e>
                          <m:r>
                            <a:rPr lang="en-US" sz="2000" b="0" i="1" smtClean="0">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b="0" i="1" smtClean="0">
                                  <a:latin typeface="Cambria Math" panose="02040503050406030204" pitchFamily="18" charset="0"/>
                                </a:rPr>
                                <m:t> </m:t>
                              </m:r>
                              <m:r>
                                <a:rPr lang="en-US" sz="2000" i="1">
                                  <a:latin typeface="Cambria Math" panose="02040503050406030204" pitchFamily="18" charset="0"/>
                                </a:rPr>
                                <m:t>2</m:t>
                              </m:r>
                            </m:den>
                          </m:f>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𝜶</m:t>
                              </m:r>
                            </m:e>
                            <m:sup>
                              <m:r>
                                <a:rPr lang="en-US" sz="2000" b="1" i="1" smtClean="0">
                                  <a:latin typeface="Cambria Math" panose="02040503050406030204" pitchFamily="18" charset="0"/>
                                </a:rPr>
                                <m:t>𝑻</m:t>
                              </m:r>
                            </m:sup>
                          </m:sSup>
                          <m:d>
                            <m:dPr>
                              <m:begChr m:val="["/>
                              <m:endChr m:val="]"/>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sSub>
                                      <m:sSubPr>
                                        <m:ctrlPr>
                                          <a:rPr lang="en-US" sz="2000" b="0" i="1" smtClean="0">
                                            <a:latin typeface="Cambria Math" panose="02040503050406030204" pitchFamily="18" charset="0"/>
                                          </a:rPr>
                                        </m:ctrlPr>
                                      </m:sSubPr>
                                      <m:e>
                                        <m:r>
                                          <m:rPr>
                                            <m:brk m:alnAt="7"/>
                                          </m:rPr>
                                          <a:rPr lang="en-US" sz="2000" b="0" i="1" smtClean="0">
                                            <a:latin typeface="Cambria Math" panose="02040503050406030204" pitchFamily="18" charset="0"/>
                                          </a:rPr>
                                          <m:t>𝑦</m:t>
                                        </m:r>
                                      </m:e>
                                      <m:sub>
                                        <m:r>
                                          <m:rPr>
                                            <m:brk m:alnAt="7"/>
                                          </m:rP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m:rPr>
                                            <m:brk m:alnAt="7"/>
                                          </m:rPr>
                                          <a:rPr lang="en-US" sz="2000" b="0" i="1" smtClean="0">
                                            <a:latin typeface="Cambria Math" panose="02040503050406030204" pitchFamily="18" charset="0"/>
                                          </a:rPr>
                                          <m:t>𝑦</m:t>
                                        </m:r>
                                      </m:e>
                                      <m:sub>
                                        <m:r>
                                          <m:rPr>
                                            <m:brk m:alnAt="7"/>
                                          </m:rPr>
                                          <a:rPr lang="en-US" sz="2000" b="0" i="1" smtClean="0">
                                            <a:latin typeface="Cambria Math" panose="02040503050406030204" pitchFamily="18" charset="0"/>
                                          </a:rPr>
                                          <m:t>1</m:t>
                                        </m:r>
                                      </m:sub>
                                    </m:sSub>
                                    <m:sSubSup>
                                      <m:sSubSupPr>
                                        <m:ctrlPr>
                                          <a:rPr lang="en-US" sz="2000" b="0" i="1" smtClean="0">
                                            <a:latin typeface="Cambria Math" panose="02040503050406030204" pitchFamily="18" charset="0"/>
                                          </a:rPr>
                                        </m:ctrlPr>
                                      </m:sSubSupPr>
                                      <m:e>
                                        <m:r>
                                          <m:rPr>
                                            <m:brk m:alnAt="7"/>
                                          </m:rPr>
                                          <a:rPr lang="en-US" sz="2000" b="0" i="1" smtClean="0">
                                            <a:latin typeface="Cambria Math" panose="02040503050406030204" pitchFamily="18" charset="0"/>
                                          </a:rPr>
                                          <m:t>𝑥</m:t>
                                        </m:r>
                                      </m:e>
                                      <m:sub>
                                        <m:r>
                                          <m:rPr>
                                            <m:brk m:alnAt="7"/>
                                          </m:rPr>
                                          <a:rPr lang="en-US" sz="2000" b="0" i="1" smtClean="0">
                                            <a:latin typeface="Cambria Math" panose="02040503050406030204" pitchFamily="18" charset="0"/>
                                          </a:rPr>
                                          <m:t>1</m:t>
                                        </m:r>
                                      </m:sub>
                                      <m:sup>
                                        <m:r>
                                          <m:rPr>
                                            <m:brk m:alnAt="7"/>
                                          </m:rPr>
                                          <a:rPr lang="en-US" sz="2000" b="0" i="1" smtClean="0">
                                            <a:latin typeface="Cambria Math" panose="02040503050406030204" pitchFamily="18" charset="0"/>
                                          </a:rPr>
                                          <m:t>𝑇</m:t>
                                        </m:r>
                                      </m:sup>
                                    </m:sSubSup>
                                    <m:sSub>
                                      <m:sSubPr>
                                        <m:ctrlPr>
                                          <a:rPr lang="en-US" sz="2000" b="0" i="1" smtClean="0">
                                            <a:latin typeface="Cambria Math" panose="02040503050406030204" pitchFamily="18" charset="0"/>
                                          </a:rPr>
                                        </m:ctrlPr>
                                      </m:sSubPr>
                                      <m:e>
                                        <m:r>
                                          <m:rPr>
                                            <m:brk m:alnAt="7"/>
                                          </m:rPr>
                                          <a:rPr lang="en-US" sz="2000" b="0" i="1" smtClean="0">
                                            <a:latin typeface="Cambria Math" panose="02040503050406030204" pitchFamily="18" charset="0"/>
                                          </a:rPr>
                                          <m:t>𝑥</m:t>
                                        </m:r>
                                      </m:e>
                                      <m:sub>
                                        <m:r>
                                          <m:rPr>
                                            <m:brk m:alnAt="7"/>
                                          </m:rPr>
                                          <a:rPr lang="en-US" sz="2000" b="0" i="1" smtClean="0">
                                            <a:latin typeface="Cambria Math" panose="02040503050406030204" pitchFamily="18" charset="0"/>
                                          </a:rPr>
                                          <m:t>1</m:t>
                                        </m:r>
                                      </m:sub>
                                    </m:sSub>
                                  </m:e>
                                  <m:e>
                                    <m:r>
                                      <a:rPr lang="en-US" sz="2000" b="0" i="1" smtClean="0">
                                        <a:latin typeface="Cambria Math" panose="02040503050406030204" pitchFamily="18" charset="0"/>
                                      </a:rPr>
                                      <m:t>…</m:t>
                                    </m:r>
                                  </m:e>
                                  <m:e>
                                    <m:sSub>
                                      <m:sSubPr>
                                        <m:ctrlPr>
                                          <a:rPr lang="en-US" sz="2000" i="1">
                                            <a:latin typeface="Cambria Math" panose="02040503050406030204" pitchFamily="18" charset="0"/>
                                          </a:rPr>
                                        </m:ctrlPr>
                                      </m:sSubPr>
                                      <m:e>
                                        <m:r>
                                          <m:rPr>
                                            <m:brk m:alnAt="7"/>
                                          </m:rPr>
                                          <a:rPr lang="en-US" sz="2000" i="1">
                                            <a:latin typeface="Cambria Math" panose="02040503050406030204" pitchFamily="18" charset="0"/>
                                          </a:rPr>
                                          <m:t>𝑦</m:t>
                                        </m:r>
                                      </m:e>
                                      <m:sub>
                                        <m:r>
                                          <m:rPr>
                                            <m:brk m:alnAt="7"/>
                                          </m:rP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m:rPr>
                                            <m:brk m:alnAt="7"/>
                                          </m:rPr>
                                          <a:rPr lang="en-US" sz="2000" i="1">
                                            <a:latin typeface="Cambria Math" panose="02040503050406030204" pitchFamily="18" charset="0"/>
                                          </a:rPr>
                                          <m:t>𝑦</m:t>
                                        </m:r>
                                      </m:e>
                                      <m:sub>
                                        <m:r>
                                          <a:rPr lang="en-US" sz="2000" b="0" i="1" smtClean="0">
                                            <a:latin typeface="Cambria Math" panose="02040503050406030204" pitchFamily="18" charset="0"/>
                                          </a:rPr>
                                          <m:t>𝑛</m:t>
                                        </m:r>
                                      </m:sub>
                                    </m:sSub>
                                    <m:sSubSup>
                                      <m:sSubSupPr>
                                        <m:ctrlPr>
                                          <a:rPr lang="en-US" sz="2000" i="1">
                                            <a:latin typeface="Cambria Math" panose="02040503050406030204" pitchFamily="18" charset="0"/>
                                          </a:rPr>
                                        </m:ctrlPr>
                                      </m:sSubSupPr>
                                      <m:e>
                                        <m:r>
                                          <m:rPr>
                                            <m:brk m:alnAt="7"/>
                                          </m:rPr>
                                          <a:rPr lang="en-US" sz="2000" i="1">
                                            <a:latin typeface="Cambria Math" panose="02040503050406030204" pitchFamily="18" charset="0"/>
                                          </a:rPr>
                                          <m:t>𝑥</m:t>
                                        </m:r>
                                      </m:e>
                                      <m:sub>
                                        <m:r>
                                          <m:rPr>
                                            <m:brk m:alnAt="7"/>
                                          </m:rPr>
                                          <a:rPr lang="en-US" sz="2000" i="1">
                                            <a:latin typeface="Cambria Math" panose="02040503050406030204" pitchFamily="18" charset="0"/>
                                          </a:rPr>
                                          <m:t>1</m:t>
                                        </m:r>
                                      </m:sub>
                                      <m:sup>
                                        <m:r>
                                          <m:rPr>
                                            <m:brk m:alnAt="7"/>
                                          </m:rPr>
                                          <a:rPr lang="en-US" sz="2000" i="1">
                                            <a:latin typeface="Cambria Math" panose="02040503050406030204" pitchFamily="18" charset="0"/>
                                          </a:rPr>
                                          <m:t>𝑇</m:t>
                                        </m:r>
                                      </m:sup>
                                    </m:sSubSup>
                                    <m:sSub>
                                      <m:sSubPr>
                                        <m:ctrlPr>
                                          <a:rPr lang="en-US" sz="2000" i="1">
                                            <a:latin typeface="Cambria Math" panose="02040503050406030204" pitchFamily="18" charset="0"/>
                                          </a:rPr>
                                        </m:ctrlPr>
                                      </m:sSubPr>
                                      <m:e>
                                        <m:r>
                                          <m:rPr>
                                            <m:brk m:alnAt="7"/>
                                          </m:rPr>
                                          <a:rPr lang="en-US" sz="2000" i="1">
                                            <a:latin typeface="Cambria Math" panose="02040503050406030204" pitchFamily="18" charset="0"/>
                                          </a:rPr>
                                          <m:t>𝑥</m:t>
                                        </m:r>
                                      </m:e>
                                      <m:sub>
                                        <m:r>
                                          <a:rPr lang="en-US" sz="2000" b="0" i="1" smtClean="0">
                                            <a:latin typeface="Cambria Math" panose="02040503050406030204" pitchFamily="18" charset="0"/>
                                          </a:rPr>
                                          <m:t>𝑛</m:t>
                                        </m:r>
                                      </m:sub>
                                    </m:sSub>
                                  </m:e>
                                </m:mr>
                                <m:mr>
                                  <m:e>
                                    <m:r>
                                      <a:rPr lang="en-US" sz="2000" b="0" i="1" smtClean="0">
                                        <a:latin typeface="Cambria Math" panose="02040503050406030204" pitchFamily="18" charset="0"/>
                                      </a:rPr>
                                      <m:t>⋮</m:t>
                                    </m:r>
                                  </m:e>
                                  <m:e>
                                    <m:r>
                                      <a:rPr lang="en-US" sz="2000" b="0" i="1" smtClean="0">
                                        <a:latin typeface="Cambria Math" panose="02040503050406030204" pitchFamily="18" charset="0"/>
                                      </a:rPr>
                                      <m:t>⋱</m:t>
                                    </m:r>
                                  </m:e>
                                  <m:e>
                                    <m:r>
                                      <a:rPr lang="en-US" sz="2000" b="0" i="1" smtClean="0">
                                        <a:latin typeface="Cambria Math" panose="02040503050406030204" pitchFamily="18" charset="0"/>
                                      </a:rPr>
                                      <m:t>⋮</m:t>
                                    </m:r>
                                  </m:e>
                                </m:mr>
                                <m:mr>
                                  <m:e>
                                    <m:sSub>
                                      <m:sSubPr>
                                        <m:ctrlPr>
                                          <a:rPr lang="en-US" sz="2000" i="1">
                                            <a:latin typeface="Cambria Math" panose="02040503050406030204" pitchFamily="18" charset="0"/>
                                          </a:rPr>
                                        </m:ctrlPr>
                                      </m:sSubPr>
                                      <m:e>
                                        <m:r>
                                          <m:rPr>
                                            <m:brk m:alnAt="7"/>
                                          </m:rPr>
                                          <a:rPr lang="en-US" sz="2000" i="1">
                                            <a:latin typeface="Cambria Math" panose="02040503050406030204" pitchFamily="18" charset="0"/>
                                          </a:rPr>
                                          <m:t>𝑦</m:t>
                                        </m:r>
                                      </m:e>
                                      <m:sub>
                                        <m:r>
                                          <a:rPr lang="en-US" sz="2000" b="0" i="1" smtClean="0">
                                            <a:latin typeface="Cambria Math" panose="02040503050406030204" pitchFamily="18" charset="0"/>
                                          </a:rPr>
                                          <m:t>𝑛</m:t>
                                        </m:r>
                                      </m:sub>
                                    </m:sSub>
                                    <m:sSub>
                                      <m:sSubPr>
                                        <m:ctrlPr>
                                          <a:rPr lang="en-US" sz="2000" i="1">
                                            <a:latin typeface="Cambria Math" panose="02040503050406030204" pitchFamily="18" charset="0"/>
                                          </a:rPr>
                                        </m:ctrlPr>
                                      </m:sSubPr>
                                      <m:e>
                                        <m:r>
                                          <m:rPr>
                                            <m:brk m:alnAt="7"/>
                                          </m:rPr>
                                          <a:rPr lang="en-US" sz="2000" i="1">
                                            <a:latin typeface="Cambria Math" panose="02040503050406030204" pitchFamily="18" charset="0"/>
                                          </a:rPr>
                                          <m:t>𝑦</m:t>
                                        </m:r>
                                      </m:e>
                                      <m:sub>
                                        <m:r>
                                          <m:rPr>
                                            <m:brk m:alnAt="7"/>
                                          </m:rPr>
                                          <a:rPr lang="en-US" sz="2000" i="1">
                                            <a:latin typeface="Cambria Math" panose="02040503050406030204" pitchFamily="18" charset="0"/>
                                          </a:rPr>
                                          <m:t>1</m:t>
                                        </m:r>
                                      </m:sub>
                                    </m:sSub>
                                    <m:sSubSup>
                                      <m:sSubSupPr>
                                        <m:ctrlPr>
                                          <a:rPr lang="en-US" sz="2000" i="1">
                                            <a:latin typeface="Cambria Math" panose="02040503050406030204" pitchFamily="18" charset="0"/>
                                          </a:rPr>
                                        </m:ctrlPr>
                                      </m:sSubSupPr>
                                      <m:e>
                                        <m:r>
                                          <m:rPr>
                                            <m:brk m:alnAt="7"/>
                                          </m:rPr>
                                          <a:rPr lang="en-US" sz="2000" i="1">
                                            <a:latin typeface="Cambria Math" panose="02040503050406030204" pitchFamily="18" charset="0"/>
                                          </a:rPr>
                                          <m:t>𝑥</m:t>
                                        </m:r>
                                      </m:e>
                                      <m:sub>
                                        <m:r>
                                          <a:rPr lang="en-US" sz="2000" b="0" i="1" smtClean="0">
                                            <a:latin typeface="Cambria Math" panose="02040503050406030204" pitchFamily="18" charset="0"/>
                                          </a:rPr>
                                          <m:t>𝑛</m:t>
                                        </m:r>
                                      </m:sub>
                                      <m:sup>
                                        <m:r>
                                          <m:rPr>
                                            <m:brk m:alnAt="7"/>
                                          </m:rPr>
                                          <a:rPr lang="en-US" sz="2000" i="1">
                                            <a:latin typeface="Cambria Math" panose="02040503050406030204" pitchFamily="18" charset="0"/>
                                          </a:rPr>
                                          <m:t>𝑇</m:t>
                                        </m:r>
                                      </m:sup>
                                    </m:sSubSup>
                                    <m:sSub>
                                      <m:sSubPr>
                                        <m:ctrlPr>
                                          <a:rPr lang="en-US" sz="2000" i="1">
                                            <a:latin typeface="Cambria Math" panose="02040503050406030204" pitchFamily="18" charset="0"/>
                                          </a:rPr>
                                        </m:ctrlPr>
                                      </m:sSubPr>
                                      <m:e>
                                        <m:r>
                                          <m:rPr>
                                            <m:brk m:alnAt="7"/>
                                          </m:rPr>
                                          <a:rPr lang="en-US" sz="2000" i="1">
                                            <a:latin typeface="Cambria Math" panose="02040503050406030204" pitchFamily="18" charset="0"/>
                                          </a:rPr>
                                          <m:t>𝑥</m:t>
                                        </m:r>
                                      </m:e>
                                      <m:sub>
                                        <m:r>
                                          <m:rPr>
                                            <m:brk m:alnAt="7"/>
                                          </m:rPr>
                                          <a:rPr lang="en-US" sz="2000" i="1">
                                            <a:latin typeface="Cambria Math" panose="02040503050406030204" pitchFamily="18" charset="0"/>
                                          </a:rPr>
                                          <m:t>1</m:t>
                                        </m:r>
                                      </m:sub>
                                    </m:sSub>
                                  </m:e>
                                  <m:e>
                                    <m:r>
                                      <a:rPr lang="en-US" sz="2000" b="0" i="1" smtClean="0">
                                        <a:latin typeface="Cambria Math" panose="02040503050406030204" pitchFamily="18" charset="0"/>
                                      </a:rPr>
                                      <m:t>…</m:t>
                                    </m:r>
                                  </m:e>
                                  <m:e>
                                    <m:sSub>
                                      <m:sSubPr>
                                        <m:ctrlPr>
                                          <a:rPr lang="en-US" sz="2000" i="1">
                                            <a:latin typeface="Cambria Math" panose="02040503050406030204" pitchFamily="18" charset="0"/>
                                          </a:rPr>
                                        </m:ctrlPr>
                                      </m:sSubPr>
                                      <m:e>
                                        <m:r>
                                          <m:rPr>
                                            <m:brk m:alnAt="7"/>
                                          </m:rPr>
                                          <a:rPr lang="en-US" sz="2000" i="1">
                                            <a:latin typeface="Cambria Math" panose="02040503050406030204" pitchFamily="18" charset="0"/>
                                          </a:rPr>
                                          <m:t>𝑦</m:t>
                                        </m:r>
                                      </m:e>
                                      <m:sub>
                                        <m:r>
                                          <a:rPr lang="en-US" sz="2000" b="0" i="1" smtClean="0">
                                            <a:latin typeface="Cambria Math" panose="02040503050406030204" pitchFamily="18" charset="0"/>
                                          </a:rPr>
                                          <m:t>𝑛</m:t>
                                        </m:r>
                                      </m:sub>
                                    </m:sSub>
                                    <m:sSub>
                                      <m:sSubPr>
                                        <m:ctrlPr>
                                          <a:rPr lang="en-US" sz="2000" i="1">
                                            <a:latin typeface="Cambria Math" panose="02040503050406030204" pitchFamily="18" charset="0"/>
                                          </a:rPr>
                                        </m:ctrlPr>
                                      </m:sSubPr>
                                      <m:e>
                                        <m:r>
                                          <m:rPr>
                                            <m:brk m:alnAt="7"/>
                                          </m:rPr>
                                          <a:rPr lang="en-US" sz="2000" i="1">
                                            <a:latin typeface="Cambria Math" panose="02040503050406030204" pitchFamily="18" charset="0"/>
                                          </a:rPr>
                                          <m:t>𝑦</m:t>
                                        </m:r>
                                      </m:e>
                                      <m:sub>
                                        <m:r>
                                          <a:rPr lang="en-US" sz="2000" b="0" i="1" smtClean="0">
                                            <a:latin typeface="Cambria Math" panose="02040503050406030204" pitchFamily="18" charset="0"/>
                                          </a:rPr>
                                          <m:t>𝑛</m:t>
                                        </m:r>
                                      </m:sub>
                                    </m:sSub>
                                    <m:sSubSup>
                                      <m:sSubSupPr>
                                        <m:ctrlPr>
                                          <a:rPr lang="en-US" sz="2000" i="1">
                                            <a:latin typeface="Cambria Math" panose="02040503050406030204" pitchFamily="18" charset="0"/>
                                          </a:rPr>
                                        </m:ctrlPr>
                                      </m:sSubSupPr>
                                      <m:e>
                                        <m:r>
                                          <m:rPr>
                                            <m:brk m:alnAt="7"/>
                                          </m:rPr>
                                          <a:rPr lang="en-US" sz="2000" i="1">
                                            <a:latin typeface="Cambria Math" panose="02040503050406030204" pitchFamily="18" charset="0"/>
                                          </a:rPr>
                                          <m:t>𝑥</m:t>
                                        </m:r>
                                      </m:e>
                                      <m:sub>
                                        <m:r>
                                          <a:rPr lang="en-US" sz="2000" b="0" i="1" smtClean="0">
                                            <a:latin typeface="Cambria Math" panose="02040503050406030204" pitchFamily="18" charset="0"/>
                                          </a:rPr>
                                          <m:t>𝑛</m:t>
                                        </m:r>
                                      </m:sub>
                                      <m:sup>
                                        <m:r>
                                          <m:rPr>
                                            <m:brk m:alnAt="7"/>
                                          </m:rPr>
                                          <a:rPr lang="en-US" sz="2000" i="1">
                                            <a:latin typeface="Cambria Math" panose="02040503050406030204" pitchFamily="18" charset="0"/>
                                          </a:rPr>
                                          <m:t>𝑇</m:t>
                                        </m:r>
                                      </m:sup>
                                    </m:sSubSup>
                                    <m:sSub>
                                      <m:sSubPr>
                                        <m:ctrlPr>
                                          <a:rPr lang="en-US" sz="2000" i="1">
                                            <a:latin typeface="Cambria Math" panose="02040503050406030204" pitchFamily="18" charset="0"/>
                                          </a:rPr>
                                        </m:ctrlPr>
                                      </m:sSubPr>
                                      <m:e>
                                        <m:r>
                                          <m:rPr>
                                            <m:brk m:alnAt="7"/>
                                          </m:rPr>
                                          <a:rPr lang="en-US" sz="2000" i="1">
                                            <a:latin typeface="Cambria Math" panose="02040503050406030204" pitchFamily="18" charset="0"/>
                                          </a:rPr>
                                          <m:t>𝑥</m:t>
                                        </m:r>
                                      </m:e>
                                      <m:sub>
                                        <m:r>
                                          <a:rPr lang="en-US" sz="2000" b="0" i="1" smtClean="0">
                                            <a:latin typeface="Cambria Math" panose="02040503050406030204" pitchFamily="18" charset="0"/>
                                          </a:rPr>
                                          <m:t>𝑛</m:t>
                                        </m:r>
                                      </m:sub>
                                    </m:sSub>
                                  </m:e>
                                </m:mr>
                              </m:m>
                            </m:e>
                          </m:d>
                          <m:r>
                            <a:rPr lang="en-US" sz="2000" b="1" i="1" smtClean="0">
                              <a:latin typeface="Cambria Math" panose="02040503050406030204" pitchFamily="18" charset="0"/>
                            </a:rPr>
                            <m:t>𝜶</m:t>
                          </m:r>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acc>
                                <m:accPr>
                                  <m:chr m:val="⃗"/>
                                  <m:ctrlPr>
                                    <a:rPr lang="en-US" sz="2000" b="1" i="1">
                                      <a:latin typeface="Cambria Math" panose="02040503050406030204" pitchFamily="18" charset="0"/>
                                    </a:rPr>
                                  </m:ctrlPr>
                                </m:accPr>
                                <m:e>
                                  <m:r>
                                    <a:rPr lang="en-US" sz="2000" b="1" i="1">
                                      <a:latin typeface="Cambria Math" panose="02040503050406030204" pitchFamily="18" charset="0"/>
                                    </a:rPr>
                                    <m:t>𝟏</m:t>
                                  </m:r>
                                </m:e>
                              </m:acc>
                            </m:e>
                            <m:sup>
                              <m:r>
                                <a:rPr lang="en-US" sz="2000" i="1">
                                  <a:latin typeface="Cambria Math" panose="02040503050406030204" pitchFamily="18" charset="0"/>
                                </a:rPr>
                                <m:t>𝑇</m:t>
                              </m:r>
                            </m:sup>
                          </m:sSup>
                          <m:r>
                            <a:rPr lang="en-US" sz="2000" b="1" i="1" smtClean="0">
                              <a:latin typeface="Cambria Math" panose="02040503050406030204" pitchFamily="18" charset="0"/>
                            </a:rPr>
                            <m:t>𝜶</m:t>
                          </m:r>
                        </m:e>
                      </m:func>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 </m:t>
                      </m:r>
                      <m:r>
                        <m:rPr>
                          <m:sty m:val="p"/>
                        </m:rPr>
                        <a:rPr lang="en-US" sz="2000" b="0" i="0" smtClean="0">
                          <a:latin typeface="Cambria Math" panose="02040503050406030204" pitchFamily="18" charset="0"/>
                        </a:rPr>
                        <m:t>subject</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to</m:t>
                      </m:r>
                      <m:r>
                        <a:rPr lang="en-US" sz="2000" b="0" i="0" smtClean="0">
                          <a:latin typeface="Cambria Math" panose="02040503050406030204" pitchFamily="18" charset="0"/>
                        </a:rPr>
                        <m:t>   </m:t>
                      </m:r>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eqArr>
                                <m:eqArrPr>
                                  <m:ctrlPr>
                                    <a:rPr lang="en-US" sz="2000" b="0" i="1" smtClean="0">
                                      <a:latin typeface="Cambria Math" panose="02040503050406030204" pitchFamily="18" charset="0"/>
                                    </a:rPr>
                                  </m:ctrlPr>
                                </m:eqArr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e>
                                <m:e>
                                  <m:r>
                                    <a:rPr lang="en-US" sz="2000" b="0" i="1" smtClean="0">
                                      <a:latin typeface="Cambria Math" panose="02040503050406030204" pitchFamily="18" charset="0"/>
                                    </a:rPr>
                                    <m:t>⋮</m:t>
                                  </m:r>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𝑛</m:t>
                                      </m:r>
                                    </m:sub>
                                  </m:sSub>
                                </m:e>
                              </m:eqArr>
                            </m:e>
                          </m:d>
                        </m:e>
                        <m:sup>
                          <m:r>
                            <a:rPr lang="en-US" sz="2000" b="0" i="1" smtClean="0">
                              <a:latin typeface="Cambria Math" panose="02040503050406030204" pitchFamily="18" charset="0"/>
                            </a:rPr>
                            <m:t>𝑇</m:t>
                          </m:r>
                        </m:sup>
                      </m:sSup>
                      <m:r>
                        <a:rPr lang="en-US" sz="2000" b="1" i="1" smtClean="0">
                          <a:latin typeface="Cambria Math" panose="02040503050406030204" pitchFamily="18" charset="0"/>
                        </a:rPr>
                        <m:t>𝜶</m:t>
                      </m:r>
                      <m:r>
                        <a:rPr lang="en-US" sz="2000" b="1" i="1">
                          <a:latin typeface="Cambria Math" panose="02040503050406030204" pitchFamily="18" charset="0"/>
                        </a:rPr>
                        <m:t>=</m:t>
                      </m:r>
                      <m:r>
                        <a:rPr lang="en-US" sz="2000" i="1">
                          <a:latin typeface="Cambria Math" panose="02040503050406030204" pitchFamily="18" charset="0"/>
                        </a:rPr>
                        <m:t>0</m:t>
                      </m:r>
                      <m:r>
                        <a:rPr lang="en-US" sz="2000" b="0" i="0" smtClean="0">
                          <a:latin typeface="Cambria Math" panose="02040503050406030204" pitchFamily="18" charset="0"/>
                        </a:rPr>
                        <m:t>         </m:t>
                      </m:r>
                    </m:oMath>
                  </m:oMathPara>
                </a14:m>
                <a:endParaRPr lang="en-US" sz="2000" b="0" i="0"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sz="2000" b="0" i="0" smtClean="0">
                          <a:latin typeface="Cambria Math" panose="02040503050406030204" pitchFamily="18" charset="0"/>
                        </a:rPr>
                        <m:t>                         </m:t>
                      </m:r>
                      <m:acc>
                        <m:accPr>
                          <m:chr m:val="⃗"/>
                          <m:ctrlPr>
                            <a:rPr lang="en-US" sz="2000" b="1" i="1" smtClean="0">
                              <a:latin typeface="Cambria Math" panose="02040503050406030204" pitchFamily="18" charset="0"/>
                            </a:rPr>
                          </m:ctrlPr>
                        </m:accPr>
                        <m:e>
                          <m:r>
                            <a:rPr lang="en-US" sz="2000" b="1" i="1" smtClean="0">
                              <a:latin typeface="Cambria Math" panose="02040503050406030204" pitchFamily="18" charset="0"/>
                            </a:rPr>
                            <m:t>𝟎</m:t>
                          </m:r>
                        </m:e>
                      </m:acc>
                      <m:r>
                        <a:rPr lang="en-US" sz="2000" b="0" i="1" smtClean="0">
                          <a:latin typeface="Cambria Math" panose="02040503050406030204" pitchFamily="18" charset="0"/>
                        </a:rPr>
                        <m:t>≤</m:t>
                      </m:r>
                      <m:r>
                        <a:rPr lang="en-US" sz="2000" b="1" i="1" smtClean="0">
                          <a:latin typeface="Cambria Math" panose="02040503050406030204" pitchFamily="18" charset="0"/>
                        </a:rPr>
                        <m:t>𝜶</m:t>
                      </m:r>
                      <m:r>
                        <a:rPr lang="en-US" sz="2000" b="0" i="1" smtClean="0">
                          <a:latin typeface="Cambria Math" panose="02040503050406030204" pitchFamily="18" charset="0"/>
                        </a:rPr>
                        <m:t>≤</m:t>
                      </m:r>
                      <m:acc>
                        <m:accPr>
                          <m:chr m:val="⃗"/>
                          <m:ctrlPr>
                            <a:rPr lang="en-US" sz="2000" b="1" i="1">
                              <a:latin typeface="Cambria Math" panose="02040503050406030204" pitchFamily="18" charset="0"/>
                            </a:rPr>
                          </m:ctrlPr>
                        </m:accPr>
                        <m:e>
                          <m:r>
                            <a:rPr lang="en-US" sz="2000" b="1" i="1" smtClean="0">
                              <a:latin typeface="Cambria Math" panose="02040503050406030204" pitchFamily="18" charset="0"/>
                            </a:rPr>
                            <m:t>𝟏</m:t>
                          </m:r>
                        </m:e>
                      </m:acc>
                      <m:r>
                        <a:rPr lang="en-US" sz="2000" b="0" i="1" smtClean="0">
                          <a:latin typeface="Cambria Math" panose="02040503050406030204" pitchFamily="18" charset="0"/>
                        </a:rPr>
                        <m:t>𝐶</m:t>
                      </m:r>
                      <m:r>
                        <a:rPr lang="en-US" sz="2000" b="0" i="1" smtClean="0">
                          <a:latin typeface="Cambria Math" panose="02040503050406030204" pitchFamily="18" charset="0"/>
                        </a:rPr>
                        <m:t>  ∀</m:t>
                      </m:r>
                      <m:r>
                        <a:rPr lang="en-US" sz="2000" b="0" i="1" smtClean="0">
                          <a:latin typeface="Cambria Math" panose="02040503050406030204" pitchFamily="18" charset="0"/>
                        </a:rPr>
                        <m:t>𝑖</m:t>
                      </m:r>
                    </m:oMath>
                  </m:oMathPara>
                </a14:m>
                <a:endParaRPr lang="en-US" sz="2000" dirty="0"/>
              </a:p>
            </p:txBody>
          </p:sp>
        </mc:Choice>
        <mc:Fallback xmlns="">
          <p:sp>
            <p:nvSpPr>
              <p:cNvPr id="11" name="TextBox 10">
                <a:extLst>
                  <a:ext uri="{FF2B5EF4-FFF2-40B4-BE49-F238E27FC236}">
                    <a16:creationId xmlns:a16="http://schemas.microsoft.com/office/drawing/2014/main" id="{0936C498-5D61-4E8E-9A42-A0C745B91604}"/>
                  </a:ext>
                </a:extLst>
              </p:cNvPr>
              <p:cNvSpPr txBox="1">
                <a:spLocks noRot="1" noChangeAspect="1" noMove="1" noResize="1" noEditPoints="1" noAdjustHandles="1" noChangeArrowheads="1" noChangeShapeType="1" noTextEdit="1"/>
              </p:cNvSpPr>
              <p:nvPr/>
            </p:nvSpPr>
            <p:spPr>
              <a:xfrm>
                <a:off x="3069405" y="1761559"/>
                <a:ext cx="6829415" cy="294542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796964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5536F-D7EB-4153-848A-840823CAC6DE}"/>
              </a:ext>
            </a:extLst>
          </p:cNvPr>
          <p:cNvSpPr>
            <a:spLocks noGrp="1"/>
          </p:cNvSpPr>
          <p:nvPr>
            <p:ph type="title"/>
          </p:nvPr>
        </p:nvSpPr>
        <p:spPr/>
        <p:txBody>
          <a:bodyPr/>
          <a:lstStyle/>
          <a:p>
            <a:r>
              <a:rPr lang="en-US" dirty="0"/>
              <a:t>Summarizing Soft-Margin SVMs</a:t>
            </a:r>
          </a:p>
        </p:txBody>
      </p:sp>
      <p:sp>
        <p:nvSpPr>
          <p:cNvPr id="3" name="Slide Number Placeholder 2">
            <a:extLst>
              <a:ext uri="{FF2B5EF4-FFF2-40B4-BE49-F238E27FC236}">
                <a16:creationId xmlns:a16="http://schemas.microsoft.com/office/drawing/2014/main" id="{2CA9C16E-FBA7-4BCB-A3AC-4147259C8E47}"/>
              </a:ext>
            </a:extLst>
          </p:cNvPr>
          <p:cNvSpPr>
            <a:spLocks noGrp="1"/>
          </p:cNvSpPr>
          <p:nvPr>
            <p:ph type="sldNum" sz="quarter" idx="4"/>
          </p:nvPr>
        </p:nvSpPr>
        <p:spPr/>
        <p:txBody>
          <a:bodyPr/>
          <a:lstStyle/>
          <a:p>
            <a:fld id="{02C8B7B2-9496-47E5-990F-169BD0B1DE6A}" type="slidenum">
              <a:rPr lang="en-US" smtClean="0"/>
              <a:t>46</a:t>
            </a:fld>
            <a:endParaRPr lang="en-US"/>
          </a:p>
        </p:txBody>
      </p:sp>
      <p:sp>
        <p:nvSpPr>
          <p:cNvPr id="6" name="TextBox 5">
            <a:extLst>
              <a:ext uri="{FF2B5EF4-FFF2-40B4-BE49-F238E27FC236}">
                <a16:creationId xmlns:a16="http://schemas.microsoft.com/office/drawing/2014/main" id="{9367A2D1-C85E-4E27-B8FA-8B364AAFC864}"/>
              </a:ext>
            </a:extLst>
          </p:cNvPr>
          <p:cNvSpPr txBox="1"/>
          <p:nvPr/>
        </p:nvSpPr>
        <p:spPr>
          <a:xfrm>
            <a:off x="225509" y="1303631"/>
            <a:ext cx="11740982" cy="1938992"/>
          </a:xfrm>
          <a:prstGeom prst="rect">
            <a:avLst/>
          </a:prstGeom>
          <a:noFill/>
        </p:spPr>
        <p:txBody>
          <a:bodyPr wrap="square">
            <a:spAutoFit/>
          </a:bodyPr>
          <a:lstStyle/>
          <a:p>
            <a:pPr marL="0" lvl="2"/>
            <a:r>
              <a:rPr lang="en-US" sz="2000" b="1" dirty="0">
                <a:latin typeface="Avenir Next LT Pro" panose="020B0504020202020204" pitchFamily="34" charset="0"/>
              </a:rPr>
              <a:t>Soft-Margin Support Vector Machines (SVMs)</a:t>
            </a:r>
            <a:r>
              <a:rPr lang="en-US" sz="2000" dirty="0">
                <a:latin typeface="Avenir Next LT Pro" panose="020B0504020202020204" pitchFamily="34" charset="0"/>
              </a:rPr>
              <a:t> find the decision boundary that maximizes the margin between the positive and negative points while minimizing errors. </a:t>
            </a:r>
          </a:p>
          <a:p>
            <a:pPr marL="0" lvl="2"/>
            <a:endParaRPr lang="en-US" sz="2000" dirty="0">
              <a:latin typeface="Avenir Next LT Pro" panose="020B0504020202020204" pitchFamily="34" charset="0"/>
            </a:endParaRPr>
          </a:p>
          <a:p>
            <a:pPr marL="0" lvl="2"/>
            <a:r>
              <a:rPr lang="en-US" sz="2000" dirty="0">
                <a:latin typeface="Avenir Next LT Pro" panose="020B0504020202020204" pitchFamily="34" charset="0"/>
              </a:rPr>
              <a:t>Can handle non-linearly separable datasets by defining a penalty for margin violations / errors.</a:t>
            </a:r>
          </a:p>
          <a:p>
            <a:pPr marL="0" lvl="2"/>
            <a:endParaRPr lang="en-US" sz="2000" dirty="0">
              <a:latin typeface="Avenir Next LT Pro" panose="020B0504020202020204" pitchFamily="34" charset="0"/>
            </a:endParaRPr>
          </a:p>
          <a:p>
            <a:pPr marL="0" lvl="2"/>
            <a:r>
              <a:rPr lang="en-US" sz="2000" dirty="0">
                <a:latin typeface="Avenir Next LT Pro" panose="020B0504020202020204" pitchFamily="34" charset="0"/>
              </a:rPr>
              <a:t>The tradeoff between margin width and minimizing errors is controlled by a new hyperparameter C.</a:t>
            </a:r>
            <a:endParaRPr lang="en-US" sz="2000" b="1" dirty="0">
              <a:latin typeface="Avenir Next LT Pro" panose="020B0504020202020204" pitchFamily="34" charset="0"/>
            </a:endParaRPr>
          </a:p>
        </p:txBody>
      </p:sp>
      <p:sp>
        <p:nvSpPr>
          <p:cNvPr id="8" name="TextBox 7">
            <a:extLst>
              <a:ext uri="{FF2B5EF4-FFF2-40B4-BE49-F238E27FC236}">
                <a16:creationId xmlns:a16="http://schemas.microsoft.com/office/drawing/2014/main" id="{9C147AC6-B15A-4A14-A3AC-BFBF74D7874B}"/>
              </a:ext>
            </a:extLst>
          </p:cNvPr>
          <p:cNvSpPr txBox="1"/>
          <p:nvPr/>
        </p:nvSpPr>
        <p:spPr>
          <a:xfrm>
            <a:off x="225507" y="3615377"/>
            <a:ext cx="11740982" cy="707886"/>
          </a:xfrm>
          <a:prstGeom prst="rect">
            <a:avLst/>
          </a:prstGeom>
          <a:noFill/>
        </p:spPr>
        <p:txBody>
          <a:bodyPr wrap="square">
            <a:spAutoFit/>
          </a:bodyPr>
          <a:lstStyle/>
          <a:p>
            <a:pPr marL="0" lvl="2"/>
            <a:r>
              <a:rPr lang="en-US" sz="2000" dirty="0">
                <a:latin typeface="Avenir Next LT Pro" panose="020B0504020202020204" pitchFamily="34" charset="0"/>
              </a:rPr>
              <a:t>The soft-margin case has a very similar dual formulation as the hard-margin case and many of the same results hold. Both soft- and hard-margin SVM duals can be solved with QP solvers.</a:t>
            </a:r>
          </a:p>
        </p:txBody>
      </p:sp>
    </p:spTree>
    <p:extLst>
      <p:ext uri="{BB962C8B-B14F-4D97-AF65-F5344CB8AC3E}">
        <p14:creationId xmlns:p14="http://schemas.microsoft.com/office/powerpoint/2010/main" val="2431126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F47C49-3B74-4269-AE84-AD36FAD33BF5}"/>
              </a:ext>
            </a:extLst>
          </p:cNvPr>
          <p:cNvSpPr>
            <a:spLocks noGrp="1"/>
          </p:cNvSpPr>
          <p:nvPr>
            <p:ph type="sldNum" sz="quarter" idx="11"/>
          </p:nvPr>
        </p:nvSpPr>
        <p:spPr/>
        <p:txBody>
          <a:bodyPr/>
          <a:lstStyle/>
          <a:p>
            <a:fld id="{02C8B7B2-9496-47E5-990F-169BD0B1DE6A}" type="slidenum">
              <a:rPr lang="en-US" smtClean="0"/>
              <a:t>47</a:t>
            </a:fld>
            <a:endParaRPr lang="en-US"/>
          </a:p>
        </p:txBody>
      </p:sp>
      <p:sp>
        <p:nvSpPr>
          <p:cNvPr id="3" name="Text Placeholder 2">
            <a:extLst>
              <a:ext uri="{FF2B5EF4-FFF2-40B4-BE49-F238E27FC236}">
                <a16:creationId xmlns:a16="http://schemas.microsoft.com/office/drawing/2014/main" id="{F83298C5-B034-4E9D-9B0A-D4656B85506A}"/>
              </a:ext>
            </a:extLst>
          </p:cNvPr>
          <p:cNvSpPr>
            <a:spLocks noGrp="1"/>
          </p:cNvSpPr>
          <p:nvPr>
            <p:ph type="body" sz="quarter" idx="12"/>
          </p:nvPr>
        </p:nvSpPr>
        <p:spPr>
          <a:xfrm>
            <a:off x="2679815" y="200025"/>
            <a:ext cx="9291205" cy="5961063"/>
          </a:xfrm>
        </p:spPr>
        <p:txBody>
          <a:bodyPr/>
          <a:lstStyle/>
          <a:p>
            <a:r>
              <a:rPr lang="en-US" sz="2400" b="1" dirty="0"/>
              <a:t>Be able to answer:</a:t>
            </a:r>
            <a:endParaRPr lang="en-US" sz="2400" dirty="0"/>
          </a:p>
          <a:p>
            <a:pPr marL="914400" lvl="1" indent="-457200">
              <a:buFont typeface="Arial" panose="020B0604020202020204" pitchFamily="34" charset="0"/>
              <a:buChar char="•"/>
            </a:pPr>
            <a:r>
              <a:rPr lang="en-US" sz="2800" strike="sngStrike" dirty="0"/>
              <a:t>How can we handle non-linearly separable data with a soft-margin Support Vector Machine?</a:t>
            </a:r>
          </a:p>
          <a:p>
            <a:pPr marL="1371600" lvl="2" indent="-457200">
              <a:buFont typeface="Arial" panose="020B0604020202020204" pitchFamily="34" charset="0"/>
              <a:buChar char="•"/>
            </a:pPr>
            <a:r>
              <a:rPr lang="en-US" sz="2400" strike="sngStrike" dirty="0"/>
              <a:t>What is the interpretation of a support vector now?</a:t>
            </a:r>
          </a:p>
          <a:p>
            <a:pPr marL="1371600" lvl="2" indent="-457200">
              <a:buFont typeface="Arial" panose="020B0604020202020204" pitchFamily="34" charset="0"/>
              <a:buChar char="•"/>
            </a:pPr>
            <a:r>
              <a:rPr lang="en-US" sz="2400" strike="sngStrike" dirty="0"/>
              <a:t>How can we implement one of these things with a QP solver?</a:t>
            </a:r>
          </a:p>
          <a:p>
            <a:pPr marL="1371600" lvl="2" indent="-457200">
              <a:buFont typeface="Arial" panose="020B0604020202020204" pitchFamily="34" charset="0"/>
              <a:buChar char="•"/>
            </a:pPr>
            <a:endParaRPr lang="en-US" sz="2400" dirty="0"/>
          </a:p>
          <a:p>
            <a:pPr lvl="1"/>
            <a:r>
              <a:rPr lang="en-US" sz="2800" dirty="0"/>
              <a:t>What is the kernel trick and why is it useful?</a:t>
            </a:r>
          </a:p>
          <a:p>
            <a:pPr lvl="1"/>
            <a:r>
              <a:rPr lang="en-US" sz="2800" dirty="0"/>
              <a:t>What is the definition of a kernel?</a:t>
            </a:r>
          </a:p>
          <a:p>
            <a:pPr lvl="1"/>
            <a:r>
              <a:rPr lang="en-US" sz="2800" dirty="0"/>
              <a:t>What is a kernel SVM?</a:t>
            </a:r>
          </a:p>
          <a:p>
            <a:pPr lvl="1"/>
            <a:endParaRPr lang="en-US" sz="2400" b="1" dirty="0"/>
          </a:p>
          <a:p>
            <a:pPr lvl="1"/>
            <a:r>
              <a:rPr lang="en-US" sz="2800" dirty="0"/>
              <a:t>What else can we kernelize?</a:t>
            </a:r>
          </a:p>
          <a:p>
            <a:pPr lvl="2"/>
            <a:r>
              <a:rPr lang="en-US" sz="2400" dirty="0"/>
              <a:t>How do you kernelize perceptron?</a:t>
            </a:r>
          </a:p>
          <a:p>
            <a:pPr lvl="2"/>
            <a:r>
              <a:rPr lang="en-US" sz="2400" dirty="0"/>
              <a:t>How do you kernelize linear regression?</a:t>
            </a:r>
          </a:p>
        </p:txBody>
      </p:sp>
    </p:spTree>
    <p:extLst>
      <p:ext uri="{BB962C8B-B14F-4D97-AF65-F5344CB8AC3E}">
        <p14:creationId xmlns:p14="http://schemas.microsoft.com/office/powerpoint/2010/main" val="3048495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DC1F71-6E28-3A45-B43B-5E5082EDFFE0}"/>
              </a:ext>
            </a:extLst>
          </p:cNvPr>
          <p:cNvSpPr>
            <a:spLocks noGrp="1"/>
          </p:cNvSpPr>
          <p:nvPr>
            <p:ph type="sldNum" sz="quarter" idx="10"/>
          </p:nvPr>
        </p:nvSpPr>
        <p:spPr/>
        <p:txBody>
          <a:bodyPr/>
          <a:lstStyle/>
          <a:p>
            <a:fld id="{02C8B7B2-9496-47E5-990F-169BD0B1DE6A}" type="slidenum">
              <a:rPr lang="en-US" smtClean="0"/>
              <a:t>48</a:t>
            </a:fld>
            <a:endParaRPr lang="en-US"/>
          </a:p>
        </p:txBody>
      </p:sp>
      <p:sp>
        <p:nvSpPr>
          <p:cNvPr id="3" name="Text Placeholder 2">
            <a:extLst>
              <a:ext uri="{FF2B5EF4-FFF2-40B4-BE49-F238E27FC236}">
                <a16:creationId xmlns:a16="http://schemas.microsoft.com/office/drawing/2014/main" id="{A0F64E6F-21AD-4649-B2FD-BE592AC74E0B}"/>
              </a:ext>
            </a:extLst>
          </p:cNvPr>
          <p:cNvSpPr>
            <a:spLocks noGrp="1"/>
          </p:cNvSpPr>
          <p:nvPr>
            <p:ph type="body" sz="quarter" idx="11"/>
          </p:nvPr>
        </p:nvSpPr>
        <p:spPr>
          <a:xfrm>
            <a:off x="1523296" y="612468"/>
            <a:ext cx="9145408" cy="3601062"/>
          </a:xfrm>
        </p:spPr>
        <p:txBody>
          <a:bodyPr/>
          <a:lstStyle/>
          <a:p>
            <a:r>
              <a:rPr lang="en-US" dirty="0"/>
              <a:t>Who remembers learning non-linear functions with </a:t>
            </a:r>
            <a:r>
              <a:rPr lang="en-US" i="1" dirty="0"/>
              <a:t>ordinary least-squares linear regression</a:t>
            </a:r>
            <a:r>
              <a:rPr lang="en-US" dirty="0"/>
              <a:t> by first representing the input data via </a:t>
            </a:r>
            <a:r>
              <a:rPr lang="en-US" i="1" dirty="0"/>
              <a:t>non-linear basis</a:t>
            </a:r>
            <a:r>
              <a:rPr lang="en-US" dirty="0"/>
              <a:t> functions?</a:t>
            </a:r>
          </a:p>
        </p:txBody>
      </p:sp>
      <p:sp>
        <p:nvSpPr>
          <p:cNvPr id="4" name="Text Placeholder 3">
            <a:extLst>
              <a:ext uri="{FF2B5EF4-FFF2-40B4-BE49-F238E27FC236}">
                <a16:creationId xmlns:a16="http://schemas.microsoft.com/office/drawing/2014/main" id="{EBA02E89-D11E-DE4A-A50F-A239E48CC1EA}"/>
              </a:ext>
            </a:extLst>
          </p:cNvPr>
          <p:cNvSpPr>
            <a:spLocks noGrp="1"/>
          </p:cNvSpPr>
          <p:nvPr>
            <p:ph type="body" sz="quarter" idx="12"/>
          </p:nvPr>
        </p:nvSpPr>
        <p:spPr/>
        <p:txBody>
          <a:bodyPr/>
          <a:lstStyle/>
          <a:p>
            <a:r>
              <a:rPr lang="en-US" dirty="0"/>
              <a:t>I do.</a:t>
            </a:r>
          </a:p>
        </p:txBody>
      </p:sp>
      <p:sp>
        <p:nvSpPr>
          <p:cNvPr id="5" name="Text Placeholder 4">
            <a:extLst>
              <a:ext uri="{FF2B5EF4-FFF2-40B4-BE49-F238E27FC236}">
                <a16:creationId xmlns:a16="http://schemas.microsoft.com/office/drawing/2014/main" id="{AF2B0BB6-1A0E-D749-95E5-6BBCD9D36063}"/>
              </a:ext>
            </a:extLst>
          </p:cNvPr>
          <p:cNvSpPr>
            <a:spLocks noGrp="1"/>
          </p:cNvSpPr>
          <p:nvPr>
            <p:ph type="body" sz="quarter" idx="13"/>
          </p:nvPr>
        </p:nvSpPr>
        <p:spPr/>
        <p:txBody>
          <a:bodyPr/>
          <a:lstStyle/>
          <a:p>
            <a:r>
              <a:rPr lang="en-US" dirty="0"/>
              <a:t>I sort of do.</a:t>
            </a:r>
          </a:p>
        </p:txBody>
      </p:sp>
      <p:sp>
        <p:nvSpPr>
          <p:cNvPr id="6" name="Text Placeholder 5">
            <a:extLst>
              <a:ext uri="{FF2B5EF4-FFF2-40B4-BE49-F238E27FC236}">
                <a16:creationId xmlns:a16="http://schemas.microsoft.com/office/drawing/2014/main" id="{17FE63FF-EA33-3B4B-9214-E9DF010A8F65}"/>
              </a:ext>
            </a:extLst>
          </p:cNvPr>
          <p:cNvSpPr>
            <a:spLocks noGrp="1"/>
          </p:cNvSpPr>
          <p:nvPr>
            <p:ph type="body" sz="quarter" idx="14"/>
          </p:nvPr>
        </p:nvSpPr>
        <p:spPr/>
        <p:txBody>
          <a:bodyPr/>
          <a:lstStyle/>
          <a:p>
            <a:r>
              <a:rPr lang="en-US" dirty="0"/>
              <a:t>I don’t think I do.</a:t>
            </a:r>
          </a:p>
        </p:txBody>
      </p:sp>
      <p:sp>
        <p:nvSpPr>
          <p:cNvPr id="7" name="Text Placeholder 6">
            <a:extLst>
              <a:ext uri="{FF2B5EF4-FFF2-40B4-BE49-F238E27FC236}">
                <a16:creationId xmlns:a16="http://schemas.microsoft.com/office/drawing/2014/main" id="{48FD76F5-8742-494E-AF54-46DB0025231A}"/>
              </a:ext>
            </a:extLst>
          </p:cNvPr>
          <p:cNvSpPr>
            <a:spLocks noGrp="1"/>
          </p:cNvSpPr>
          <p:nvPr>
            <p:ph type="body" sz="quarter" idx="15"/>
          </p:nvPr>
        </p:nvSpPr>
        <p:spPr/>
        <p:txBody>
          <a:bodyPr/>
          <a:lstStyle/>
          <a:p>
            <a:r>
              <a:rPr lang="en-US" dirty="0"/>
              <a:t>I definitely don’t.</a:t>
            </a:r>
          </a:p>
        </p:txBody>
      </p:sp>
    </p:spTree>
    <p:extLst>
      <p:ext uri="{BB962C8B-B14F-4D97-AF65-F5344CB8AC3E}">
        <p14:creationId xmlns:p14="http://schemas.microsoft.com/office/powerpoint/2010/main" val="245396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855E-3D3F-47BD-AD44-D576FBBD151E}"/>
              </a:ext>
            </a:extLst>
          </p:cNvPr>
          <p:cNvSpPr>
            <a:spLocks noGrp="1"/>
          </p:cNvSpPr>
          <p:nvPr>
            <p:ph type="title"/>
          </p:nvPr>
        </p:nvSpPr>
        <p:spPr/>
        <p:txBody>
          <a:bodyPr/>
          <a:lstStyle/>
          <a:p>
            <a:r>
              <a:rPr lang="en-US" dirty="0"/>
              <a:t>A Quick Reminder About Something We Covered Before</a:t>
            </a:r>
          </a:p>
        </p:txBody>
      </p:sp>
      <p:sp>
        <p:nvSpPr>
          <p:cNvPr id="3" name="Slide Number Placeholder 2">
            <a:extLst>
              <a:ext uri="{FF2B5EF4-FFF2-40B4-BE49-F238E27FC236}">
                <a16:creationId xmlns:a16="http://schemas.microsoft.com/office/drawing/2014/main" id="{EB1E4CA4-58A2-47C2-BF79-B860DA6F62EE}"/>
              </a:ext>
            </a:extLst>
          </p:cNvPr>
          <p:cNvSpPr>
            <a:spLocks noGrp="1"/>
          </p:cNvSpPr>
          <p:nvPr>
            <p:ph type="sldNum" sz="quarter" idx="4"/>
          </p:nvPr>
        </p:nvSpPr>
        <p:spPr/>
        <p:txBody>
          <a:bodyPr/>
          <a:lstStyle/>
          <a:p>
            <a:fld id="{02C8B7B2-9496-47E5-990F-169BD0B1DE6A}" type="slidenum">
              <a:rPr lang="en-US" smtClean="0"/>
              <a:t>49</a:t>
            </a:fld>
            <a:endParaRPr lang="en-US"/>
          </a:p>
        </p:txBody>
      </p:sp>
      <p:sp>
        <p:nvSpPr>
          <p:cNvPr id="4" name="TextBox 3">
            <a:extLst>
              <a:ext uri="{FF2B5EF4-FFF2-40B4-BE49-F238E27FC236}">
                <a16:creationId xmlns:a16="http://schemas.microsoft.com/office/drawing/2014/main" id="{6F48AAB1-8713-4E39-8FC9-25E44A69A836}"/>
              </a:ext>
            </a:extLst>
          </p:cNvPr>
          <p:cNvSpPr txBox="1"/>
          <p:nvPr/>
        </p:nvSpPr>
        <p:spPr>
          <a:xfrm>
            <a:off x="512744" y="602725"/>
            <a:ext cx="11273871" cy="830997"/>
          </a:xfrm>
          <a:prstGeom prst="rect">
            <a:avLst/>
          </a:prstGeom>
          <a:noFill/>
        </p:spPr>
        <p:txBody>
          <a:bodyPr wrap="square">
            <a:spAutoFit/>
          </a:bodyPr>
          <a:lstStyle/>
          <a:p>
            <a:r>
              <a:rPr lang="en-US" sz="2400" b="1" dirty="0">
                <a:latin typeface="Avenir Next LT Pro" panose="020B0504020202020204" pitchFamily="34" charset="0"/>
              </a:rPr>
              <a:t>Back when we were looking at linear regression, we said:</a:t>
            </a:r>
          </a:p>
          <a:p>
            <a:r>
              <a:rPr lang="en-US" sz="2400" dirty="0">
                <a:latin typeface="Avenir Next LT Pro" panose="020B0504020202020204" pitchFamily="34" charset="0"/>
              </a:rPr>
              <a:t>Fitting lines seems cool but many, many functions of interest aren’t lines.</a:t>
            </a:r>
          </a:p>
        </p:txBody>
      </p:sp>
      <p:grpSp>
        <p:nvGrpSpPr>
          <p:cNvPr id="5" name="Group 4">
            <a:extLst>
              <a:ext uri="{FF2B5EF4-FFF2-40B4-BE49-F238E27FC236}">
                <a16:creationId xmlns:a16="http://schemas.microsoft.com/office/drawing/2014/main" id="{EE248166-CEE8-491A-A3AB-9CD3350CA0D7}"/>
              </a:ext>
            </a:extLst>
          </p:cNvPr>
          <p:cNvGrpSpPr/>
          <p:nvPr/>
        </p:nvGrpSpPr>
        <p:grpSpPr>
          <a:xfrm>
            <a:off x="1524000" y="1668651"/>
            <a:ext cx="9144000" cy="4958191"/>
            <a:chOff x="1693323" y="1719451"/>
            <a:chExt cx="9144000" cy="4958191"/>
          </a:xfrm>
        </p:grpSpPr>
        <p:pic>
          <p:nvPicPr>
            <p:cNvPr id="6" name="Picture 6">
              <a:extLst>
                <a:ext uri="{FF2B5EF4-FFF2-40B4-BE49-F238E27FC236}">
                  <a16:creationId xmlns:a16="http://schemas.microsoft.com/office/drawing/2014/main" id="{92F9A008-E90B-452F-9C53-20C32B50C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23" y="1719451"/>
              <a:ext cx="9144000" cy="495819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F9301A5-78A9-4CE1-B842-D46714568CCC}"/>
                </a:ext>
              </a:extLst>
            </p:cNvPr>
            <p:cNvSpPr/>
            <p:nvPr/>
          </p:nvSpPr>
          <p:spPr>
            <a:xfrm>
              <a:off x="6324600" y="1866900"/>
              <a:ext cx="952500" cy="266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39346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75DA-CCC9-4425-BE5C-11E99EF49C5B}"/>
              </a:ext>
            </a:extLst>
          </p:cNvPr>
          <p:cNvSpPr>
            <a:spLocks noGrp="1"/>
          </p:cNvSpPr>
          <p:nvPr>
            <p:ph type="title"/>
          </p:nvPr>
        </p:nvSpPr>
        <p:spPr/>
        <p:txBody>
          <a:bodyPr/>
          <a:lstStyle/>
          <a:p>
            <a:r>
              <a:rPr lang="en-US" dirty="0"/>
              <a:t>Numerical Stability</a:t>
            </a:r>
          </a:p>
        </p:txBody>
      </p:sp>
      <p:sp>
        <p:nvSpPr>
          <p:cNvPr id="3" name="Slide Number Placeholder 2">
            <a:extLst>
              <a:ext uri="{FF2B5EF4-FFF2-40B4-BE49-F238E27FC236}">
                <a16:creationId xmlns:a16="http://schemas.microsoft.com/office/drawing/2014/main" id="{A993B50E-F426-496C-A8AC-7C966C966625}"/>
              </a:ext>
            </a:extLst>
          </p:cNvPr>
          <p:cNvSpPr>
            <a:spLocks noGrp="1"/>
          </p:cNvSpPr>
          <p:nvPr>
            <p:ph type="sldNum" sz="quarter" idx="4"/>
          </p:nvPr>
        </p:nvSpPr>
        <p:spPr/>
        <p:txBody>
          <a:bodyPr/>
          <a:lstStyle/>
          <a:p>
            <a:fld id="{02C8B7B2-9496-47E5-990F-169BD0B1DE6A}" type="slidenum">
              <a:rPr lang="en-US" smtClean="0"/>
              <a:t>5</a:t>
            </a:fld>
            <a:endParaRPr lang="en-US"/>
          </a:p>
        </p:txBody>
      </p:sp>
      <p:pic>
        <p:nvPicPr>
          <p:cNvPr id="5" name="Picture 4">
            <a:extLst>
              <a:ext uri="{FF2B5EF4-FFF2-40B4-BE49-F238E27FC236}">
                <a16:creationId xmlns:a16="http://schemas.microsoft.com/office/drawing/2014/main" id="{A33B0DA2-0D11-7F4C-96A7-2D3A1F06CD0C}"/>
              </a:ext>
            </a:extLst>
          </p:cNvPr>
          <p:cNvPicPr>
            <a:picLocks noChangeAspect="1"/>
          </p:cNvPicPr>
          <p:nvPr/>
        </p:nvPicPr>
        <p:blipFill>
          <a:blip r:embed="rId2"/>
          <a:stretch>
            <a:fillRect/>
          </a:stretch>
        </p:blipFill>
        <p:spPr>
          <a:xfrm>
            <a:off x="1212850" y="857250"/>
            <a:ext cx="9766300" cy="5143500"/>
          </a:xfrm>
          <a:prstGeom prst="rect">
            <a:avLst/>
          </a:prstGeom>
        </p:spPr>
      </p:pic>
    </p:spTree>
    <p:extLst>
      <p:ext uri="{BB962C8B-B14F-4D97-AF65-F5344CB8AC3E}">
        <p14:creationId xmlns:p14="http://schemas.microsoft.com/office/powerpoint/2010/main" val="37053885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855E-3D3F-47BD-AD44-D576FBBD151E}"/>
              </a:ext>
            </a:extLst>
          </p:cNvPr>
          <p:cNvSpPr>
            <a:spLocks noGrp="1"/>
          </p:cNvSpPr>
          <p:nvPr>
            <p:ph type="title"/>
          </p:nvPr>
        </p:nvSpPr>
        <p:spPr/>
        <p:txBody>
          <a:bodyPr/>
          <a:lstStyle/>
          <a:p>
            <a:r>
              <a:rPr lang="en-US" dirty="0"/>
              <a:t>A Quick Reminder About Something We Covered Before</a:t>
            </a:r>
          </a:p>
        </p:txBody>
      </p:sp>
      <p:sp>
        <p:nvSpPr>
          <p:cNvPr id="3" name="Slide Number Placeholder 2">
            <a:extLst>
              <a:ext uri="{FF2B5EF4-FFF2-40B4-BE49-F238E27FC236}">
                <a16:creationId xmlns:a16="http://schemas.microsoft.com/office/drawing/2014/main" id="{EB1E4CA4-58A2-47C2-BF79-B860DA6F62EE}"/>
              </a:ext>
            </a:extLst>
          </p:cNvPr>
          <p:cNvSpPr>
            <a:spLocks noGrp="1"/>
          </p:cNvSpPr>
          <p:nvPr>
            <p:ph type="sldNum" sz="quarter" idx="4"/>
          </p:nvPr>
        </p:nvSpPr>
        <p:spPr/>
        <p:txBody>
          <a:bodyPr/>
          <a:lstStyle/>
          <a:p>
            <a:fld id="{02C8B7B2-9496-47E5-990F-169BD0B1DE6A}" type="slidenum">
              <a:rPr lang="en-US" smtClean="0"/>
              <a:t>50</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D1FE67-71E8-4E53-85D4-2AE1FEE53C8B}"/>
                  </a:ext>
                </a:extLst>
              </p:cNvPr>
              <p:cNvSpPr txBox="1"/>
              <p:nvPr/>
            </p:nvSpPr>
            <p:spPr>
              <a:xfrm>
                <a:off x="512745" y="512133"/>
                <a:ext cx="11273871" cy="830997"/>
              </a:xfrm>
              <a:prstGeom prst="rect">
                <a:avLst/>
              </a:prstGeom>
              <a:noFill/>
            </p:spPr>
            <p:txBody>
              <a:bodyPr wrap="square">
                <a:spAutoFit/>
              </a:bodyPr>
              <a:lstStyle/>
              <a:p>
                <a:r>
                  <a:rPr lang="en-US" sz="2400" b="1" dirty="0">
                    <a:latin typeface="Avenir Next LT Pro" panose="020B0504020202020204" pitchFamily="34" charset="0"/>
                  </a:rPr>
                  <a:t>Idea: </a:t>
                </a:r>
                <a:r>
                  <a:rPr lang="en-US" sz="2400" dirty="0">
                    <a:latin typeface="Avenir Next LT Pro" panose="020B0504020202020204" pitchFamily="34" charset="0"/>
                  </a:rPr>
                  <a:t>Solve a linear regression problem in a feature space that is non-linear in the original input! For example, could add a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oMath>
                </a14:m>
                <a:r>
                  <a:rPr lang="en-US" sz="2400" dirty="0">
                    <a:latin typeface="Avenir Next LT Pro" panose="020B0504020202020204" pitchFamily="34" charset="0"/>
                  </a:rPr>
                  <a:t> term.</a:t>
                </a:r>
                <a:endParaRPr lang="en-US" sz="2400" b="1" dirty="0">
                  <a:latin typeface="Avenir Next LT Pro" panose="020B0504020202020204" pitchFamily="34" charset="0"/>
                </a:endParaRPr>
              </a:p>
            </p:txBody>
          </p:sp>
        </mc:Choice>
        <mc:Fallback xmlns="">
          <p:sp>
            <p:nvSpPr>
              <p:cNvPr id="8" name="TextBox 7">
                <a:extLst>
                  <a:ext uri="{FF2B5EF4-FFF2-40B4-BE49-F238E27FC236}">
                    <a16:creationId xmlns:a16="http://schemas.microsoft.com/office/drawing/2014/main" id="{54D1FE67-71E8-4E53-85D4-2AE1FEE53C8B}"/>
                  </a:ext>
                </a:extLst>
              </p:cNvPr>
              <p:cNvSpPr txBox="1">
                <a:spLocks noRot="1" noChangeAspect="1" noMove="1" noResize="1" noEditPoints="1" noAdjustHandles="1" noChangeArrowheads="1" noChangeShapeType="1" noTextEdit="1"/>
              </p:cNvSpPr>
              <p:nvPr/>
            </p:nvSpPr>
            <p:spPr>
              <a:xfrm>
                <a:off x="512745" y="512133"/>
                <a:ext cx="11273871" cy="830997"/>
              </a:xfrm>
              <a:prstGeom prst="rect">
                <a:avLst/>
              </a:prstGeom>
              <a:blipFill>
                <a:blip r:embed="rId2"/>
                <a:stretch>
                  <a:fillRect l="-811" t="-5147" b="-169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9">
                <a:extLst>
                  <a:ext uri="{FF2B5EF4-FFF2-40B4-BE49-F238E27FC236}">
                    <a16:creationId xmlns:a16="http://schemas.microsoft.com/office/drawing/2014/main" id="{14A531A2-C587-4BCE-919C-5D632DB84737}"/>
                  </a:ext>
                </a:extLst>
              </p:cNvPr>
              <p:cNvGraphicFramePr>
                <a:graphicFrameLocks noGrp="1"/>
              </p:cNvGraphicFramePr>
              <p:nvPr>
                <p:extLst>
                  <p:ext uri="{D42A27DB-BD31-4B8C-83A1-F6EECF244321}">
                    <p14:modId xmlns:p14="http://schemas.microsoft.com/office/powerpoint/2010/main" val="3536743467"/>
                  </p:ext>
                </p:extLst>
              </p:nvPr>
            </p:nvGraphicFramePr>
            <p:xfrm>
              <a:off x="594140" y="1745883"/>
              <a:ext cx="2465456" cy="4450080"/>
            </p:xfrm>
            <a:graphic>
              <a:graphicData uri="http://schemas.openxmlformats.org/drawingml/2006/table">
                <a:tbl>
                  <a:tblPr firstRow="1" bandRow="1">
                    <a:tableStyleId>{5C22544A-7EE6-4342-B048-85BDC9FD1C3A}</a:tableStyleId>
                  </a:tblPr>
                  <a:tblGrid>
                    <a:gridCol w="655867">
                      <a:extLst>
                        <a:ext uri="{9D8B030D-6E8A-4147-A177-3AD203B41FA5}">
                          <a16:colId xmlns:a16="http://schemas.microsoft.com/office/drawing/2014/main" val="2896953762"/>
                        </a:ext>
                      </a:extLst>
                    </a:gridCol>
                    <a:gridCol w="815995">
                      <a:extLst>
                        <a:ext uri="{9D8B030D-6E8A-4147-A177-3AD203B41FA5}">
                          <a16:colId xmlns:a16="http://schemas.microsoft.com/office/drawing/2014/main" val="1723420952"/>
                        </a:ext>
                      </a:extLst>
                    </a:gridCol>
                    <a:gridCol w="993594">
                      <a:extLst>
                        <a:ext uri="{9D8B030D-6E8A-4147-A177-3AD203B41FA5}">
                          <a16:colId xmlns:a16="http://schemas.microsoft.com/office/drawing/2014/main" val="4140508283"/>
                        </a:ext>
                      </a:extLst>
                    </a:gridCol>
                  </a:tblGrid>
                  <a:tr h="370840">
                    <a:tc gridSpan="2">
                      <a:txBody>
                        <a:bodyPr/>
                        <a:lstStyle/>
                        <a:p>
                          <a:pPr algn="ctr"/>
                          <a14:m>
                            <m:oMathPara xmlns:m="http://schemas.openxmlformats.org/officeDocument/2006/math">
                              <m:oMathParaPr>
                                <m:jc m:val="centerGroup"/>
                              </m:oMathParaPr>
                              <m:oMath xmlns:m="http://schemas.openxmlformats.org/officeDocument/2006/math">
                                <m:r>
                                  <a:rPr lang="en-US" sz="1600" b="1" i="1" dirty="0" smtClean="0">
                                    <a:solidFill>
                                      <a:schemeClr val="tx1"/>
                                    </a:solidFill>
                                    <a:latin typeface="Cambria Math" panose="02040503050406030204" pitchFamily="18" charset="0"/>
                                  </a:rPr>
                                  <m:t>𝑿</m:t>
                                </m:r>
                              </m:oMath>
                            </m:oMathPara>
                          </a14:m>
                          <a:endParaRPr lang="en-US" sz="1600" dirty="0">
                            <a:solidFill>
                              <a:schemeClr val="tx1"/>
                            </a:solidFill>
                            <a:latin typeface="Avenir Next LT Pro" panose="020B0504020202020204" pitchFamily="34" charset="0"/>
                          </a:endParaRPr>
                        </a:p>
                      </a:txBody>
                      <a:tcPr anchor="ctr">
                        <a:solidFill>
                          <a:schemeClr val="bg1">
                            <a:lumMod val="95000"/>
                          </a:schemeClr>
                        </a:solidFill>
                      </a:tcPr>
                    </a:tc>
                    <a:tc hMerge="1">
                      <a:txBody>
                        <a:bodyPr/>
                        <a:lstStyle/>
                        <a:p>
                          <a:pPr algn="ctr"/>
                          <a:r>
                            <a:rPr lang="en-US" sz="1600" dirty="0">
                              <a:solidFill>
                                <a:schemeClr val="tx1"/>
                              </a:solidFill>
                              <a:latin typeface="Avenir Next LT Pro" panose="020B0504020202020204" pitchFamily="34" charset="0"/>
                            </a:rPr>
                            <a:t>X</a:t>
                          </a:r>
                        </a:p>
                      </a:txBody>
                      <a:tcPr anchor="ctr">
                        <a:solidFill>
                          <a:schemeClr val="bg1">
                            <a:lumMod val="95000"/>
                          </a:schemeClr>
                        </a:solidFill>
                      </a:tcPr>
                    </a:tc>
                    <a:tc>
                      <a:txBody>
                        <a:bodyPr/>
                        <a:lstStyle/>
                        <a:p>
                          <a:pPr algn="ctr"/>
                          <a:r>
                            <a:rPr lang="en-US" sz="1600" dirty="0">
                              <a:solidFill>
                                <a:schemeClr val="tx1"/>
                              </a:solidFill>
                              <a:latin typeface="Avenir Next LT Pro" panose="020B0504020202020204" pitchFamily="34" charset="0"/>
                            </a:rPr>
                            <a:t>Y</a:t>
                          </a:r>
                        </a:p>
                      </a:txBody>
                      <a:tcPr anchor="ctr">
                        <a:solidFill>
                          <a:schemeClr val="bg1">
                            <a:lumMod val="95000"/>
                          </a:schemeClr>
                        </a:solidFill>
                      </a:tcPr>
                    </a:tc>
                    <a:extLst>
                      <a:ext uri="{0D108BD9-81ED-4DB2-BD59-A6C34878D82A}">
                        <a16:rowId xmlns:a16="http://schemas.microsoft.com/office/drawing/2014/main" val="2068596217"/>
                      </a:ext>
                    </a:extLst>
                  </a:tr>
                  <a:tr h="370840">
                    <a:tc>
                      <a:txBody>
                        <a:bodyPr/>
                        <a:lstStyle/>
                        <a:p>
                          <a:pPr algn="ctr"/>
                          <a:endParaRPr lang="en-US" sz="1600" dirty="0">
                            <a:solidFill>
                              <a:schemeClr val="tx1"/>
                            </a:solidFill>
                            <a:latin typeface="Avenir Next LT Pro" panose="020B0504020202020204" pitchFamily="34" charset="0"/>
                          </a:endParaRPr>
                        </a:p>
                      </a:txBody>
                      <a:tcPr anchor="ct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solidFill>
                                      <a:schemeClr val="tx1"/>
                                    </a:solidFill>
                                    <a:latin typeface="Cambria Math" panose="02040503050406030204" pitchFamily="18" charset="0"/>
                                  </a:rPr>
                                  <m:t>𝑥</m:t>
                                </m:r>
                              </m:oMath>
                            </m:oMathPara>
                          </a14:m>
                          <a:endParaRPr lang="en-US" sz="1600" dirty="0">
                            <a:solidFill>
                              <a:schemeClr val="tx1"/>
                            </a:solidFill>
                            <a:latin typeface="Avenir Next LT Pro" panose="020B0504020202020204" pitchFamily="34" charset="0"/>
                          </a:endParaRPr>
                        </a:p>
                      </a:txBody>
                      <a:tcPr marL="45720" marR="45720" anchor="ctr">
                        <a:solidFill>
                          <a:schemeClr val="bg1">
                            <a:lumMod val="95000"/>
                          </a:schemeClr>
                        </a:solidFill>
                      </a:tcPr>
                    </a:tc>
                    <a:tc>
                      <a:txBody>
                        <a:bodyPr/>
                        <a:lstStyle/>
                        <a:p>
                          <a:pPr algn="ctr"/>
                          <a:r>
                            <a:rPr lang="en-US" sz="1600" dirty="0">
                              <a:solidFill>
                                <a:schemeClr val="tx1"/>
                              </a:solidFill>
                              <a:latin typeface="Avenir Next LT Pro" panose="020B0504020202020204" pitchFamily="34" charset="0"/>
                            </a:rPr>
                            <a:t>Y</a:t>
                          </a:r>
                        </a:p>
                      </a:txBody>
                      <a:tcPr anchor="ctr">
                        <a:solidFill>
                          <a:schemeClr val="bg1">
                            <a:lumMod val="95000"/>
                          </a:schemeClr>
                        </a:solidFill>
                      </a:tcPr>
                    </a:tc>
                    <a:extLst>
                      <a:ext uri="{0D108BD9-81ED-4DB2-BD59-A6C34878D82A}">
                        <a16:rowId xmlns:a16="http://schemas.microsoft.com/office/drawing/2014/main" val="3194094923"/>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dirty="0">
                              <a:solidFill>
                                <a:schemeClr val="tx1"/>
                              </a:solidFill>
                              <a:effectLst/>
                              <a:latin typeface="Avenir Next LT Pro" panose="020B0504020202020204" pitchFamily="34" charset="0"/>
                            </a:rPr>
                            <a:t>-0.25</a:t>
                          </a:r>
                        </a:p>
                      </a:txBody>
                      <a:tcPr marL="9525" marR="9525" marT="9525" marB="0" anchor="ctr">
                        <a:solidFill>
                          <a:schemeClr val="bg1">
                            <a:lumMod val="95000"/>
                          </a:schemeClr>
                        </a:solidFill>
                      </a:tcPr>
                    </a:tc>
                    <a:tc>
                      <a:txBody>
                        <a:bodyPr/>
                        <a:lstStyle/>
                        <a:p>
                          <a:pPr algn="ctr" fontAlgn="b"/>
                          <a:r>
                            <a:rPr lang="en-US" sz="1600" b="0" i="0" u="none" strike="noStrike" dirty="0">
                              <a:solidFill>
                                <a:schemeClr val="tx1"/>
                              </a:solidFill>
                              <a:effectLst/>
                              <a:latin typeface="Avenir Next LT Pro" panose="020B0504020202020204" pitchFamily="34" charset="0"/>
                            </a:rPr>
                            <a:t>-4.47</a:t>
                          </a:r>
                        </a:p>
                      </a:txBody>
                      <a:tcPr marL="9525" marR="9525" marT="9525" marB="0" anchor="ctr">
                        <a:solidFill>
                          <a:schemeClr val="bg1">
                            <a:lumMod val="95000"/>
                          </a:schemeClr>
                        </a:solidFill>
                      </a:tcPr>
                    </a:tc>
                    <a:extLst>
                      <a:ext uri="{0D108BD9-81ED-4DB2-BD59-A6C34878D82A}">
                        <a16:rowId xmlns:a16="http://schemas.microsoft.com/office/drawing/2014/main" val="2812042197"/>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0.9</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11.08</a:t>
                          </a:r>
                        </a:p>
                      </a:txBody>
                      <a:tcPr marL="9525" marR="9525" marT="9525" marB="0" anchor="ctr">
                        <a:solidFill>
                          <a:schemeClr val="bg1">
                            <a:lumMod val="95000"/>
                          </a:schemeClr>
                        </a:solidFill>
                      </a:tcPr>
                    </a:tc>
                    <a:extLst>
                      <a:ext uri="{0D108BD9-81ED-4DB2-BD59-A6C34878D82A}">
                        <a16:rowId xmlns:a16="http://schemas.microsoft.com/office/drawing/2014/main" val="2076520794"/>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0.46</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-10.44</a:t>
                          </a:r>
                        </a:p>
                      </a:txBody>
                      <a:tcPr marL="9525" marR="9525" marT="9525" marB="0" anchor="ctr">
                        <a:solidFill>
                          <a:schemeClr val="bg1">
                            <a:lumMod val="95000"/>
                          </a:schemeClr>
                        </a:solidFill>
                      </a:tcPr>
                    </a:tc>
                    <a:extLst>
                      <a:ext uri="{0D108BD9-81ED-4DB2-BD59-A6C34878D82A}">
                        <a16:rowId xmlns:a16="http://schemas.microsoft.com/office/drawing/2014/main" val="2827350235"/>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0.2</a:t>
                          </a:r>
                        </a:p>
                      </a:txBody>
                      <a:tcPr marL="9525" marR="9525" marT="9525" marB="0" anchor="ctr">
                        <a:solidFill>
                          <a:schemeClr val="bg1">
                            <a:lumMod val="95000"/>
                          </a:schemeClr>
                        </a:solidFill>
                      </a:tcPr>
                    </a:tc>
                    <a:tc>
                      <a:txBody>
                        <a:bodyPr/>
                        <a:lstStyle/>
                        <a:p>
                          <a:pPr algn="ctr" fontAlgn="b"/>
                          <a:r>
                            <a:rPr lang="en-US" sz="1600" b="0" i="0" u="none" strike="noStrike" dirty="0">
                              <a:solidFill>
                                <a:schemeClr val="tx1"/>
                              </a:solidFill>
                              <a:effectLst/>
                              <a:latin typeface="Avenir Next LT Pro" panose="020B0504020202020204" pitchFamily="34" charset="0"/>
                            </a:rPr>
                            <a:t>7.19</a:t>
                          </a:r>
                        </a:p>
                      </a:txBody>
                      <a:tcPr marL="9525" marR="9525" marT="9525" marB="0" anchor="ctr">
                        <a:solidFill>
                          <a:schemeClr val="bg1">
                            <a:lumMod val="95000"/>
                          </a:schemeClr>
                        </a:solidFill>
                      </a:tcPr>
                    </a:tc>
                    <a:extLst>
                      <a:ext uri="{0D108BD9-81ED-4DB2-BD59-A6C34878D82A}">
                        <a16:rowId xmlns:a16="http://schemas.microsoft.com/office/drawing/2014/main" val="729799243"/>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-0.69</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7.08</a:t>
                          </a:r>
                        </a:p>
                      </a:txBody>
                      <a:tcPr marL="9525" marR="9525" marT="9525" marB="0" anchor="ctr">
                        <a:solidFill>
                          <a:schemeClr val="bg1">
                            <a:lumMod val="95000"/>
                          </a:schemeClr>
                        </a:solidFill>
                      </a:tcPr>
                    </a:tc>
                    <a:extLst>
                      <a:ext uri="{0D108BD9-81ED-4DB2-BD59-A6C34878D82A}">
                        <a16:rowId xmlns:a16="http://schemas.microsoft.com/office/drawing/2014/main" val="4034760102"/>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-0.69</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5.38</a:t>
                          </a:r>
                        </a:p>
                      </a:txBody>
                      <a:tcPr marL="9525" marR="9525" marT="9525" marB="0" anchor="ctr">
                        <a:solidFill>
                          <a:schemeClr val="bg1">
                            <a:lumMod val="95000"/>
                          </a:schemeClr>
                        </a:solidFill>
                      </a:tcPr>
                    </a:tc>
                    <a:extLst>
                      <a:ext uri="{0D108BD9-81ED-4DB2-BD59-A6C34878D82A}">
                        <a16:rowId xmlns:a16="http://schemas.microsoft.com/office/drawing/2014/main" val="3308891093"/>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-0.88</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11.55</a:t>
                          </a:r>
                        </a:p>
                      </a:txBody>
                      <a:tcPr marL="9525" marR="9525" marT="9525" marB="0" anchor="ctr">
                        <a:solidFill>
                          <a:schemeClr val="bg1">
                            <a:lumMod val="95000"/>
                          </a:schemeClr>
                        </a:solidFill>
                      </a:tcPr>
                    </a:tc>
                    <a:extLst>
                      <a:ext uri="{0D108BD9-81ED-4DB2-BD59-A6C34878D82A}">
                        <a16:rowId xmlns:a16="http://schemas.microsoft.com/office/drawing/2014/main" val="621911721"/>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0.73</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10.85</a:t>
                          </a:r>
                        </a:p>
                      </a:txBody>
                      <a:tcPr marL="9525" marR="9525" marT="9525" marB="0" anchor="ctr">
                        <a:solidFill>
                          <a:schemeClr val="bg1">
                            <a:lumMod val="95000"/>
                          </a:schemeClr>
                        </a:solidFill>
                      </a:tcPr>
                    </a:tc>
                    <a:extLst>
                      <a:ext uri="{0D108BD9-81ED-4DB2-BD59-A6C34878D82A}">
                        <a16:rowId xmlns:a16="http://schemas.microsoft.com/office/drawing/2014/main" val="2459502527"/>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0.2</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7.85</a:t>
                          </a:r>
                        </a:p>
                      </a:txBody>
                      <a:tcPr marL="9525" marR="9525" marT="9525" marB="0" anchor="ctr">
                        <a:solidFill>
                          <a:schemeClr val="bg1">
                            <a:lumMod val="95000"/>
                          </a:schemeClr>
                        </a:solidFill>
                      </a:tcPr>
                    </a:tc>
                    <a:extLst>
                      <a:ext uri="{0D108BD9-81ED-4DB2-BD59-A6C34878D82A}">
                        <a16:rowId xmlns:a16="http://schemas.microsoft.com/office/drawing/2014/main" val="2645191517"/>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dirty="0">
                              <a:solidFill>
                                <a:schemeClr val="tx1"/>
                              </a:solidFill>
                              <a:effectLst/>
                              <a:latin typeface="Avenir Next LT Pro" panose="020B0504020202020204" pitchFamily="34" charset="0"/>
                            </a:rPr>
                            <a:t>0.42</a:t>
                          </a:r>
                        </a:p>
                      </a:txBody>
                      <a:tcPr marL="9525" marR="9525" marT="9525" marB="0" anchor="ctr">
                        <a:solidFill>
                          <a:schemeClr val="bg1">
                            <a:lumMod val="95000"/>
                          </a:schemeClr>
                        </a:solidFill>
                      </a:tcPr>
                    </a:tc>
                    <a:tc>
                      <a:txBody>
                        <a:bodyPr/>
                        <a:lstStyle/>
                        <a:p>
                          <a:pPr algn="ctr" fontAlgn="b"/>
                          <a:r>
                            <a:rPr lang="en-US" sz="1600" b="0" i="0" u="none" strike="noStrike" dirty="0">
                              <a:solidFill>
                                <a:schemeClr val="tx1"/>
                              </a:solidFill>
                              <a:effectLst/>
                              <a:latin typeface="Avenir Next LT Pro" panose="020B0504020202020204" pitchFamily="34" charset="0"/>
                            </a:rPr>
                            <a:t>-8.31</a:t>
                          </a:r>
                        </a:p>
                      </a:txBody>
                      <a:tcPr marL="9525" marR="9525" marT="9525" marB="0" anchor="ctr">
                        <a:solidFill>
                          <a:schemeClr val="bg1">
                            <a:lumMod val="95000"/>
                          </a:schemeClr>
                        </a:solidFill>
                      </a:tcPr>
                    </a:tc>
                    <a:extLst>
                      <a:ext uri="{0D108BD9-81ED-4DB2-BD59-A6C34878D82A}">
                        <a16:rowId xmlns:a16="http://schemas.microsoft.com/office/drawing/2014/main" val="800500991"/>
                      </a:ext>
                    </a:extLst>
                  </a:tr>
                </a:tbl>
              </a:graphicData>
            </a:graphic>
          </p:graphicFrame>
        </mc:Choice>
        <mc:Fallback xmlns="">
          <p:graphicFrame>
            <p:nvGraphicFramePr>
              <p:cNvPr id="9" name="Table 9">
                <a:extLst>
                  <a:ext uri="{FF2B5EF4-FFF2-40B4-BE49-F238E27FC236}">
                    <a16:creationId xmlns:a16="http://schemas.microsoft.com/office/drawing/2014/main" id="{14A531A2-C587-4BCE-919C-5D632DB84737}"/>
                  </a:ext>
                </a:extLst>
              </p:cNvPr>
              <p:cNvGraphicFramePr>
                <a:graphicFrameLocks noGrp="1"/>
              </p:cNvGraphicFramePr>
              <p:nvPr>
                <p:extLst>
                  <p:ext uri="{D42A27DB-BD31-4B8C-83A1-F6EECF244321}">
                    <p14:modId xmlns:p14="http://schemas.microsoft.com/office/powerpoint/2010/main" val="3536743467"/>
                  </p:ext>
                </p:extLst>
              </p:nvPr>
            </p:nvGraphicFramePr>
            <p:xfrm>
              <a:off x="594140" y="1745883"/>
              <a:ext cx="2465456" cy="4450080"/>
            </p:xfrm>
            <a:graphic>
              <a:graphicData uri="http://schemas.openxmlformats.org/drawingml/2006/table">
                <a:tbl>
                  <a:tblPr firstRow="1" bandRow="1">
                    <a:tableStyleId>{5C22544A-7EE6-4342-B048-85BDC9FD1C3A}</a:tableStyleId>
                  </a:tblPr>
                  <a:tblGrid>
                    <a:gridCol w="655867">
                      <a:extLst>
                        <a:ext uri="{9D8B030D-6E8A-4147-A177-3AD203B41FA5}">
                          <a16:colId xmlns:a16="http://schemas.microsoft.com/office/drawing/2014/main" val="2896953762"/>
                        </a:ext>
                      </a:extLst>
                    </a:gridCol>
                    <a:gridCol w="815995">
                      <a:extLst>
                        <a:ext uri="{9D8B030D-6E8A-4147-A177-3AD203B41FA5}">
                          <a16:colId xmlns:a16="http://schemas.microsoft.com/office/drawing/2014/main" val="1723420952"/>
                        </a:ext>
                      </a:extLst>
                    </a:gridCol>
                    <a:gridCol w="993594">
                      <a:extLst>
                        <a:ext uri="{9D8B030D-6E8A-4147-A177-3AD203B41FA5}">
                          <a16:colId xmlns:a16="http://schemas.microsoft.com/office/drawing/2014/main" val="4140508283"/>
                        </a:ext>
                      </a:extLst>
                    </a:gridCol>
                  </a:tblGrid>
                  <a:tr h="370840">
                    <a:tc gridSpan="2">
                      <a:txBody>
                        <a:bodyPr/>
                        <a:lstStyle/>
                        <a:p>
                          <a:endParaRPr lang="en-US"/>
                        </a:p>
                      </a:txBody>
                      <a:tcPr anchor="ctr">
                        <a:blipFill>
                          <a:blip r:embed="rId3"/>
                          <a:stretch>
                            <a:fillRect l="-413" t="-1639" r="-69421" b="-1114754"/>
                          </a:stretch>
                        </a:blipFill>
                      </a:tcPr>
                    </a:tc>
                    <a:tc hMerge="1">
                      <a:txBody>
                        <a:bodyPr/>
                        <a:lstStyle/>
                        <a:p>
                          <a:pPr algn="ctr"/>
                          <a:r>
                            <a:rPr lang="en-US" sz="1600" dirty="0">
                              <a:solidFill>
                                <a:schemeClr val="tx1"/>
                              </a:solidFill>
                              <a:latin typeface="Avenir Next LT Pro" panose="020B0504020202020204" pitchFamily="34" charset="0"/>
                            </a:rPr>
                            <a:t>X</a:t>
                          </a:r>
                        </a:p>
                      </a:txBody>
                      <a:tcPr anchor="ctr">
                        <a:solidFill>
                          <a:schemeClr val="bg1">
                            <a:lumMod val="95000"/>
                          </a:schemeClr>
                        </a:solidFill>
                      </a:tcPr>
                    </a:tc>
                    <a:tc>
                      <a:txBody>
                        <a:bodyPr/>
                        <a:lstStyle/>
                        <a:p>
                          <a:pPr algn="ctr"/>
                          <a:r>
                            <a:rPr lang="en-US" sz="1600" dirty="0">
                              <a:solidFill>
                                <a:schemeClr val="tx1"/>
                              </a:solidFill>
                              <a:latin typeface="Avenir Next LT Pro" panose="020B0504020202020204" pitchFamily="34" charset="0"/>
                            </a:rPr>
                            <a:t>Y</a:t>
                          </a:r>
                        </a:p>
                      </a:txBody>
                      <a:tcPr anchor="ctr">
                        <a:solidFill>
                          <a:schemeClr val="bg1">
                            <a:lumMod val="95000"/>
                          </a:schemeClr>
                        </a:solidFill>
                      </a:tcPr>
                    </a:tc>
                    <a:extLst>
                      <a:ext uri="{0D108BD9-81ED-4DB2-BD59-A6C34878D82A}">
                        <a16:rowId xmlns:a16="http://schemas.microsoft.com/office/drawing/2014/main" val="2068596217"/>
                      </a:ext>
                    </a:extLst>
                  </a:tr>
                  <a:tr h="370840">
                    <a:tc>
                      <a:txBody>
                        <a:bodyPr/>
                        <a:lstStyle/>
                        <a:p>
                          <a:pPr algn="ctr"/>
                          <a:endParaRPr lang="en-US" sz="1600" dirty="0">
                            <a:solidFill>
                              <a:schemeClr val="tx1"/>
                            </a:solidFill>
                            <a:latin typeface="Avenir Next LT Pro" panose="020B0504020202020204" pitchFamily="34" charset="0"/>
                          </a:endParaRPr>
                        </a:p>
                      </a:txBody>
                      <a:tcPr anchor="ctr">
                        <a:solidFill>
                          <a:schemeClr val="bg1">
                            <a:lumMod val="95000"/>
                          </a:schemeClr>
                        </a:solidFill>
                      </a:tcPr>
                    </a:tc>
                    <a:tc>
                      <a:txBody>
                        <a:bodyPr/>
                        <a:lstStyle/>
                        <a:p>
                          <a:endParaRPr lang="en-US"/>
                        </a:p>
                      </a:txBody>
                      <a:tcPr marL="45720" marR="45720" anchor="ctr">
                        <a:blipFill>
                          <a:blip r:embed="rId3"/>
                          <a:stretch>
                            <a:fillRect l="-81343" t="-101639" r="-125373" b="-1014754"/>
                          </a:stretch>
                        </a:blipFill>
                      </a:tcPr>
                    </a:tc>
                    <a:tc>
                      <a:txBody>
                        <a:bodyPr/>
                        <a:lstStyle/>
                        <a:p>
                          <a:pPr algn="ctr"/>
                          <a:r>
                            <a:rPr lang="en-US" sz="1600" dirty="0">
                              <a:solidFill>
                                <a:schemeClr val="tx1"/>
                              </a:solidFill>
                              <a:latin typeface="Avenir Next LT Pro" panose="020B0504020202020204" pitchFamily="34" charset="0"/>
                            </a:rPr>
                            <a:t>Y</a:t>
                          </a:r>
                        </a:p>
                      </a:txBody>
                      <a:tcPr anchor="ctr">
                        <a:solidFill>
                          <a:schemeClr val="bg1">
                            <a:lumMod val="95000"/>
                          </a:schemeClr>
                        </a:solidFill>
                      </a:tcPr>
                    </a:tc>
                    <a:extLst>
                      <a:ext uri="{0D108BD9-81ED-4DB2-BD59-A6C34878D82A}">
                        <a16:rowId xmlns:a16="http://schemas.microsoft.com/office/drawing/2014/main" val="3194094923"/>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dirty="0">
                              <a:solidFill>
                                <a:schemeClr val="tx1"/>
                              </a:solidFill>
                              <a:effectLst/>
                              <a:latin typeface="Avenir Next LT Pro" panose="020B0504020202020204" pitchFamily="34" charset="0"/>
                            </a:rPr>
                            <a:t>-0.25</a:t>
                          </a:r>
                        </a:p>
                      </a:txBody>
                      <a:tcPr marL="9525" marR="9525" marT="9525" marB="0" anchor="ctr">
                        <a:solidFill>
                          <a:schemeClr val="bg1">
                            <a:lumMod val="95000"/>
                          </a:schemeClr>
                        </a:solidFill>
                      </a:tcPr>
                    </a:tc>
                    <a:tc>
                      <a:txBody>
                        <a:bodyPr/>
                        <a:lstStyle/>
                        <a:p>
                          <a:pPr algn="ctr" fontAlgn="b"/>
                          <a:r>
                            <a:rPr lang="en-US" sz="1600" b="0" i="0" u="none" strike="noStrike" dirty="0">
                              <a:solidFill>
                                <a:schemeClr val="tx1"/>
                              </a:solidFill>
                              <a:effectLst/>
                              <a:latin typeface="Avenir Next LT Pro" panose="020B0504020202020204" pitchFamily="34" charset="0"/>
                            </a:rPr>
                            <a:t>-4.47</a:t>
                          </a:r>
                        </a:p>
                      </a:txBody>
                      <a:tcPr marL="9525" marR="9525" marT="9525" marB="0" anchor="ctr">
                        <a:solidFill>
                          <a:schemeClr val="bg1">
                            <a:lumMod val="95000"/>
                          </a:schemeClr>
                        </a:solidFill>
                      </a:tcPr>
                    </a:tc>
                    <a:extLst>
                      <a:ext uri="{0D108BD9-81ED-4DB2-BD59-A6C34878D82A}">
                        <a16:rowId xmlns:a16="http://schemas.microsoft.com/office/drawing/2014/main" val="2812042197"/>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0.9</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11.08</a:t>
                          </a:r>
                        </a:p>
                      </a:txBody>
                      <a:tcPr marL="9525" marR="9525" marT="9525" marB="0" anchor="ctr">
                        <a:solidFill>
                          <a:schemeClr val="bg1">
                            <a:lumMod val="95000"/>
                          </a:schemeClr>
                        </a:solidFill>
                      </a:tcPr>
                    </a:tc>
                    <a:extLst>
                      <a:ext uri="{0D108BD9-81ED-4DB2-BD59-A6C34878D82A}">
                        <a16:rowId xmlns:a16="http://schemas.microsoft.com/office/drawing/2014/main" val="2076520794"/>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0.46</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-10.44</a:t>
                          </a:r>
                        </a:p>
                      </a:txBody>
                      <a:tcPr marL="9525" marR="9525" marT="9525" marB="0" anchor="ctr">
                        <a:solidFill>
                          <a:schemeClr val="bg1">
                            <a:lumMod val="95000"/>
                          </a:schemeClr>
                        </a:solidFill>
                      </a:tcPr>
                    </a:tc>
                    <a:extLst>
                      <a:ext uri="{0D108BD9-81ED-4DB2-BD59-A6C34878D82A}">
                        <a16:rowId xmlns:a16="http://schemas.microsoft.com/office/drawing/2014/main" val="2827350235"/>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0.2</a:t>
                          </a:r>
                        </a:p>
                      </a:txBody>
                      <a:tcPr marL="9525" marR="9525" marT="9525" marB="0" anchor="ctr">
                        <a:solidFill>
                          <a:schemeClr val="bg1">
                            <a:lumMod val="95000"/>
                          </a:schemeClr>
                        </a:solidFill>
                      </a:tcPr>
                    </a:tc>
                    <a:tc>
                      <a:txBody>
                        <a:bodyPr/>
                        <a:lstStyle/>
                        <a:p>
                          <a:pPr algn="ctr" fontAlgn="b"/>
                          <a:r>
                            <a:rPr lang="en-US" sz="1600" b="0" i="0" u="none" strike="noStrike" dirty="0">
                              <a:solidFill>
                                <a:schemeClr val="tx1"/>
                              </a:solidFill>
                              <a:effectLst/>
                              <a:latin typeface="Avenir Next LT Pro" panose="020B0504020202020204" pitchFamily="34" charset="0"/>
                            </a:rPr>
                            <a:t>7.19</a:t>
                          </a:r>
                        </a:p>
                      </a:txBody>
                      <a:tcPr marL="9525" marR="9525" marT="9525" marB="0" anchor="ctr">
                        <a:solidFill>
                          <a:schemeClr val="bg1">
                            <a:lumMod val="95000"/>
                          </a:schemeClr>
                        </a:solidFill>
                      </a:tcPr>
                    </a:tc>
                    <a:extLst>
                      <a:ext uri="{0D108BD9-81ED-4DB2-BD59-A6C34878D82A}">
                        <a16:rowId xmlns:a16="http://schemas.microsoft.com/office/drawing/2014/main" val="729799243"/>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-0.69</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7.08</a:t>
                          </a:r>
                        </a:p>
                      </a:txBody>
                      <a:tcPr marL="9525" marR="9525" marT="9525" marB="0" anchor="ctr">
                        <a:solidFill>
                          <a:schemeClr val="bg1">
                            <a:lumMod val="95000"/>
                          </a:schemeClr>
                        </a:solidFill>
                      </a:tcPr>
                    </a:tc>
                    <a:extLst>
                      <a:ext uri="{0D108BD9-81ED-4DB2-BD59-A6C34878D82A}">
                        <a16:rowId xmlns:a16="http://schemas.microsoft.com/office/drawing/2014/main" val="4034760102"/>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-0.69</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5.38</a:t>
                          </a:r>
                        </a:p>
                      </a:txBody>
                      <a:tcPr marL="9525" marR="9525" marT="9525" marB="0" anchor="ctr">
                        <a:solidFill>
                          <a:schemeClr val="bg1">
                            <a:lumMod val="95000"/>
                          </a:schemeClr>
                        </a:solidFill>
                      </a:tcPr>
                    </a:tc>
                    <a:extLst>
                      <a:ext uri="{0D108BD9-81ED-4DB2-BD59-A6C34878D82A}">
                        <a16:rowId xmlns:a16="http://schemas.microsoft.com/office/drawing/2014/main" val="3308891093"/>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-0.88</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11.55</a:t>
                          </a:r>
                        </a:p>
                      </a:txBody>
                      <a:tcPr marL="9525" marR="9525" marT="9525" marB="0" anchor="ctr">
                        <a:solidFill>
                          <a:schemeClr val="bg1">
                            <a:lumMod val="95000"/>
                          </a:schemeClr>
                        </a:solidFill>
                      </a:tcPr>
                    </a:tc>
                    <a:extLst>
                      <a:ext uri="{0D108BD9-81ED-4DB2-BD59-A6C34878D82A}">
                        <a16:rowId xmlns:a16="http://schemas.microsoft.com/office/drawing/2014/main" val="621911721"/>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0.73</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10.85</a:t>
                          </a:r>
                        </a:p>
                      </a:txBody>
                      <a:tcPr marL="9525" marR="9525" marT="9525" marB="0" anchor="ctr">
                        <a:solidFill>
                          <a:schemeClr val="bg1">
                            <a:lumMod val="95000"/>
                          </a:schemeClr>
                        </a:solidFill>
                      </a:tcPr>
                    </a:tc>
                    <a:extLst>
                      <a:ext uri="{0D108BD9-81ED-4DB2-BD59-A6C34878D82A}">
                        <a16:rowId xmlns:a16="http://schemas.microsoft.com/office/drawing/2014/main" val="2459502527"/>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0.2</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7.85</a:t>
                          </a:r>
                        </a:p>
                      </a:txBody>
                      <a:tcPr marL="9525" marR="9525" marT="9525" marB="0" anchor="ctr">
                        <a:solidFill>
                          <a:schemeClr val="bg1">
                            <a:lumMod val="95000"/>
                          </a:schemeClr>
                        </a:solidFill>
                      </a:tcPr>
                    </a:tc>
                    <a:extLst>
                      <a:ext uri="{0D108BD9-81ED-4DB2-BD59-A6C34878D82A}">
                        <a16:rowId xmlns:a16="http://schemas.microsoft.com/office/drawing/2014/main" val="2645191517"/>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dirty="0">
                              <a:solidFill>
                                <a:schemeClr val="tx1"/>
                              </a:solidFill>
                              <a:effectLst/>
                              <a:latin typeface="Avenir Next LT Pro" panose="020B0504020202020204" pitchFamily="34" charset="0"/>
                            </a:rPr>
                            <a:t>0.42</a:t>
                          </a:r>
                        </a:p>
                      </a:txBody>
                      <a:tcPr marL="9525" marR="9525" marT="9525" marB="0" anchor="ctr">
                        <a:solidFill>
                          <a:schemeClr val="bg1">
                            <a:lumMod val="95000"/>
                          </a:schemeClr>
                        </a:solidFill>
                      </a:tcPr>
                    </a:tc>
                    <a:tc>
                      <a:txBody>
                        <a:bodyPr/>
                        <a:lstStyle/>
                        <a:p>
                          <a:pPr algn="ctr" fontAlgn="b"/>
                          <a:r>
                            <a:rPr lang="en-US" sz="1600" b="0" i="0" u="none" strike="noStrike" dirty="0">
                              <a:solidFill>
                                <a:schemeClr val="tx1"/>
                              </a:solidFill>
                              <a:effectLst/>
                              <a:latin typeface="Avenir Next LT Pro" panose="020B0504020202020204" pitchFamily="34" charset="0"/>
                            </a:rPr>
                            <a:t>-8.31</a:t>
                          </a:r>
                        </a:p>
                      </a:txBody>
                      <a:tcPr marL="9525" marR="9525" marT="9525" marB="0" anchor="ctr">
                        <a:solidFill>
                          <a:schemeClr val="bg1">
                            <a:lumMod val="95000"/>
                          </a:schemeClr>
                        </a:solidFill>
                      </a:tcPr>
                    </a:tc>
                    <a:extLst>
                      <a:ext uri="{0D108BD9-81ED-4DB2-BD59-A6C34878D82A}">
                        <a16:rowId xmlns:a16="http://schemas.microsoft.com/office/drawing/2014/main" val="800500991"/>
                      </a:ext>
                    </a:extLst>
                  </a:tr>
                </a:tbl>
              </a:graphicData>
            </a:graphic>
          </p:graphicFrame>
        </mc:Fallback>
      </mc:AlternateContent>
      <p:sp>
        <p:nvSpPr>
          <p:cNvPr id="10" name="Arrow: Right 9">
            <a:extLst>
              <a:ext uri="{FF2B5EF4-FFF2-40B4-BE49-F238E27FC236}">
                <a16:creationId xmlns:a16="http://schemas.microsoft.com/office/drawing/2014/main" id="{3AA18C36-2E01-46BC-8623-9DCC3CC4CB33}"/>
              </a:ext>
            </a:extLst>
          </p:cNvPr>
          <p:cNvSpPr/>
          <p:nvPr/>
        </p:nvSpPr>
        <p:spPr>
          <a:xfrm>
            <a:off x="3506857" y="3555424"/>
            <a:ext cx="546652" cy="83099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11" name="Table 9">
                <a:extLst>
                  <a:ext uri="{FF2B5EF4-FFF2-40B4-BE49-F238E27FC236}">
                    <a16:creationId xmlns:a16="http://schemas.microsoft.com/office/drawing/2014/main" id="{7376781F-045C-405F-B264-ED568F150202}"/>
                  </a:ext>
                </a:extLst>
              </p:cNvPr>
              <p:cNvGraphicFramePr>
                <a:graphicFrameLocks noGrp="1"/>
              </p:cNvGraphicFramePr>
              <p:nvPr>
                <p:extLst>
                  <p:ext uri="{D42A27DB-BD31-4B8C-83A1-F6EECF244321}">
                    <p14:modId xmlns:p14="http://schemas.microsoft.com/office/powerpoint/2010/main" val="2908660719"/>
                  </p:ext>
                </p:extLst>
              </p:nvPr>
            </p:nvGraphicFramePr>
            <p:xfrm>
              <a:off x="4592983" y="1745882"/>
              <a:ext cx="2465455" cy="4450080"/>
            </p:xfrm>
            <a:graphic>
              <a:graphicData uri="http://schemas.openxmlformats.org/drawingml/2006/table">
                <a:tbl>
                  <a:tblPr firstRow="1" bandRow="1">
                    <a:tableStyleId>{5C22544A-7EE6-4342-B048-85BDC9FD1C3A}</a:tableStyleId>
                  </a:tblPr>
                  <a:tblGrid>
                    <a:gridCol w="492773">
                      <a:extLst>
                        <a:ext uri="{9D8B030D-6E8A-4147-A177-3AD203B41FA5}">
                          <a16:colId xmlns:a16="http://schemas.microsoft.com/office/drawing/2014/main" val="2896953762"/>
                        </a:ext>
                      </a:extLst>
                    </a:gridCol>
                    <a:gridCol w="613082">
                      <a:extLst>
                        <a:ext uri="{9D8B030D-6E8A-4147-A177-3AD203B41FA5}">
                          <a16:colId xmlns:a16="http://schemas.microsoft.com/office/drawing/2014/main" val="1723420952"/>
                        </a:ext>
                      </a:extLst>
                    </a:gridCol>
                    <a:gridCol w="613082">
                      <a:extLst>
                        <a:ext uri="{9D8B030D-6E8A-4147-A177-3AD203B41FA5}">
                          <a16:colId xmlns:a16="http://schemas.microsoft.com/office/drawing/2014/main" val="4274327660"/>
                        </a:ext>
                      </a:extLst>
                    </a:gridCol>
                    <a:gridCol w="746518">
                      <a:extLst>
                        <a:ext uri="{9D8B030D-6E8A-4147-A177-3AD203B41FA5}">
                          <a16:colId xmlns:a16="http://schemas.microsoft.com/office/drawing/2014/main" val="4140508283"/>
                        </a:ext>
                      </a:extLst>
                    </a:gridCol>
                  </a:tblGrid>
                  <a:tr h="370840">
                    <a:tc gridSpan="3">
                      <a:txBody>
                        <a:bodyPr/>
                        <a:lstStyle/>
                        <a:p>
                          <a:pPr algn="ct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𝑿</m:t>
                                </m:r>
                                <m:r>
                                  <a:rPr lang="en-US" sz="1600" b="1" i="1" smtClean="0">
                                    <a:solidFill>
                                      <a:schemeClr val="tx1"/>
                                    </a:solidFill>
                                    <a:latin typeface="Cambria Math" panose="02040503050406030204" pitchFamily="18" charset="0"/>
                                  </a:rPr>
                                  <m:t>′</m:t>
                                </m:r>
                              </m:oMath>
                            </m:oMathPara>
                          </a14:m>
                          <a:endParaRPr lang="en-US" sz="1600" dirty="0">
                            <a:solidFill>
                              <a:schemeClr val="tx1"/>
                            </a:solidFill>
                            <a:latin typeface="Avenir Next LT Pro" panose="020B0504020202020204" pitchFamily="34" charset="0"/>
                          </a:endParaRPr>
                        </a:p>
                      </a:txBody>
                      <a:tcPr anchor="ctr">
                        <a:solidFill>
                          <a:schemeClr val="bg1">
                            <a:lumMod val="95000"/>
                          </a:schemeClr>
                        </a:solidFill>
                      </a:tcPr>
                    </a:tc>
                    <a:tc hMerge="1">
                      <a:txBody>
                        <a:bodyPr/>
                        <a:lstStyle/>
                        <a:p>
                          <a:pPr algn="ctr"/>
                          <a:r>
                            <a:rPr lang="en-US" sz="1600" dirty="0">
                              <a:solidFill>
                                <a:schemeClr val="tx1"/>
                              </a:solidFill>
                              <a:latin typeface="Avenir Next LT Pro" panose="020B0504020202020204" pitchFamily="34" charset="0"/>
                            </a:rPr>
                            <a:t>X</a:t>
                          </a:r>
                        </a:p>
                      </a:txBody>
                      <a:tcPr anchor="ctr">
                        <a:solidFill>
                          <a:schemeClr val="bg1">
                            <a:lumMod val="95000"/>
                          </a:schemeClr>
                        </a:solidFill>
                      </a:tcPr>
                    </a:tc>
                    <a:tc hMerge="1">
                      <a:txBody>
                        <a:bodyPr/>
                        <a:lstStyle/>
                        <a:p>
                          <a:pPr algn="ctr"/>
                          <a:endParaRPr lang="en-US" sz="1600" dirty="0">
                            <a:solidFill>
                              <a:schemeClr val="tx1"/>
                            </a:solidFill>
                            <a:latin typeface="Avenir Next LT Pro" panose="020B0504020202020204" pitchFamily="34" charset="0"/>
                          </a:endParaRPr>
                        </a:p>
                      </a:txBody>
                      <a:tcPr anchor="ctr">
                        <a:solidFill>
                          <a:schemeClr val="bg1">
                            <a:lumMod val="95000"/>
                          </a:schemeClr>
                        </a:solidFill>
                      </a:tcPr>
                    </a:tc>
                    <a:tc>
                      <a:txBody>
                        <a:bodyPr/>
                        <a:lstStyle/>
                        <a:p>
                          <a:pPr algn="ctr"/>
                          <a:r>
                            <a:rPr lang="en-US" sz="1600" dirty="0">
                              <a:solidFill>
                                <a:schemeClr val="tx1"/>
                              </a:solidFill>
                              <a:latin typeface="Avenir Next LT Pro" panose="020B0504020202020204" pitchFamily="34" charset="0"/>
                            </a:rPr>
                            <a:t>Y</a:t>
                          </a:r>
                        </a:p>
                      </a:txBody>
                      <a:tcPr anchor="ctr">
                        <a:solidFill>
                          <a:schemeClr val="bg1">
                            <a:lumMod val="95000"/>
                          </a:schemeClr>
                        </a:solidFill>
                      </a:tcPr>
                    </a:tc>
                    <a:extLst>
                      <a:ext uri="{0D108BD9-81ED-4DB2-BD59-A6C34878D82A}">
                        <a16:rowId xmlns:a16="http://schemas.microsoft.com/office/drawing/2014/main" val="2068596217"/>
                      </a:ext>
                    </a:extLst>
                  </a:tr>
                  <a:tr h="370840">
                    <a:tc>
                      <a:txBody>
                        <a:bodyPr/>
                        <a:lstStyle/>
                        <a:p>
                          <a:pPr algn="ctr"/>
                          <a:endParaRPr lang="en-US" sz="1600" dirty="0">
                            <a:solidFill>
                              <a:schemeClr val="tx1"/>
                            </a:solidFill>
                            <a:latin typeface="Avenir Next LT Pro" panose="020B0504020202020204" pitchFamily="34" charset="0"/>
                          </a:endParaRPr>
                        </a:p>
                      </a:txBody>
                      <a:tcPr anchor="ct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600" b="0" i="1" dirty="0" smtClean="0">
                                    <a:solidFill>
                                      <a:schemeClr val="tx1"/>
                                    </a:solidFill>
                                    <a:latin typeface="Cambria Math" panose="02040503050406030204" pitchFamily="18" charset="0"/>
                                  </a:rPr>
                                  <m:t>𝑥</m:t>
                                </m:r>
                              </m:oMath>
                            </m:oMathPara>
                          </a14:m>
                          <a:endParaRPr lang="en-US" sz="1600" dirty="0">
                            <a:solidFill>
                              <a:schemeClr val="tx1"/>
                            </a:solidFill>
                            <a:latin typeface="Avenir Next LT Pro" panose="020B0504020202020204" pitchFamily="34" charset="0"/>
                          </a:endParaRPr>
                        </a:p>
                      </a:txBody>
                      <a:tcPr marL="45720" marR="45720" anchor="ct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𝑥</m:t>
                                    </m:r>
                                  </m:e>
                                  <m:sup>
                                    <m:r>
                                      <a:rPr lang="en-US" sz="1600" b="0" i="1" smtClean="0">
                                        <a:solidFill>
                                          <a:schemeClr val="tx1"/>
                                        </a:solidFill>
                                        <a:latin typeface="Cambria Math" panose="02040503050406030204" pitchFamily="18" charset="0"/>
                                      </a:rPr>
                                      <m:t>2</m:t>
                                    </m:r>
                                  </m:sup>
                                </m:sSup>
                              </m:oMath>
                            </m:oMathPara>
                          </a14:m>
                          <a:endParaRPr lang="en-US" sz="1600" dirty="0">
                            <a:solidFill>
                              <a:schemeClr val="tx1"/>
                            </a:solidFill>
                            <a:latin typeface="Avenir Next LT Pro" panose="020B0504020202020204" pitchFamily="34" charset="0"/>
                          </a:endParaRPr>
                        </a:p>
                      </a:txBody>
                      <a:tcPr marL="45720" marR="45720" anchor="ctr">
                        <a:solidFill>
                          <a:schemeClr val="accent2">
                            <a:lumMod val="20000"/>
                            <a:lumOff val="80000"/>
                          </a:schemeClr>
                        </a:solidFill>
                      </a:tcPr>
                    </a:tc>
                    <a:tc>
                      <a:txBody>
                        <a:bodyPr/>
                        <a:lstStyle/>
                        <a:p>
                          <a:pPr algn="ctr"/>
                          <a:r>
                            <a:rPr lang="en-US" sz="1600" dirty="0">
                              <a:solidFill>
                                <a:schemeClr val="tx1"/>
                              </a:solidFill>
                              <a:latin typeface="Avenir Next LT Pro" panose="020B0504020202020204" pitchFamily="34" charset="0"/>
                            </a:rPr>
                            <a:t>Y</a:t>
                          </a:r>
                        </a:p>
                      </a:txBody>
                      <a:tcPr anchor="ctr">
                        <a:solidFill>
                          <a:schemeClr val="bg1">
                            <a:lumMod val="95000"/>
                          </a:schemeClr>
                        </a:solidFill>
                      </a:tcPr>
                    </a:tc>
                    <a:extLst>
                      <a:ext uri="{0D108BD9-81ED-4DB2-BD59-A6C34878D82A}">
                        <a16:rowId xmlns:a16="http://schemas.microsoft.com/office/drawing/2014/main" val="3194094923"/>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dirty="0">
                              <a:solidFill>
                                <a:schemeClr val="tx1"/>
                              </a:solidFill>
                              <a:effectLst/>
                              <a:latin typeface="Avenir Next LT Pro" panose="020B0504020202020204" pitchFamily="34" charset="0"/>
                            </a:rPr>
                            <a:t>-0.25</a:t>
                          </a:r>
                        </a:p>
                      </a:txBody>
                      <a:tcPr marL="9525" marR="9525" marT="9525" marB="0" anchor="ctr">
                        <a:solidFill>
                          <a:schemeClr val="bg1">
                            <a:lumMod val="95000"/>
                          </a:schemeClr>
                        </a:solidFill>
                      </a:tcPr>
                    </a:tc>
                    <a:tc>
                      <a:txBody>
                        <a:bodyPr/>
                        <a:lstStyle/>
                        <a:p>
                          <a:pPr marL="0" algn="ctr" defTabSz="914400" rtl="0" eaLnBrk="1" fontAlgn="b" latinLnBrk="0" hangingPunct="1"/>
                          <a:r>
                            <a:rPr lang="en-US" sz="1600" b="0" i="0" u="none" strike="noStrike" kern="1200" dirty="0">
                              <a:solidFill>
                                <a:schemeClr val="tx1"/>
                              </a:solidFill>
                              <a:effectLst/>
                              <a:latin typeface="Avenir Next LT Pro" panose="020B0504020202020204" pitchFamily="34" charset="0"/>
                              <a:ea typeface="+mn-ea"/>
                              <a:cs typeface="+mn-cs"/>
                            </a:rPr>
                            <a:t>0.06</a:t>
                          </a:r>
                        </a:p>
                      </a:txBody>
                      <a:tcPr marL="9525" marR="9525" marT="9525" marB="0" anchor="ctr">
                        <a:solidFill>
                          <a:schemeClr val="accent2">
                            <a:lumMod val="20000"/>
                            <a:lumOff val="80000"/>
                          </a:schemeClr>
                        </a:solidFill>
                      </a:tcPr>
                    </a:tc>
                    <a:tc>
                      <a:txBody>
                        <a:bodyPr/>
                        <a:lstStyle/>
                        <a:p>
                          <a:pPr algn="ctr" fontAlgn="b"/>
                          <a:r>
                            <a:rPr lang="en-US" sz="1600" b="0" i="0" u="none" strike="noStrike" dirty="0">
                              <a:solidFill>
                                <a:schemeClr val="tx1"/>
                              </a:solidFill>
                              <a:effectLst/>
                              <a:latin typeface="Avenir Next LT Pro" panose="020B0504020202020204" pitchFamily="34" charset="0"/>
                            </a:rPr>
                            <a:t>-4.47</a:t>
                          </a:r>
                        </a:p>
                      </a:txBody>
                      <a:tcPr marL="9525" marR="9525" marT="9525" marB="0" anchor="ctr">
                        <a:solidFill>
                          <a:schemeClr val="bg1">
                            <a:lumMod val="95000"/>
                          </a:schemeClr>
                        </a:solidFill>
                      </a:tcPr>
                    </a:tc>
                    <a:extLst>
                      <a:ext uri="{0D108BD9-81ED-4DB2-BD59-A6C34878D82A}">
                        <a16:rowId xmlns:a16="http://schemas.microsoft.com/office/drawing/2014/main" val="2812042197"/>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dirty="0">
                              <a:solidFill>
                                <a:schemeClr val="tx1"/>
                              </a:solidFill>
                              <a:effectLst/>
                              <a:latin typeface="Avenir Next LT Pro" panose="020B0504020202020204" pitchFamily="34" charset="0"/>
                            </a:rPr>
                            <a:t>0.9</a:t>
                          </a:r>
                        </a:p>
                      </a:txBody>
                      <a:tcPr marL="9525" marR="9525" marT="9525" marB="0" anchor="ctr">
                        <a:solidFill>
                          <a:schemeClr val="bg1">
                            <a:lumMod val="95000"/>
                          </a:schemeClr>
                        </a:solidFill>
                      </a:tcPr>
                    </a:tc>
                    <a:tc>
                      <a:txBody>
                        <a:bodyPr/>
                        <a:lstStyle/>
                        <a:p>
                          <a:pPr marL="0" algn="ctr" defTabSz="914400" rtl="0" eaLnBrk="1" fontAlgn="b" latinLnBrk="0" hangingPunct="1"/>
                          <a:r>
                            <a:rPr lang="en-US" sz="1600" b="0" i="0" u="none" strike="noStrike" kern="1200" dirty="0">
                              <a:solidFill>
                                <a:schemeClr val="tx1"/>
                              </a:solidFill>
                              <a:effectLst/>
                              <a:latin typeface="Avenir Next LT Pro" panose="020B0504020202020204" pitchFamily="34" charset="0"/>
                              <a:ea typeface="+mn-ea"/>
                              <a:cs typeface="+mn-cs"/>
                            </a:rPr>
                            <a:t>0.81</a:t>
                          </a:r>
                        </a:p>
                      </a:txBody>
                      <a:tcPr marL="9525" marR="9525" marT="9525" marB="0" anchor="ctr">
                        <a:solidFill>
                          <a:schemeClr val="accent2">
                            <a:lumMod val="20000"/>
                            <a:lumOff val="80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11.08</a:t>
                          </a:r>
                        </a:p>
                      </a:txBody>
                      <a:tcPr marL="9525" marR="9525" marT="9525" marB="0" anchor="ctr">
                        <a:solidFill>
                          <a:schemeClr val="bg1">
                            <a:lumMod val="95000"/>
                          </a:schemeClr>
                        </a:solidFill>
                      </a:tcPr>
                    </a:tc>
                    <a:extLst>
                      <a:ext uri="{0D108BD9-81ED-4DB2-BD59-A6C34878D82A}">
                        <a16:rowId xmlns:a16="http://schemas.microsoft.com/office/drawing/2014/main" val="2076520794"/>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dirty="0">
                              <a:solidFill>
                                <a:schemeClr val="tx1"/>
                              </a:solidFill>
                              <a:effectLst/>
                              <a:latin typeface="Avenir Next LT Pro" panose="020B0504020202020204" pitchFamily="34" charset="0"/>
                            </a:rPr>
                            <a:t>0.46</a:t>
                          </a:r>
                        </a:p>
                      </a:txBody>
                      <a:tcPr marL="9525" marR="9525" marT="9525" marB="0" anchor="ctr">
                        <a:solidFill>
                          <a:schemeClr val="bg1">
                            <a:lumMod val="95000"/>
                          </a:schemeClr>
                        </a:solidFill>
                      </a:tcPr>
                    </a:tc>
                    <a:tc>
                      <a:txBody>
                        <a:bodyPr/>
                        <a:lstStyle/>
                        <a:p>
                          <a:pPr marL="0" algn="ctr" defTabSz="914400" rtl="0" eaLnBrk="1" fontAlgn="b" latinLnBrk="0" hangingPunct="1"/>
                          <a:r>
                            <a:rPr lang="en-US" sz="1600" b="0" i="0" u="none" strike="noStrike" kern="1200" dirty="0">
                              <a:solidFill>
                                <a:schemeClr val="tx1"/>
                              </a:solidFill>
                              <a:effectLst/>
                              <a:latin typeface="Avenir Next LT Pro" panose="020B0504020202020204" pitchFamily="34" charset="0"/>
                              <a:ea typeface="+mn-ea"/>
                              <a:cs typeface="+mn-cs"/>
                            </a:rPr>
                            <a:t>0.21</a:t>
                          </a:r>
                        </a:p>
                      </a:txBody>
                      <a:tcPr marL="9525" marR="9525" marT="9525" marB="0" anchor="ctr">
                        <a:solidFill>
                          <a:schemeClr val="accent2">
                            <a:lumMod val="20000"/>
                            <a:lumOff val="80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-10.44</a:t>
                          </a:r>
                        </a:p>
                      </a:txBody>
                      <a:tcPr marL="9525" marR="9525" marT="9525" marB="0" anchor="ctr">
                        <a:solidFill>
                          <a:schemeClr val="bg1">
                            <a:lumMod val="95000"/>
                          </a:schemeClr>
                        </a:solidFill>
                      </a:tcPr>
                    </a:tc>
                    <a:extLst>
                      <a:ext uri="{0D108BD9-81ED-4DB2-BD59-A6C34878D82A}">
                        <a16:rowId xmlns:a16="http://schemas.microsoft.com/office/drawing/2014/main" val="2827350235"/>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0.2</a:t>
                          </a:r>
                        </a:p>
                      </a:txBody>
                      <a:tcPr marL="9525" marR="9525" marT="9525" marB="0" anchor="ctr">
                        <a:solidFill>
                          <a:schemeClr val="bg1">
                            <a:lumMod val="95000"/>
                          </a:schemeClr>
                        </a:solidFill>
                      </a:tcPr>
                    </a:tc>
                    <a:tc>
                      <a:txBody>
                        <a:bodyPr/>
                        <a:lstStyle/>
                        <a:p>
                          <a:pPr marL="0" algn="ctr" defTabSz="914400" rtl="0" eaLnBrk="1" fontAlgn="b" latinLnBrk="0" hangingPunct="1"/>
                          <a:r>
                            <a:rPr lang="en-US" sz="1600" b="0" i="0" u="none" strike="noStrike" kern="1200" dirty="0">
                              <a:solidFill>
                                <a:schemeClr val="tx1"/>
                              </a:solidFill>
                              <a:effectLst/>
                              <a:latin typeface="Avenir Next LT Pro" panose="020B0504020202020204" pitchFamily="34" charset="0"/>
                              <a:ea typeface="+mn-ea"/>
                              <a:cs typeface="+mn-cs"/>
                            </a:rPr>
                            <a:t>0.04</a:t>
                          </a:r>
                        </a:p>
                      </a:txBody>
                      <a:tcPr marL="9525" marR="9525" marT="9525" marB="0" anchor="ctr">
                        <a:solidFill>
                          <a:schemeClr val="accent2">
                            <a:lumMod val="20000"/>
                            <a:lumOff val="80000"/>
                          </a:schemeClr>
                        </a:solidFill>
                      </a:tcPr>
                    </a:tc>
                    <a:tc>
                      <a:txBody>
                        <a:bodyPr/>
                        <a:lstStyle/>
                        <a:p>
                          <a:pPr algn="ctr" fontAlgn="b"/>
                          <a:r>
                            <a:rPr lang="en-US" sz="1600" b="0" i="0" u="none" strike="noStrike" dirty="0">
                              <a:solidFill>
                                <a:schemeClr val="tx1"/>
                              </a:solidFill>
                              <a:effectLst/>
                              <a:latin typeface="Avenir Next LT Pro" panose="020B0504020202020204" pitchFamily="34" charset="0"/>
                            </a:rPr>
                            <a:t>7.19</a:t>
                          </a:r>
                        </a:p>
                      </a:txBody>
                      <a:tcPr marL="9525" marR="9525" marT="9525" marB="0" anchor="ctr">
                        <a:solidFill>
                          <a:schemeClr val="bg1">
                            <a:lumMod val="95000"/>
                          </a:schemeClr>
                        </a:solidFill>
                      </a:tcPr>
                    </a:tc>
                    <a:extLst>
                      <a:ext uri="{0D108BD9-81ED-4DB2-BD59-A6C34878D82A}">
                        <a16:rowId xmlns:a16="http://schemas.microsoft.com/office/drawing/2014/main" val="729799243"/>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-0.69</a:t>
                          </a:r>
                        </a:p>
                      </a:txBody>
                      <a:tcPr marL="9525" marR="9525" marT="9525" marB="0" anchor="ctr">
                        <a:solidFill>
                          <a:schemeClr val="bg1">
                            <a:lumMod val="95000"/>
                          </a:schemeClr>
                        </a:solidFill>
                      </a:tcPr>
                    </a:tc>
                    <a:tc>
                      <a:txBody>
                        <a:bodyPr/>
                        <a:lstStyle/>
                        <a:p>
                          <a:pPr marL="0" algn="ctr" defTabSz="914400" rtl="0" eaLnBrk="1" fontAlgn="b" latinLnBrk="0" hangingPunct="1"/>
                          <a:r>
                            <a:rPr lang="en-US" sz="1600" b="0" i="0" u="none" strike="noStrike" kern="1200" dirty="0">
                              <a:solidFill>
                                <a:schemeClr val="tx1"/>
                              </a:solidFill>
                              <a:effectLst/>
                              <a:latin typeface="Avenir Next LT Pro" panose="020B0504020202020204" pitchFamily="34" charset="0"/>
                              <a:ea typeface="+mn-ea"/>
                              <a:cs typeface="+mn-cs"/>
                            </a:rPr>
                            <a:t>0.48</a:t>
                          </a:r>
                        </a:p>
                      </a:txBody>
                      <a:tcPr marL="9525" marR="9525" marT="9525" marB="0" anchor="ctr">
                        <a:solidFill>
                          <a:schemeClr val="accent2">
                            <a:lumMod val="20000"/>
                            <a:lumOff val="80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7.08</a:t>
                          </a:r>
                        </a:p>
                      </a:txBody>
                      <a:tcPr marL="9525" marR="9525" marT="9525" marB="0" anchor="ctr">
                        <a:solidFill>
                          <a:schemeClr val="bg1">
                            <a:lumMod val="95000"/>
                          </a:schemeClr>
                        </a:solidFill>
                      </a:tcPr>
                    </a:tc>
                    <a:extLst>
                      <a:ext uri="{0D108BD9-81ED-4DB2-BD59-A6C34878D82A}">
                        <a16:rowId xmlns:a16="http://schemas.microsoft.com/office/drawing/2014/main" val="4034760102"/>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-0.69</a:t>
                          </a:r>
                        </a:p>
                      </a:txBody>
                      <a:tcPr marL="9525" marR="9525" marT="9525" marB="0" anchor="ctr">
                        <a:solidFill>
                          <a:schemeClr val="bg1">
                            <a:lumMod val="95000"/>
                          </a:schemeClr>
                        </a:solidFill>
                      </a:tcPr>
                    </a:tc>
                    <a:tc>
                      <a:txBody>
                        <a:bodyPr/>
                        <a:lstStyle/>
                        <a:p>
                          <a:pPr marL="0" algn="ctr" defTabSz="914400" rtl="0" eaLnBrk="1" fontAlgn="b" latinLnBrk="0" hangingPunct="1"/>
                          <a:r>
                            <a:rPr lang="en-US" sz="1600" b="0" i="0" u="none" strike="noStrike" kern="1200" dirty="0">
                              <a:solidFill>
                                <a:schemeClr val="tx1"/>
                              </a:solidFill>
                              <a:effectLst/>
                              <a:latin typeface="Avenir Next LT Pro" panose="020B0504020202020204" pitchFamily="34" charset="0"/>
                              <a:ea typeface="+mn-ea"/>
                              <a:cs typeface="+mn-cs"/>
                            </a:rPr>
                            <a:t>0.48</a:t>
                          </a:r>
                        </a:p>
                      </a:txBody>
                      <a:tcPr marL="9525" marR="9525" marT="9525" marB="0" anchor="ctr">
                        <a:solidFill>
                          <a:schemeClr val="accent2">
                            <a:lumMod val="20000"/>
                            <a:lumOff val="80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5.38</a:t>
                          </a:r>
                        </a:p>
                      </a:txBody>
                      <a:tcPr marL="9525" marR="9525" marT="9525" marB="0" anchor="ctr">
                        <a:solidFill>
                          <a:schemeClr val="bg1">
                            <a:lumMod val="95000"/>
                          </a:schemeClr>
                        </a:solidFill>
                      </a:tcPr>
                    </a:tc>
                    <a:extLst>
                      <a:ext uri="{0D108BD9-81ED-4DB2-BD59-A6C34878D82A}">
                        <a16:rowId xmlns:a16="http://schemas.microsoft.com/office/drawing/2014/main" val="3308891093"/>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-0.88</a:t>
                          </a:r>
                        </a:p>
                      </a:txBody>
                      <a:tcPr marL="9525" marR="9525" marT="9525" marB="0" anchor="ctr">
                        <a:solidFill>
                          <a:schemeClr val="bg1">
                            <a:lumMod val="95000"/>
                          </a:schemeClr>
                        </a:solidFill>
                      </a:tcPr>
                    </a:tc>
                    <a:tc>
                      <a:txBody>
                        <a:bodyPr/>
                        <a:lstStyle/>
                        <a:p>
                          <a:pPr marL="0" algn="ctr" defTabSz="914400" rtl="0" eaLnBrk="1" fontAlgn="b" latinLnBrk="0" hangingPunct="1"/>
                          <a:r>
                            <a:rPr lang="en-US" sz="1600" b="0" i="0" u="none" strike="noStrike" kern="1200" dirty="0">
                              <a:solidFill>
                                <a:schemeClr val="tx1"/>
                              </a:solidFill>
                              <a:effectLst/>
                              <a:latin typeface="Avenir Next LT Pro" panose="020B0504020202020204" pitchFamily="34" charset="0"/>
                              <a:ea typeface="+mn-ea"/>
                              <a:cs typeface="+mn-cs"/>
                            </a:rPr>
                            <a:t>0.77</a:t>
                          </a:r>
                        </a:p>
                      </a:txBody>
                      <a:tcPr marL="9525" marR="9525" marT="9525" marB="0" anchor="ctr">
                        <a:solidFill>
                          <a:schemeClr val="accent2">
                            <a:lumMod val="20000"/>
                            <a:lumOff val="80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11.55</a:t>
                          </a:r>
                        </a:p>
                      </a:txBody>
                      <a:tcPr marL="9525" marR="9525" marT="9525" marB="0" anchor="ctr">
                        <a:solidFill>
                          <a:schemeClr val="bg1">
                            <a:lumMod val="95000"/>
                          </a:schemeClr>
                        </a:solidFill>
                      </a:tcPr>
                    </a:tc>
                    <a:extLst>
                      <a:ext uri="{0D108BD9-81ED-4DB2-BD59-A6C34878D82A}">
                        <a16:rowId xmlns:a16="http://schemas.microsoft.com/office/drawing/2014/main" val="621911721"/>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0.73</a:t>
                          </a:r>
                        </a:p>
                      </a:txBody>
                      <a:tcPr marL="9525" marR="9525" marT="9525" marB="0" anchor="ctr">
                        <a:solidFill>
                          <a:schemeClr val="bg1">
                            <a:lumMod val="95000"/>
                          </a:schemeClr>
                        </a:solidFill>
                      </a:tcPr>
                    </a:tc>
                    <a:tc>
                      <a:txBody>
                        <a:bodyPr/>
                        <a:lstStyle/>
                        <a:p>
                          <a:pPr marL="0" algn="ctr" defTabSz="914400" rtl="0" eaLnBrk="1" fontAlgn="b" latinLnBrk="0" hangingPunct="1"/>
                          <a:r>
                            <a:rPr lang="en-US" sz="1600" b="0" i="0" u="none" strike="noStrike" kern="1200" dirty="0">
                              <a:solidFill>
                                <a:schemeClr val="tx1"/>
                              </a:solidFill>
                              <a:effectLst/>
                              <a:latin typeface="Avenir Next LT Pro" panose="020B0504020202020204" pitchFamily="34" charset="0"/>
                              <a:ea typeface="+mn-ea"/>
                              <a:cs typeface="+mn-cs"/>
                            </a:rPr>
                            <a:t>0.53</a:t>
                          </a:r>
                        </a:p>
                      </a:txBody>
                      <a:tcPr marL="9525" marR="9525" marT="9525" marB="0" anchor="ctr">
                        <a:solidFill>
                          <a:schemeClr val="accent2">
                            <a:lumMod val="20000"/>
                            <a:lumOff val="80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10.85</a:t>
                          </a:r>
                        </a:p>
                      </a:txBody>
                      <a:tcPr marL="9525" marR="9525" marT="9525" marB="0" anchor="ctr">
                        <a:solidFill>
                          <a:schemeClr val="bg1">
                            <a:lumMod val="95000"/>
                          </a:schemeClr>
                        </a:solidFill>
                      </a:tcPr>
                    </a:tc>
                    <a:extLst>
                      <a:ext uri="{0D108BD9-81ED-4DB2-BD59-A6C34878D82A}">
                        <a16:rowId xmlns:a16="http://schemas.microsoft.com/office/drawing/2014/main" val="2459502527"/>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0.2</a:t>
                          </a:r>
                        </a:p>
                      </a:txBody>
                      <a:tcPr marL="9525" marR="9525" marT="9525" marB="0" anchor="ctr">
                        <a:solidFill>
                          <a:schemeClr val="bg1">
                            <a:lumMod val="95000"/>
                          </a:schemeClr>
                        </a:solidFill>
                      </a:tcPr>
                    </a:tc>
                    <a:tc>
                      <a:txBody>
                        <a:bodyPr/>
                        <a:lstStyle/>
                        <a:p>
                          <a:pPr marL="0" algn="ctr" defTabSz="914400" rtl="0" eaLnBrk="1" fontAlgn="b" latinLnBrk="0" hangingPunct="1"/>
                          <a:r>
                            <a:rPr lang="en-US" sz="1600" b="0" i="0" u="none" strike="noStrike" kern="1200" dirty="0">
                              <a:solidFill>
                                <a:schemeClr val="tx1"/>
                              </a:solidFill>
                              <a:effectLst/>
                              <a:latin typeface="Avenir Next LT Pro" panose="020B0504020202020204" pitchFamily="34" charset="0"/>
                              <a:ea typeface="+mn-ea"/>
                              <a:cs typeface="+mn-cs"/>
                            </a:rPr>
                            <a:t>0.04</a:t>
                          </a:r>
                        </a:p>
                      </a:txBody>
                      <a:tcPr marL="9525" marR="9525" marT="9525" marB="0" anchor="ctr">
                        <a:solidFill>
                          <a:schemeClr val="accent2">
                            <a:lumMod val="20000"/>
                            <a:lumOff val="80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7.85</a:t>
                          </a:r>
                        </a:p>
                      </a:txBody>
                      <a:tcPr marL="9525" marR="9525" marT="9525" marB="0" anchor="ctr">
                        <a:solidFill>
                          <a:schemeClr val="bg1">
                            <a:lumMod val="95000"/>
                          </a:schemeClr>
                        </a:solidFill>
                      </a:tcPr>
                    </a:tc>
                    <a:extLst>
                      <a:ext uri="{0D108BD9-81ED-4DB2-BD59-A6C34878D82A}">
                        <a16:rowId xmlns:a16="http://schemas.microsoft.com/office/drawing/2014/main" val="2645191517"/>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dirty="0">
                              <a:solidFill>
                                <a:schemeClr val="tx1"/>
                              </a:solidFill>
                              <a:effectLst/>
                              <a:latin typeface="Avenir Next LT Pro" panose="020B0504020202020204" pitchFamily="34" charset="0"/>
                            </a:rPr>
                            <a:t>0.42</a:t>
                          </a:r>
                        </a:p>
                      </a:txBody>
                      <a:tcPr marL="9525" marR="9525" marT="9525" marB="0" anchor="ctr">
                        <a:solidFill>
                          <a:schemeClr val="bg1">
                            <a:lumMod val="95000"/>
                          </a:schemeClr>
                        </a:solidFill>
                      </a:tcPr>
                    </a:tc>
                    <a:tc>
                      <a:txBody>
                        <a:bodyPr/>
                        <a:lstStyle/>
                        <a:p>
                          <a:pPr marL="0" algn="ctr" defTabSz="914400" rtl="0" eaLnBrk="1" fontAlgn="b" latinLnBrk="0" hangingPunct="1"/>
                          <a:r>
                            <a:rPr lang="en-US" sz="1600" b="0" i="0" u="none" strike="noStrike" kern="1200" dirty="0">
                              <a:solidFill>
                                <a:schemeClr val="tx1"/>
                              </a:solidFill>
                              <a:effectLst/>
                              <a:latin typeface="Avenir Next LT Pro" panose="020B0504020202020204" pitchFamily="34" charset="0"/>
                              <a:ea typeface="+mn-ea"/>
                              <a:cs typeface="+mn-cs"/>
                            </a:rPr>
                            <a:t>0.18</a:t>
                          </a:r>
                        </a:p>
                      </a:txBody>
                      <a:tcPr marL="9525" marR="9525" marT="9525" marB="0" anchor="ctr">
                        <a:solidFill>
                          <a:schemeClr val="accent2">
                            <a:lumMod val="20000"/>
                            <a:lumOff val="80000"/>
                          </a:schemeClr>
                        </a:solidFill>
                      </a:tcPr>
                    </a:tc>
                    <a:tc>
                      <a:txBody>
                        <a:bodyPr/>
                        <a:lstStyle/>
                        <a:p>
                          <a:pPr algn="ctr" fontAlgn="b"/>
                          <a:r>
                            <a:rPr lang="en-US" sz="1600" b="0" i="0" u="none" strike="noStrike" dirty="0">
                              <a:solidFill>
                                <a:schemeClr val="tx1"/>
                              </a:solidFill>
                              <a:effectLst/>
                              <a:latin typeface="Avenir Next LT Pro" panose="020B0504020202020204" pitchFamily="34" charset="0"/>
                            </a:rPr>
                            <a:t>-8.31</a:t>
                          </a:r>
                        </a:p>
                      </a:txBody>
                      <a:tcPr marL="9525" marR="9525" marT="9525" marB="0" anchor="ctr">
                        <a:solidFill>
                          <a:schemeClr val="bg1">
                            <a:lumMod val="95000"/>
                          </a:schemeClr>
                        </a:solidFill>
                      </a:tcPr>
                    </a:tc>
                    <a:extLst>
                      <a:ext uri="{0D108BD9-81ED-4DB2-BD59-A6C34878D82A}">
                        <a16:rowId xmlns:a16="http://schemas.microsoft.com/office/drawing/2014/main" val="800500991"/>
                      </a:ext>
                    </a:extLst>
                  </a:tr>
                </a:tbl>
              </a:graphicData>
            </a:graphic>
          </p:graphicFrame>
        </mc:Choice>
        <mc:Fallback xmlns="">
          <p:graphicFrame>
            <p:nvGraphicFramePr>
              <p:cNvPr id="11" name="Table 9">
                <a:extLst>
                  <a:ext uri="{FF2B5EF4-FFF2-40B4-BE49-F238E27FC236}">
                    <a16:creationId xmlns:a16="http://schemas.microsoft.com/office/drawing/2014/main" id="{7376781F-045C-405F-B264-ED568F150202}"/>
                  </a:ext>
                </a:extLst>
              </p:cNvPr>
              <p:cNvGraphicFramePr>
                <a:graphicFrameLocks noGrp="1"/>
              </p:cNvGraphicFramePr>
              <p:nvPr>
                <p:extLst>
                  <p:ext uri="{D42A27DB-BD31-4B8C-83A1-F6EECF244321}">
                    <p14:modId xmlns:p14="http://schemas.microsoft.com/office/powerpoint/2010/main" val="2908660719"/>
                  </p:ext>
                </p:extLst>
              </p:nvPr>
            </p:nvGraphicFramePr>
            <p:xfrm>
              <a:off x="4592983" y="1745882"/>
              <a:ext cx="2465455" cy="4450080"/>
            </p:xfrm>
            <a:graphic>
              <a:graphicData uri="http://schemas.openxmlformats.org/drawingml/2006/table">
                <a:tbl>
                  <a:tblPr firstRow="1" bandRow="1">
                    <a:tableStyleId>{5C22544A-7EE6-4342-B048-85BDC9FD1C3A}</a:tableStyleId>
                  </a:tblPr>
                  <a:tblGrid>
                    <a:gridCol w="492773">
                      <a:extLst>
                        <a:ext uri="{9D8B030D-6E8A-4147-A177-3AD203B41FA5}">
                          <a16:colId xmlns:a16="http://schemas.microsoft.com/office/drawing/2014/main" val="2896953762"/>
                        </a:ext>
                      </a:extLst>
                    </a:gridCol>
                    <a:gridCol w="613082">
                      <a:extLst>
                        <a:ext uri="{9D8B030D-6E8A-4147-A177-3AD203B41FA5}">
                          <a16:colId xmlns:a16="http://schemas.microsoft.com/office/drawing/2014/main" val="1723420952"/>
                        </a:ext>
                      </a:extLst>
                    </a:gridCol>
                    <a:gridCol w="613082">
                      <a:extLst>
                        <a:ext uri="{9D8B030D-6E8A-4147-A177-3AD203B41FA5}">
                          <a16:colId xmlns:a16="http://schemas.microsoft.com/office/drawing/2014/main" val="4274327660"/>
                        </a:ext>
                      </a:extLst>
                    </a:gridCol>
                    <a:gridCol w="746518">
                      <a:extLst>
                        <a:ext uri="{9D8B030D-6E8A-4147-A177-3AD203B41FA5}">
                          <a16:colId xmlns:a16="http://schemas.microsoft.com/office/drawing/2014/main" val="4140508283"/>
                        </a:ext>
                      </a:extLst>
                    </a:gridCol>
                  </a:tblGrid>
                  <a:tr h="370840">
                    <a:tc gridSpan="3">
                      <a:txBody>
                        <a:bodyPr/>
                        <a:lstStyle/>
                        <a:p>
                          <a:endParaRPr lang="en-US"/>
                        </a:p>
                      </a:txBody>
                      <a:tcPr anchor="ctr">
                        <a:blipFill>
                          <a:blip r:embed="rId4"/>
                          <a:stretch>
                            <a:fillRect l="-355" t="-1639" r="-45390" b="-1114754"/>
                          </a:stretch>
                        </a:blipFill>
                      </a:tcPr>
                    </a:tc>
                    <a:tc hMerge="1">
                      <a:txBody>
                        <a:bodyPr/>
                        <a:lstStyle/>
                        <a:p>
                          <a:pPr algn="ctr"/>
                          <a:r>
                            <a:rPr lang="en-US" sz="1600" dirty="0">
                              <a:solidFill>
                                <a:schemeClr val="tx1"/>
                              </a:solidFill>
                              <a:latin typeface="Avenir Next LT Pro" panose="020B0504020202020204" pitchFamily="34" charset="0"/>
                            </a:rPr>
                            <a:t>X</a:t>
                          </a:r>
                        </a:p>
                      </a:txBody>
                      <a:tcPr anchor="ctr">
                        <a:solidFill>
                          <a:schemeClr val="bg1">
                            <a:lumMod val="95000"/>
                          </a:schemeClr>
                        </a:solidFill>
                      </a:tcPr>
                    </a:tc>
                    <a:tc hMerge="1">
                      <a:txBody>
                        <a:bodyPr/>
                        <a:lstStyle/>
                        <a:p>
                          <a:pPr algn="ctr"/>
                          <a:endParaRPr lang="en-US" sz="1600" dirty="0">
                            <a:solidFill>
                              <a:schemeClr val="tx1"/>
                            </a:solidFill>
                            <a:latin typeface="Avenir Next LT Pro" panose="020B0504020202020204" pitchFamily="34" charset="0"/>
                          </a:endParaRPr>
                        </a:p>
                      </a:txBody>
                      <a:tcPr anchor="ctr">
                        <a:solidFill>
                          <a:schemeClr val="bg1">
                            <a:lumMod val="95000"/>
                          </a:schemeClr>
                        </a:solidFill>
                      </a:tcPr>
                    </a:tc>
                    <a:tc>
                      <a:txBody>
                        <a:bodyPr/>
                        <a:lstStyle/>
                        <a:p>
                          <a:pPr algn="ctr"/>
                          <a:r>
                            <a:rPr lang="en-US" sz="1600" dirty="0">
                              <a:solidFill>
                                <a:schemeClr val="tx1"/>
                              </a:solidFill>
                              <a:latin typeface="Avenir Next LT Pro" panose="020B0504020202020204" pitchFamily="34" charset="0"/>
                            </a:rPr>
                            <a:t>Y</a:t>
                          </a:r>
                        </a:p>
                      </a:txBody>
                      <a:tcPr anchor="ctr">
                        <a:solidFill>
                          <a:schemeClr val="bg1">
                            <a:lumMod val="95000"/>
                          </a:schemeClr>
                        </a:solidFill>
                      </a:tcPr>
                    </a:tc>
                    <a:extLst>
                      <a:ext uri="{0D108BD9-81ED-4DB2-BD59-A6C34878D82A}">
                        <a16:rowId xmlns:a16="http://schemas.microsoft.com/office/drawing/2014/main" val="2068596217"/>
                      </a:ext>
                    </a:extLst>
                  </a:tr>
                  <a:tr h="370840">
                    <a:tc>
                      <a:txBody>
                        <a:bodyPr/>
                        <a:lstStyle/>
                        <a:p>
                          <a:pPr algn="ctr"/>
                          <a:endParaRPr lang="en-US" sz="1600" dirty="0">
                            <a:solidFill>
                              <a:schemeClr val="tx1"/>
                            </a:solidFill>
                            <a:latin typeface="Avenir Next LT Pro" panose="020B0504020202020204" pitchFamily="34" charset="0"/>
                          </a:endParaRPr>
                        </a:p>
                      </a:txBody>
                      <a:tcPr anchor="ctr">
                        <a:solidFill>
                          <a:schemeClr val="bg1">
                            <a:lumMod val="95000"/>
                          </a:schemeClr>
                        </a:solidFill>
                      </a:tcPr>
                    </a:tc>
                    <a:tc>
                      <a:txBody>
                        <a:bodyPr/>
                        <a:lstStyle/>
                        <a:p>
                          <a:endParaRPr lang="en-US"/>
                        </a:p>
                      </a:txBody>
                      <a:tcPr marL="45720" marR="45720" anchor="ctr">
                        <a:blipFill>
                          <a:blip r:embed="rId4"/>
                          <a:stretch>
                            <a:fillRect l="-81188" t="-101639" r="-225743" b="-1014754"/>
                          </a:stretch>
                        </a:blipFill>
                      </a:tcPr>
                    </a:tc>
                    <a:tc>
                      <a:txBody>
                        <a:bodyPr/>
                        <a:lstStyle/>
                        <a:p>
                          <a:endParaRPr lang="en-US"/>
                        </a:p>
                      </a:txBody>
                      <a:tcPr marL="45720" marR="45720" anchor="ctr">
                        <a:blipFill>
                          <a:blip r:embed="rId4"/>
                          <a:stretch>
                            <a:fillRect l="-183000" t="-101639" r="-128000" b="-1014754"/>
                          </a:stretch>
                        </a:blipFill>
                      </a:tcPr>
                    </a:tc>
                    <a:tc>
                      <a:txBody>
                        <a:bodyPr/>
                        <a:lstStyle/>
                        <a:p>
                          <a:pPr algn="ctr"/>
                          <a:r>
                            <a:rPr lang="en-US" sz="1600" dirty="0">
                              <a:solidFill>
                                <a:schemeClr val="tx1"/>
                              </a:solidFill>
                              <a:latin typeface="Avenir Next LT Pro" panose="020B0504020202020204" pitchFamily="34" charset="0"/>
                            </a:rPr>
                            <a:t>Y</a:t>
                          </a:r>
                        </a:p>
                      </a:txBody>
                      <a:tcPr anchor="ctr">
                        <a:solidFill>
                          <a:schemeClr val="bg1">
                            <a:lumMod val="95000"/>
                          </a:schemeClr>
                        </a:solidFill>
                      </a:tcPr>
                    </a:tc>
                    <a:extLst>
                      <a:ext uri="{0D108BD9-81ED-4DB2-BD59-A6C34878D82A}">
                        <a16:rowId xmlns:a16="http://schemas.microsoft.com/office/drawing/2014/main" val="3194094923"/>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dirty="0">
                              <a:solidFill>
                                <a:schemeClr val="tx1"/>
                              </a:solidFill>
                              <a:effectLst/>
                              <a:latin typeface="Avenir Next LT Pro" panose="020B0504020202020204" pitchFamily="34" charset="0"/>
                            </a:rPr>
                            <a:t>-0.25</a:t>
                          </a:r>
                        </a:p>
                      </a:txBody>
                      <a:tcPr marL="9525" marR="9525" marT="9525" marB="0" anchor="ctr">
                        <a:solidFill>
                          <a:schemeClr val="bg1">
                            <a:lumMod val="95000"/>
                          </a:schemeClr>
                        </a:solidFill>
                      </a:tcPr>
                    </a:tc>
                    <a:tc>
                      <a:txBody>
                        <a:bodyPr/>
                        <a:lstStyle/>
                        <a:p>
                          <a:pPr marL="0" algn="ctr" defTabSz="914400" rtl="0" eaLnBrk="1" fontAlgn="b" latinLnBrk="0" hangingPunct="1"/>
                          <a:r>
                            <a:rPr lang="en-US" sz="1600" b="0" i="0" u="none" strike="noStrike" kern="1200" dirty="0">
                              <a:solidFill>
                                <a:schemeClr val="tx1"/>
                              </a:solidFill>
                              <a:effectLst/>
                              <a:latin typeface="Avenir Next LT Pro" panose="020B0504020202020204" pitchFamily="34" charset="0"/>
                              <a:ea typeface="+mn-ea"/>
                              <a:cs typeface="+mn-cs"/>
                            </a:rPr>
                            <a:t>0.06</a:t>
                          </a:r>
                        </a:p>
                      </a:txBody>
                      <a:tcPr marL="9525" marR="9525" marT="9525" marB="0" anchor="ctr">
                        <a:solidFill>
                          <a:schemeClr val="accent2">
                            <a:lumMod val="20000"/>
                            <a:lumOff val="80000"/>
                          </a:schemeClr>
                        </a:solidFill>
                      </a:tcPr>
                    </a:tc>
                    <a:tc>
                      <a:txBody>
                        <a:bodyPr/>
                        <a:lstStyle/>
                        <a:p>
                          <a:pPr algn="ctr" fontAlgn="b"/>
                          <a:r>
                            <a:rPr lang="en-US" sz="1600" b="0" i="0" u="none" strike="noStrike" dirty="0">
                              <a:solidFill>
                                <a:schemeClr val="tx1"/>
                              </a:solidFill>
                              <a:effectLst/>
                              <a:latin typeface="Avenir Next LT Pro" panose="020B0504020202020204" pitchFamily="34" charset="0"/>
                            </a:rPr>
                            <a:t>-4.47</a:t>
                          </a:r>
                        </a:p>
                      </a:txBody>
                      <a:tcPr marL="9525" marR="9525" marT="9525" marB="0" anchor="ctr">
                        <a:solidFill>
                          <a:schemeClr val="bg1">
                            <a:lumMod val="95000"/>
                          </a:schemeClr>
                        </a:solidFill>
                      </a:tcPr>
                    </a:tc>
                    <a:extLst>
                      <a:ext uri="{0D108BD9-81ED-4DB2-BD59-A6C34878D82A}">
                        <a16:rowId xmlns:a16="http://schemas.microsoft.com/office/drawing/2014/main" val="2812042197"/>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dirty="0">
                              <a:solidFill>
                                <a:schemeClr val="tx1"/>
                              </a:solidFill>
                              <a:effectLst/>
                              <a:latin typeface="Avenir Next LT Pro" panose="020B0504020202020204" pitchFamily="34" charset="0"/>
                            </a:rPr>
                            <a:t>0.9</a:t>
                          </a:r>
                        </a:p>
                      </a:txBody>
                      <a:tcPr marL="9525" marR="9525" marT="9525" marB="0" anchor="ctr">
                        <a:solidFill>
                          <a:schemeClr val="bg1">
                            <a:lumMod val="95000"/>
                          </a:schemeClr>
                        </a:solidFill>
                      </a:tcPr>
                    </a:tc>
                    <a:tc>
                      <a:txBody>
                        <a:bodyPr/>
                        <a:lstStyle/>
                        <a:p>
                          <a:pPr marL="0" algn="ctr" defTabSz="914400" rtl="0" eaLnBrk="1" fontAlgn="b" latinLnBrk="0" hangingPunct="1"/>
                          <a:r>
                            <a:rPr lang="en-US" sz="1600" b="0" i="0" u="none" strike="noStrike" kern="1200" dirty="0">
                              <a:solidFill>
                                <a:schemeClr val="tx1"/>
                              </a:solidFill>
                              <a:effectLst/>
                              <a:latin typeface="Avenir Next LT Pro" panose="020B0504020202020204" pitchFamily="34" charset="0"/>
                              <a:ea typeface="+mn-ea"/>
                              <a:cs typeface="+mn-cs"/>
                            </a:rPr>
                            <a:t>0.81</a:t>
                          </a:r>
                        </a:p>
                      </a:txBody>
                      <a:tcPr marL="9525" marR="9525" marT="9525" marB="0" anchor="ctr">
                        <a:solidFill>
                          <a:schemeClr val="accent2">
                            <a:lumMod val="20000"/>
                            <a:lumOff val="80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11.08</a:t>
                          </a:r>
                        </a:p>
                      </a:txBody>
                      <a:tcPr marL="9525" marR="9525" marT="9525" marB="0" anchor="ctr">
                        <a:solidFill>
                          <a:schemeClr val="bg1">
                            <a:lumMod val="95000"/>
                          </a:schemeClr>
                        </a:solidFill>
                      </a:tcPr>
                    </a:tc>
                    <a:extLst>
                      <a:ext uri="{0D108BD9-81ED-4DB2-BD59-A6C34878D82A}">
                        <a16:rowId xmlns:a16="http://schemas.microsoft.com/office/drawing/2014/main" val="2076520794"/>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dirty="0">
                              <a:solidFill>
                                <a:schemeClr val="tx1"/>
                              </a:solidFill>
                              <a:effectLst/>
                              <a:latin typeface="Avenir Next LT Pro" panose="020B0504020202020204" pitchFamily="34" charset="0"/>
                            </a:rPr>
                            <a:t>0.46</a:t>
                          </a:r>
                        </a:p>
                      </a:txBody>
                      <a:tcPr marL="9525" marR="9525" marT="9525" marB="0" anchor="ctr">
                        <a:solidFill>
                          <a:schemeClr val="bg1">
                            <a:lumMod val="95000"/>
                          </a:schemeClr>
                        </a:solidFill>
                      </a:tcPr>
                    </a:tc>
                    <a:tc>
                      <a:txBody>
                        <a:bodyPr/>
                        <a:lstStyle/>
                        <a:p>
                          <a:pPr marL="0" algn="ctr" defTabSz="914400" rtl="0" eaLnBrk="1" fontAlgn="b" latinLnBrk="0" hangingPunct="1"/>
                          <a:r>
                            <a:rPr lang="en-US" sz="1600" b="0" i="0" u="none" strike="noStrike" kern="1200" dirty="0">
                              <a:solidFill>
                                <a:schemeClr val="tx1"/>
                              </a:solidFill>
                              <a:effectLst/>
                              <a:latin typeface="Avenir Next LT Pro" panose="020B0504020202020204" pitchFamily="34" charset="0"/>
                              <a:ea typeface="+mn-ea"/>
                              <a:cs typeface="+mn-cs"/>
                            </a:rPr>
                            <a:t>0.21</a:t>
                          </a:r>
                        </a:p>
                      </a:txBody>
                      <a:tcPr marL="9525" marR="9525" marT="9525" marB="0" anchor="ctr">
                        <a:solidFill>
                          <a:schemeClr val="accent2">
                            <a:lumMod val="20000"/>
                            <a:lumOff val="80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-10.44</a:t>
                          </a:r>
                        </a:p>
                      </a:txBody>
                      <a:tcPr marL="9525" marR="9525" marT="9525" marB="0" anchor="ctr">
                        <a:solidFill>
                          <a:schemeClr val="bg1">
                            <a:lumMod val="95000"/>
                          </a:schemeClr>
                        </a:solidFill>
                      </a:tcPr>
                    </a:tc>
                    <a:extLst>
                      <a:ext uri="{0D108BD9-81ED-4DB2-BD59-A6C34878D82A}">
                        <a16:rowId xmlns:a16="http://schemas.microsoft.com/office/drawing/2014/main" val="2827350235"/>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0.2</a:t>
                          </a:r>
                        </a:p>
                      </a:txBody>
                      <a:tcPr marL="9525" marR="9525" marT="9525" marB="0" anchor="ctr">
                        <a:solidFill>
                          <a:schemeClr val="bg1">
                            <a:lumMod val="95000"/>
                          </a:schemeClr>
                        </a:solidFill>
                      </a:tcPr>
                    </a:tc>
                    <a:tc>
                      <a:txBody>
                        <a:bodyPr/>
                        <a:lstStyle/>
                        <a:p>
                          <a:pPr marL="0" algn="ctr" defTabSz="914400" rtl="0" eaLnBrk="1" fontAlgn="b" latinLnBrk="0" hangingPunct="1"/>
                          <a:r>
                            <a:rPr lang="en-US" sz="1600" b="0" i="0" u="none" strike="noStrike" kern="1200" dirty="0">
                              <a:solidFill>
                                <a:schemeClr val="tx1"/>
                              </a:solidFill>
                              <a:effectLst/>
                              <a:latin typeface="Avenir Next LT Pro" panose="020B0504020202020204" pitchFamily="34" charset="0"/>
                              <a:ea typeface="+mn-ea"/>
                              <a:cs typeface="+mn-cs"/>
                            </a:rPr>
                            <a:t>0.04</a:t>
                          </a:r>
                        </a:p>
                      </a:txBody>
                      <a:tcPr marL="9525" marR="9525" marT="9525" marB="0" anchor="ctr">
                        <a:solidFill>
                          <a:schemeClr val="accent2">
                            <a:lumMod val="20000"/>
                            <a:lumOff val="80000"/>
                          </a:schemeClr>
                        </a:solidFill>
                      </a:tcPr>
                    </a:tc>
                    <a:tc>
                      <a:txBody>
                        <a:bodyPr/>
                        <a:lstStyle/>
                        <a:p>
                          <a:pPr algn="ctr" fontAlgn="b"/>
                          <a:r>
                            <a:rPr lang="en-US" sz="1600" b="0" i="0" u="none" strike="noStrike" dirty="0">
                              <a:solidFill>
                                <a:schemeClr val="tx1"/>
                              </a:solidFill>
                              <a:effectLst/>
                              <a:latin typeface="Avenir Next LT Pro" panose="020B0504020202020204" pitchFamily="34" charset="0"/>
                            </a:rPr>
                            <a:t>7.19</a:t>
                          </a:r>
                        </a:p>
                      </a:txBody>
                      <a:tcPr marL="9525" marR="9525" marT="9525" marB="0" anchor="ctr">
                        <a:solidFill>
                          <a:schemeClr val="bg1">
                            <a:lumMod val="95000"/>
                          </a:schemeClr>
                        </a:solidFill>
                      </a:tcPr>
                    </a:tc>
                    <a:extLst>
                      <a:ext uri="{0D108BD9-81ED-4DB2-BD59-A6C34878D82A}">
                        <a16:rowId xmlns:a16="http://schemas.microsoft.com/office/drawing/2014/main" val="729799243"/>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-0.69</a:t>
                          </a:r>
                        </a:p>
                      </a:txBody>
                      <a:tcPr marL="9525" marR="9525" marT="9525" marB="0" anchor="ctr">
                        <a:solidFill>
                          <a:schemeClr val="bg1">
                            <a:lumMod val="95000"/>
                          </a:schemeClr>
                        </a:solidFill>
                      </a:tcPr>
                    </a:tc>
                    <a:tc>
                      <a:txBody>
                        <a:bodyPr/>
                        <a:lstStyle/>
                        <a:p>
                          <a:pPr marL="0" algn="ctr" defTabSz="914400" rtl="0" eaLnBrk="1" fontAlgn="b" latinLnBrk="0" hangingPunct="1"/>
                          <a:r>
                            <a:rPr lang="en-US" sz="1600" b="0" i="0" u="none" strike="noStrike" kern="1200" dirty="0">
                              <a:solidFill>
                                <a:schemeClr val="tx1"/>
                              </a:solidFill>
                              <a:effectLst/>
                              <a:latin typeface="Avenir Next LT Pro" panose="020B0504020202020204" pitchFamily="34" charset="0"/>
                              <a:ea typeface="+mn-ea"/>
                              <a:cs typeface="+mn-cs"/>
                            </a:rPr>
                            <a:t>0.48</a:t>
                          </a:r>
                        </a:p>
                      </a:txBody>
                      <a:tcPr marL="9525" marR="9525" marT="9525" marB="0" anchor="ctr">
                        <a:solidFill>
                          <a:schemeClr val="accent2">
                            <a:lumMod val="20000"/>
                            <a:lumOff val="80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7.08</a:t>
                          </a:r>
                        </a:p>
                      </a:txBody>
                      <a:tcPr marL="9525" marR="9525" marT="9525" marB="0" anchor="ctr">
                        <a:solidFill>
                          <a:schemeClr val="bg1">
                            <a:lumMod val="95000"/>
                          </a:schemeClr>
                        </a:solidFill>
                      </a:tcPr>
                    </a:tc>
                    <a:extLst>
                      <a:ext uri="{0D108BD9-81ED-4DB2-BD59-A6C34878D82A}">
                        <a16:rowId xmlns:a16="http://schemas.microsoft.com/office/drawing/2014/main" val="4034760102"/>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-0.69</a:t>
                          </a:r>
                        </a:p>
                      </a:txBody>
                      <a:tcPr marL="9525" marR="9525" marT="9525" marB="0" anchor="ctr">
                        <a:solidFill>
                          <a:schemeClr val="bg1">
                            <a:lumMod val="95000"/>
                          </a:schemeClr>
                        </a:solidFill>
                      </a:tcPr>
                    </a:tc>
                    <a:tc>
                      <a:txBody>
                        <a:bodyPr/>
                        <a:lstStyle/>
                        <a:p>
                          <a:pPr marL="0" algn="ctr" defTabSz="914400" rtl="0" eaLnBrk="1" fontAlgn="b" latinLnBrk="0" hangingPunct="1"/>
                          <a:r>
                            <a:rPr lang="en-US" sz="1600" b="0" i="0" u="none" strike="noStrike" kern="1200" dirty="0">
                              <a:solidFill>
                                <a:schemeClr val="tx1"/>
                              </a:solidFill>
                              <a:effectLst/>
                              <a:latin typeface="Avenir Next LT Pro" panose="020B0504020202020204" pitchFamily="34" charset="0"/>
                              <a:ea typeface="+mn-ea"/>
                              <a:cs typeface="+mn-cs"/>
                            </a:rPr>
                            <a:t>0.48</a:t>
                          </a:r>
                        </a:p>
                      </a:txBody>
                      <a:tcPr marL="9525" marR="9525" marT="9525" marB="0" anchor="ctr">
                        <a:solidFill>
                          <a:schemeClr val="accent2">
                            <a:lumMod val="20000"/>
                            <a:lumOff val="80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5.38</a:t>
                          </a:r>
                        </a:p>
                      </a:txBody>
                      <a:tcPr marL="9525" marR="9525" marT="9525" marB="0" anchor="ctr">
                        <a:solidFill>
                          <a:schemeClr val="bg1">
                            <a:lumMod val="95000"/>
                          </a:schemeClr>
                        </a:solidFill>
                      </a:tcPr>
                    </a:tc>
                    <a:extLst>
                      <a:ext uri="{0D108BD9-81ED-4DB2-BD59-A6C34878D82A}">
                        <a16:rowId xmlns:a16="http://schemas.microsoft.com/office/drawing/2014/main" val="3308891093"/>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-0.88</a:t>
                          </a:r>
                        </a:p>
                      </a:txBody>
                      <a:tcPr marL="9525" marR="9525" marT="9525" marB="0" anchor="ctr">
                        <a:solidFill>
                          <a:schemeClr val="bg1">
                            <a:lumMod val="95000"/>
                          </a:schemeClr>
                        </a:solidFill>
                      </a:tcPr>
                    </a:tc>
                    <a:tc>
                      <a:txBody>
                        <a:bodyPr/>
                        <a:lstStyle/>
                        <a:p>
                          <a:pPr marL="0" algn="ctr" defTabSz="914400" rtl="0" eaLnBrk="1" fontAlgn="b" latinLnBrk="0" hangingPunct="1"/>
                          <a:r>
                            <a:rPr lang="en-US" sz="1600" b="0" i="0" u="none" strike="noStrike" kern="1200" dirty="0">
                              <a:solidFill>
                                <a:schemeClr val="tx1"/>
                              </a:solidFill>
                              <a:effectLst/>
                              <a:latin typeface="Avenir Next LT Pro" panose="020B0504020202020204" pitchFamily="34" charset="0"/>
                              <a:ea typeface="+mn-ea"/>
                              <a:cs typeface="+mn-cs"/>
                            </a:rPr>
                            <a:t>0.77</a:t>
                          </a:r>
                        </a:p>
                      </a:txBody>
                      <a:tcPr marL="9525" marR="9525" marT="9525" marB="0" anchor="ctr">
                        <a:solidFill>
                          <a:schemeClr val="accent2">
                            <a:lumMod val="20000"/>
                            <a:lumOff val="80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11.55</a:t>
                          </a:r>
                        </a:p>
                      </a:txBody>
                      <a:tcPr marL="9525" marR="9525" marT="9525" marB="0" anchor="ctr">
                        <a:solidFill>
                          <a:schemeClr val="bg1">
                            <a:lumMod val="95000"/>
                          </a:schemeClr>
                        </a:solidFill>
                      </a:tcPr>
                    </a:tc>
                    <a:extLst>
                      <a:ext uri="{0D108BD9-81ED-4DB2-BD59-A6C34878D82A}">
                        <a16:rowId xmlns:a16="http://schemas.microsoft.com/office/drawing/2014/main" val="621911721"/>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0.73</a:t>
                          </a:r>
                        </a:p>
                      </a:txBody>
                      <a:tcPr marL="9525" marR="9525" marT="9525" marB="0" anchor="ctr">
                        <a:solidFill>
                          <a:schemeClr val="bg1">
                            <a:lumMod val="95000"/>
                          </a:schemeClr>
                        </a:solidFill>
                      </a:tcPr>
                    </a:tc>
                    <a:tc>
                      <a:txBody>
                        <a:bodyPr/>
                        <a:lstStyle/>
                        <a:p>
                          <a:pPr marL="0" algn="ctr" defTabSz="914400" rtl="0" eaLnBrk="1" fontAlgn="b" latinLnBrk="0" hangingPunct="1"/>
                          <a:r>
                            <a:rPr lang="en-US" sz="1600" b="0" i="0" u="none" strike="noStrike" kern="1200" dirty="0">
                              <a:solidFill>
                                <a:schemeClr val="tx1"/>
                              </a:solidFill>
                              <a:effectLst/>
                              <a:latin typeface="Avenir Next LT Pro" panose="020B0504020202020204" pitchFamily="34" charset="0"/>
                              <a:ea typeface="+mn-ea"/>
                              <a:cs typeface="+mn-cs"/>
                            </a:rPr>
                            <a:t>0.53</a:t>
                          </a:r>
                        </a:p>
                      </a:txBody>
                      <a:tcPr marL="9525" marR="9525" marT="9525" marB="0" anchor="ctr">
                        <a:solidFill>
                          <a:schemeClr val="accent2">
                            <a:lumMod val="20000"/>
                            <a:lumOff val="80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10.85</a:t>
                          </a:r>
                        </a:p>
                      </a:txBody>
                      <a:tcPr marL="9525" marR="9525" marT="9525" marB="0" anchor="ctr">
                        <a:solidFill>
                          <a:schemeClr val="bg1">
                            <a:lumMod val="95000"/>
                          </a:schemeClr>
                        </a:solidFill>
                      </a:tcPr>
                    </a:tc>
                    <a:extLst>
                      <a:ext uri="{0D108BD9-81ED-4DB2-BD59-A6C34878D82A}">
                        <a16:rowId xmlns:a16="http://schemas.microsoft.com/office/drawing/2014/main" val="2459502527"/>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0.2</a:t>
                          </a:r>
                        </a:p>
                      </a:txBody>
                      <a:tcPr marL="9525" marR="9525" marT="9525" marB="0" anchor="ctr">
                        <a:solidFill>
                          <a:schemeClr val="bg1">
                            <a:lumMod val="95000"/>
                          </a:schemeClr>
                        </a:solidFill>
                      </a:tcPr>
                    </a:tc>
                    <a:tc>
                      <a:txBody>
                        <a:bodyPr/>
                        <a:lstStyle/>
                        <a:p>
                          <a:pPr marL="0" algn="ctr" defTabSz="914400" rtl="0" eaLnBrk="1" fontAlgn="b" latinLnBrk="0" hangingPunct="1"/>
                          <a:r>
                            <a:rPr lang="en-US" sz="1600" b="0" i="0" u="none" strike="noStrike" kern="1200" dirty="0">
                              <a:solidFill>
                                <a:schemeClr val="tx1"/>
                              </a:solidFill>
                              <a:effectLst/>
                              <a:latin typeface="Avenir Next LT Pro" panose="020B0504020202020204" pitchFamily="34" charset="0"/>
                              <a:ea typeface="+mn-ea"/>
                              <a:cs typeface="+mn-cs"/>
                            </a:rPr>
                            <a:t>0.04</a:t>
                          </a:r>
                        </a:p>
                      </a:txBody>
                      <a:tcPr marL="9525" marR="9525" marT="9525" marB="0" anchor="ctr">
                        <a:solidFill>
                          <a:schemeClr val="accent2">
                            <a:lumMod val="20000"/>
                            <a:lumOff val="80000"/>
                          </a:schemeClr>
                        </a:solidFill>
                      </a:tcPr>
                    </a:tc>
                    <a:tc>
                      <a:txBody>
                        <a:bodyPr/>
                        <a:lstStyle/>
                        <a:p>
                          <a:pPr algn="ctr" fontAlgn="b"/>
                          <a:r>
                            <a:rPr lang="en-US" sz="1600" b="0" i="0" u="none" strike="noStrike">
                              <a:solidFill>
                                <a:schemeClr val="tx1"/>
                              </a:solidFill>
                              <a:effectLst/>
                              <a:latin typeface="Avenir Next LT Pro" panose="020B0504020202020204" pitchFamily="34" charset="0"/>
                            </a:rPr>
                            <a:t>7.85</a:t>
                          </a:r>
                        </a:p>
                      </a:txBody>
                      <a:tcPr marL="9525" marR="9525" marT="9525" marB="0" anchor="ctr">
                        <a:solidFill>
                          <a:schemeClr val="bg1">
                            <a:lumMod val="95000"/>
                          </a:schemeClr>
                        </a:solidFill>
                      </a:tcPr>
                    </a:tc>
                    <a:extLst>
                      <a:ext uri="{0D108BD9-81ED-4DB2-BD59-A6C34878D82A}">
                        <a16:rowId xmlns:a16="http://schemas.microsoft.com/office/drawing/2014/main" val="2645191517"/>
                      </a:ext>
                    </a:extLst>
                  </a:tr>
                  <a:tr h="370840">
                    <a:tc>
                      <a:txBody>
                        <a:bodyPr/>
                        <a:lstStyle/>
                        <a:p>
                          <a:pPr algn="ctr" fontAlgn="b"/>
                          <a:r>
                            <a:rPr lang="en-US" sz="1600" b="0" i="0" u="none" strike="noStrike" dirty="0">
                              <a:solidFill>
                                <a:schemeClr val="tx1"/>
                              </a:solidFill>
                              <a:effectLst/>
                              <a:latin typeface="Avenir Next LT Pro" panose="020B0504020202020204" pitchFamily="34" charset="0"/>
                            </a:rPr>
                            <a:t>1</a:t>
                          </a:r>
                        </a:p>
                      </a:txBody>
                      <a:tcPr marL="9525" marR="9525" marT="9525" marB="0" anchor="ctr">
                        <a:solidFill>
                          <a:schemeClr val="bg1">
                            <a:lumMod val="95000"/>
                          </a:schemeClr>
                        </a:solidFill>
                      </a:tcPr>
                    </a:tc>
                    <a:tc>
                      <a:txBody>
                        <a:bodyPr/>
                        <a:lstStyle/>
                        <a:p>
                          <a:pPr algn="ctr" fontAlgn="b"/>
                          <a:r>
                            <a:rPr lang="en-US" sz="1600" b="0" i="0" u="none" strike="noStrike" dirty="0">
                              <a:solidFill>
                                <a:schemeClr val="tx1"/>
                              </a:solidFill>
                              <a:effectLst/>
                              <a:latin typeface="Avenir Next LT Pro" panose="020B0504020202020204" pitchFamily="34" charset="0"/>
                            </a:rPr>
                            <a:t>0.42</a:t>
                          </a:r>
                        </a:p>
                      </a:txBody>
                      <a:tcPr marL="9525" marR="9525" marT="9525" marB="0" anchor="ctr">
                        <a:solidFill>
                          <a:schemeClr val="bg1">
                            <a:lumMod val="95000"/>
                          </a:schemeClr>
                        </a:solidFill>
                      </a:tcPr>
                    </a:tc>
                    <a:tc>
                      <a:txBody>
                        <a:bodyPr/>
                        <a:lstStyle/>
                        <a:p>
                          <a:pPr marL="0" algn="ctr" defTabSz="914400" rtl="0" eaLnBrk="1" fontAlgn="b" latinLnBrk="0" hangingPunct="1"/>
                          <a:r>
                            <a:rPr lang="en-US" sz="1600" b="0" i="0" u="none" strike="noStrike" kern="1200" dirty="0">
                              <a:solidFill>
                                <a:schemeClr val="tx1"/>
                              </a:solidFill>
                              <a:effectLst/>
                              <a:latin typeface="Avenir Next LT Pro" panose="020B0504020202020204" pitchFamily="34" charset="0"/>
                              <a:ea typeface="+mn-ea"/>
                              <a:cs typeface="+mn-cs"/>
                            </a:rPr>
                            <a:t>0.18</a:t>
                          </a:r>
                        </a:p>
                      </a:txBody>
                      <a:tcPr marL="9525" marR="9525" marT="9525" marB="0" anchor="ctr">
                        <a:solidFill>
                          <a:schemeClr val="accent2">
                            <a:lumMod val="20000"/>
                            <a:lumOff val="80000"/>
                          </a:schemeClr>
                        </a:solidFill>
                      </a:tcPr>
                    </a:tc>
                    <a:tc>
                      <a:txBody>
                        <a:bodyPr/>
                        <a:lstStyle/>
                        <a:p>
                          <a:pPr algn="ctr" fontAlgn="b"/>
                          <a:r>
                            <a:rPr lang="en-US" sz="1600" b="0" i="0" u="none" strike="noStrike" dirty="0">
                              <a:solidFill>
                                <a:schemeClr val="tx1"/>
                              </a:solidFill>
                              <a:effectLst/>
                              <a:latin typeface="Avenir Next LT Pro" panose="020B0504020202020204" pitchFamily="34" charset="0"/>
                            </a:rPr>
                            <a:t>-8.31</a:t>
                          </a:r>
                        </a:p>
                      </a:txBody>
                      <a:tcPr marL="9525" marR="9525" marT="9525" marB="0" anchor="ctr">
                        <a:solidFill>
                          <a:schemeClr val="bg1">
                            <a:lumMod val="95000"/>
                          </a:schemeClr>
                        </a:solidFill>
                      </a:tcPr>
                    </a:tc>
                    <a:extLst>
                      <a:ext uri="{0D108BD9-81ED-4DB2-BD59-A6C34878D82A}">
                        <a16:rowId xmlns:a16="http://schemas.microsoft.com/office/drawing/2014/main" val="800500991"/>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2FF6F1A-AF1E-4EB6-9544-6A6FF1171E2B}"/>
                  </a:ext>
                </a:extLst>
              </p:cNvPr>
              <p:cNvSpPr txBox="1"/>
              <p:nvPr/>
            </p:nvSpPr>
            <p:spPr>
              <a:xfrm>
                <a:off x="7838394" y="2521128"/>
                <a:ext cx="3837781" cy="4541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b="0" i="1" smtClean="0">
                              <a:solidFill>
                                <a:srgbClr val="D73F09"/>
                              </a:solidFill>
                              <a:latin typeface="Cambria Math" panose="02040503050406030204" pitchFamily="18" charset="0"/>
                            </a:rPr>
                          </m:ctrlPr>
                        </m:sSubPr>
                        <m:e>
                          <m:r>
                            <a:rPr lang="en-US" sz="2800" b="0" i="1" smtClean="0">
                              <a:solidFill>
                                <a:srgbClr val="D73F09"/>
                              </a:solidFill>
                              <a:latin typeface="Cambria Math" panose="02040503050406030204" pitchFamily="18" charset="0"/>
                            </a:rPr>
                            <m:t>𝑤</m:t>
                          </m:r>
                        </m:e>
                        <m:sub>
                          <m:r>
                            <a:rPr lang="en-US" sz="2800" b="0" i="1" smtClean="0">
                              <a:solidFill>
                                <a:srgbClr val="D73F09"/>
                              </a:solidFill>
                              <a:latin typeface="Cambria Math" panose="02040503050406030204" pitchFamily="18" charset="0"/>
                            </a:rPr>
                            <m:t>0</m:t>
                          </m:r>
                        </m:sub>
                      </m:sSub>
                      <m:r>
                        <a:rPr lang="en-US" sz="2800" b="0" i="1" smtClean="0">
                          <a:latin typeface="Cambria Math" panose="02040503050406030204" pitchFamily="18" charset="0"/>
                        </a:rPr>
                        <m:t>1+</m:t>
                      </m:r>
                      <m:sSub>
                        <m:sSubPr>
                          <m:ctrlPr>
                            <a:rPr lang="en-US" sz="2800" b="0" i="1" smtClean="0">
                              <a:solidFill>
                                <a:srgbClr val="D73F09"/>
                              </a:solidFill>
                              <a:latin typeface="Cambria Math" panose="02040503050406030204" pitchFamily="18" charset="0"/>
                            </a:rPr>
                          </m:ctrlPr>
                        </m:sSubPr>
                        <m:e>
                          <m:r>
                            <a:rPr lang="en-US" sz="2800" b="0" i="1" smtClean="0">
                              <a:solidFill>
                                <a:srgbClr val="D73F09"/>
                              </a:solidFill>
                              <a:latin typeface="Cambria Math" panose="02040503050406030204" pitchFamily="18" charset="0"/>
                            </a:rPr>
                            <m:t>𝑤</m:t>
                          </m:r>
                        </m:e>
                        <m:sub>
                          <m:r>
                            <a:rPr lang="en-US" sz="2800" b="0" i="1" smtClean="0">
                              <a:solidFill>
                                <a:srgbClr val="D73F09"/>
                              </a:solidFill>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b="0" i="1" smtClean="0">
                              <a:solidFill>
                                <a:srgbClr val="D73F09"/>
                              </a:solidFill>
                              <a:latin typeface="Cambria Math" panose="02040503050406030204" pitchFamily="18" charset="0"/>
                            </a:rPr>
                          </m:ctrlPr>
                        </m:sSubPr>
                        <m:e>
                          <m:r>
                            <a:rPr lang="en-US" sz="2800" b="0" i="1" smtClean="0">
                              <a:solidFill>
                                <a:srgbClr val="D73F09"/>
                              </a:solidFill>
                              <a:latin typeface="Cambria Math" panose="02040503050406030204" pitchFamily="18" charset="0"/>
                            </a:rPr>
                            <m:t>𝑤</m:t>
                          </m:r>
                        </m:e>
                        <m:sub>
                          <m:r>
                            <a:rPr lang="en-US" sz="2800" b="0" i="1" smtClean="0">
                              <a:solidFill>
                                <a:srgbClr val="D73F09"/>
                              </a:solidFill>
                              <a:latin typeface="Cambria Math" panose="02040503050406030204" pitchFamily="18" charset="0"/>
                            </a:rPr>
                            <m:t>2</m:t>
                          </m:r>
                        </m:sub>
                      </m:sSub>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2</m:t>
                          </m:r>
                        </m:sup>
                      </m:sSubSup>
                    </m:oMath>
                  </m:oMathPara>
                </a14:m>
                <a:endParaRPr lang="en-US" sz="2800" dirty="0"/>
              </a:p>
            </p:txBody>
          </p:sp>
        </mc:Choice>
        <mc:Fallback xmlns="">
          <p:sp>
            <p:nvSpPr>
              <p:cNvPr id="12" name="TextBox 11">
                <a:extLst>
                  <a:ext uri="{FF2B5EF4-FFF2-40B4-BE49-F238E27FC236}">
                    <a16:creationId xmlns:a16="http://schemas.microsoft.com/office/drawing/2014/main" id="{42FF6F1A-AF1E-4EB6-9544-6A6FF1171E2B}"/>
                  </a:ext>
                </a:extLst>
              </p:cNvPr>
              <p:cNvSpPr txBox="1">
                <a:spLocks noRot="1" noChangeAspect="1" noMove="1" noResize="1" noEditPoints="1" noAdjustHandles="1" noChangeArrowheads="1" noChangeShapeType="1" noTextEdit="1"/>
              </p:cNvSpPr>
              <p:nvPr/>
            </p:nvSpPr>
            <p:spPr>
              <a:xfrm>
                <a:off x="7838394" y="2521128"/>
                <a:ext cx="3837781" cy="454163"/>
              </a:xfrm>
              <a:prstGeom prst="rect">
                <a:avLst/>
              </a:prstGeom>
              <a:blipFill>
                <a:blip r:embed="rId5"/>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FD5B44B5-04DE-4A85-A8A6-8DB59219946D}"/>
              </a:ext>
            </a:extLst>
          </p:cNvPr>
          <p:cNvSpPr txBox="1"/>
          <p:nvPr/>
        </p:nvSpPr>
        <p:spPr>
          <a:xfrm>
            <a:off x="7819221" y="3467211"/>
            <a:ext cx="3876127" cy="830997"/>
          </a:xfrm>
          <a:prstGeom prst="rect">
            <a:avLst/>
          </a:prstGeom>
          <a:noFill/>
        </p:spPr>
        <p:txBody>
          <a:bodyPr wrap="square">
            <a:spAutoFit/>
          </a:bodyPr>
          <a:lstStyle/>
          <a:p>
            <a:pPr algn="ctr"/>
            <a:r>
              <a:rPr lang="en-US" sz="2400" dirty="0">
                <a:latin typeface="Avenir Next LT Pro" panose="020B0504020202020204" pitchFamily="34" charset="0"/>
              </a:rPr>
              <a:t>Linear function of non-linear transformations of x</a:t>
            </a:r>
            <a:endParaRPr lang="en-US" sz="2400"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08C1606-732F-4335-8917-C7C65505E547}"/>
                  </a:ext>
                </a:extLst>
              </p:cNvPr>
              <p:cNvSpPr txBox="1"/>
              <p:nvPr/>
            </p:nvSpPr>
            <p:spPr>
              <a:xfrm>
                <a:off x="8207437" y="4838162"/>
                <a:ext cx="3099695" cy="11353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1" i="1" smtClean="0">
                          <a:solidFill>
                            <a:srgbClr val="D73F09"/>
                          </a:solidFill>
                          <a:latin typeface="Cambria Math" panose="02040503050406030204" pitchFamily="18" charset="0"/>
                        </a:rPr>
                        <m:t> </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1, 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2</m:t>
                              </m:r>
                            </m:sup>
                          </m:sSubSup>
                        </m:e>
                      </m:d>
                      <m:d>
                        <m:dPr>
                          <m:begChr m:val="["/>
                          <m:endChr m:val="]"/>
                          <m:ctrlPr>
                            <a:rPr lang="en-US" sz="2800" b="0" i="1" smtClean="0">
                              <a:solidFill>
                                <a:srgbClr val="D73F09"/>
                              </a:solidFill>
                              <a:latin typeface="Cambria Math" panose="02040503050406030204" pitchFamily="18" charset="0"/>
                            </a:rPr>
                          </m:ctrlPr>
                        </m:dPr>
                        <m:e>
                          <m:m>
                            <m:mPr>
                              <m:mcs>
                                <m:mc>
                                  <m:mcPr>
                                    <m:count m:val="1"/>
                                    <m:mcJc m:val="center"/>
                                  </m:mcPr>
                                </m:mc>
                              </m:mcs>
                              <m:ctrlPr>
                                <a:rPr lang="en-US" sz="2800" b="0" i="1" smtClean="0">
                                  <a:solidFill>
                                    <a:srgbClr val="D73F09"/>
                                  </a:solidFill>
                                  <a:latin typeface="Cambria Math" panose="02040503050406030204" pitchFamily="18" charset="0"/>
                                </a:rPr>
                              </m:ctrlPr>
                            </m:mPr>
                            <m:mr>
                              <m:e>
                                <m:sSub>
                                  <m:sSubPr>
                                    <m:ctrlPr>
                                      <a:rPr lang="en-US" sz="2800" b="0" i="1" smtClean="0">
                                        <a:solidFill>
                                          <a:srgbClr val="D73F09"/>
                                        </a:solidFill>
                                        <a:latin typeface="Cambria Math" panose="02040503050406030204" pitchFamily="18" charset="0"/>
                                      </a:rPr>
                                    </m:ctrlPr>
                                  </m:sSubPr>
                                  <m:e>
                                    <m:r>
                                      <m:rPr>
                                        <m:brk m:alnAt="7"/>
                                      </m:rPr>
                                      <a:rPr lang="en-US" sz="2800" b="0" i="1" smtClean="0">
                                        <a:solidFill>
                                          <a:srgbClr val="D73F09"/>
                                        </a:solidFill>
                                        <a:latin typeface="Cambria Math" panose="02040503050406030204" pitchFamily="18" charset="0"/>
                                      </a:rPr>
                                      <m:t>𝑤</m:t>
                                    </m:r>
                                  </m:e>
                                  <m:sub>
                                    <m:r>
                                      <m:rPr>
                                        <m:brk m:alnAt="7"/>
                                      </m:rPr>
                                      <a:rPr lang="en-US" sz="2800" b="0" i="1" smtClean="0">
                                        <a:solidFill>
                                          <a:srgbClr val="D73F09"/>
                                        </a:solidFill>
                                        <a:latin typeface="Cambria Math" panose="02040503050406030204" pitchFamily="18" charset="0"/>
                                      </a:rPr>
                                      <m:t>0</m:t>
                                    </m:r>
                                  </m:sub>
                                </m:sSub>
                              </m:e>
                            </m:mr>
                            <m:mr>
                              <m:e>
                                <m:sSub>
                                  <m:sSubPr>
                                    <m:ctrlPr>
                                      <a:rPr lang="en-US" sz="2800" b="0" i="1" smtClean="0">
                                        <a:solidFill>
                                          <a:srgbClr val="D73F09"/>
                                        </a:solidFill>
                                        <a:latin typeface="Cambria Math" panose="02040503050406030204" pitchFamily="18" charset="0"/>
                                      </a:rPr>
                                    </m:ctrlPr>
                                  </m:sSubPr>
                                  <m:e>
                                    <m:r>
                                      <a:rPr lang="en-US" sz="2800" b="0" i="1" smtClean="0">
                                        <a:solidFill>
                                          <a:srgbClr val="D73F09"/>
                                        </a:solidFill>
                                        <a:latin typeface="Cambria Math" panose="02040503050406030204" pitchFamily="18" charset="0"/>
                                      </a:rPr>
                                      <m:t>𝑤</m:t>
                                    </m:r>
                                  </m:e>
                                  <m:sub>
                                    <m:r>
                                      <a:rPr lang="en-US" sz="2800" b="0" i="1" smtClean="0">
                                        <a:solidFill>
                                          <a:srgbClr val="D73F09"/>
                                        </a:solidFill>
                                        <a:latin typeface="Cambria Math" panose="02040503050406030204" pitchFamily="18" charset="0"/>
                                      </a:rPr>
                                      <m:t>1</m:t>
                                    </m:r>
                                  </m:sub>
                                </m:sSub>
                              </m:e>
                            </m:mr>
                            <m:mr>
                              <m:e>
                                <m:sSub>
                                  <m:sSubPr>
                                    <m:ctrlPr>
                                      <a:rPr lang="en-US" sz="2800" b="0" i="1" smtClean="0">
                                        <a:solidFill>
                                          <a:srgbClr val="D73F09"/>
                                        </a:solidFill>
                                        <a:latin typeface="Cambria Math" panose="02040503050406030204" pitchFamily="18" charset="0"/>
                                      </a:rPr>
                                    </m:ctrlPr>
                                  </m:sSubPr>
                                  <m:e>
                                    <m:r>
                                      <a:rPr lang="en-US" sz="2800" b="0" i="1" smtClean="0">
                                        <a:solidFill>
                                          <a:srgbClr val="D73F09"/>
                                        </a:solidFill>
                                        <a:latin typeface="Cambria Math" panose="02040503050406030204" pitchFamily="18" charset="0"/>
                                      </a:rPr>
                                      <m:t>𝑤</m:t>
                                    </m:r>
                                  </m:e>
                                  <m:sub>
                                    <m:r>
                                      <a:rPr lang="en-US" sz="2800" b="0" i="1" smtClean="0">
                                        <a:solidFill>
                                          <a:srgbClr val="D73F09"/>
                                        </a:solidFill>
                                        <a:latin typeface="Cambria Math" panose="02040503050406030204" pitchFamily="18" charset="0"/>
                                      </a:rPr>
                                      <m:t>2</m:t>
                                    </m:r>
                                  </m:sub>
                                </m:sSub>
                              </m:e>
                            </m:mr>
                          </m:m>
                        </m:e>
                      </m:d>
                    </m:oMath>
                  </m:oMathPara>
                </a14:m>
                <a:endParaRPr lang="en-US" sz="2800" b="1" dirty="0"/>
              </a:p>
            </p:txBody>
          </p:sp>
        </mc:Choice>
        <mc:Fallback xmlns="">
          <p:sp>
            <p:nvSpPr>
              <p:cNvPr id="14" name="TextBox 13">
                <a:extLst>
                  <a:ext uri="{FF2B5EF4-FFF2-40B4-BE49-F238E27FC236}">
                    <a16:creationId xmlns:a16="http://schemas.microsoft.com/office/drawing/2014/main" id="{108C1606-732F-4335-8917-C7C65505E547}"/>
                  </a:ext>
                </a:extLst>
              </p:cNvPr>
              <p:cNvSpPr txBox="1">
                <a:spLocks noRot="1" noChangeAspect="1" noMove="1" noResize="1" noEditPoints="1" noAdjustHandles="1" noChangeArrowheads="1" noChangeShapeType="1" noTextEdit="1"/>
              </p:cNvSpPr>
              <p:nvPr/>
            </p:nvSpPr>
            <p:spPr>
              <a:xfrm>
                <a:off x="8207437" y="4838162"/>
                <a:ext cx="3099695" cy="1135375"/>
              </a:xfrm>
              <a:prstGeom prst="rect">
                <a:avLst/>
              </a:prstGeom>
              <a:blipFill>
                <a:blip r:embed="rId6"/>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D4B7190-4931-436B-9773-1B1658BDCBAB}"/>
              </a:ext>
            </a:extLst>
          </p:cNvPr>
          <p:cNvSpPr txBox="1"/>
          <p:nvPr/>
        </p:nvSpPr>
        <p:spPr>
          <a:xfrm>
            <a:off x="7893764" y="1756779"/>
            <a:ext cx="3727041" cy="461665"/>
          </a:xfrm>
          <a:prstGeom prst="rect">
            <a:avLst/>
          </a:prstGeom>
          <a:noFill/>
        </p:spPr>
        <p:txBody>
          <a:bodyPr wrap="square">
            <a:spAutoFit/>
          </a:bodyPr>
          <a:lstStyle/>
          <a:p>
            <a:pPr algn="ctr"/>
            <a:r>
              <a:rPr lang="en-US" sz="2400" b="1" dirty="0">
                <a:latin typeface="Avenir Next LT Pro" panose="020B0504020202020204" pitchFamily="34" charset="0"/>
              </a:rPr>
              <a:t>Solve for w such that:</a:t>
            </a:r>
          </a:p>
        </p:txBody>
      </p:sp>
    </p:spTree>
    <p:extLst>
      <p:ext uri="{BB962C8B-B14F-4D97-AF65-F5344CB8AC3E}">
        <p14:creationId xmlns:p14="http://schemas.microsoft.com/office/powerpoint/2010/main" val="285323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14" grpId="0"/>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9CDD-F305-4275-B8E6-62966733A802}"/>
              </a:ext>
            </a:extLst>
          </p:cNvPr>
          <p:cNvSpPr>
            <a:spLocks noGrp="1"/>
          </p:cNvSpPr>
          <p:nvPr>
            <p:ph type="title"/>
          </p:nvPr>
        </p:nvSpPr>
        <p:spPr/>
        <p:txBody>
          <a:bodyPr/>
          <a:lstStyle/>
          <a:p>
            <a:r>
              <a:rPr lang="en-US" dirty="0"/>
              <a:t>A Quick Reminder About Something We Covered Before</a:t>
            </a:r>
          </a:p>
        </p:txBody>
      </p:sp>
      <p:sp>
        <p:nvSpPr>
          <p:cNvPr id="3" name="Slide Number Placeholder 2">
            <a:extLst>
              <a:ext uri="{FF2B5EF4-FFF2-40B4-BE49-F238E27FC236}">
                <a16:creationId xmlns:a16="http://schemas.microsoft.com/office/drawing/2014/main" id="{D137E485-B998-43B9-BF85-7F6F746D59BE}"/>
              </a:ext>
            </a:extLst>
          </p:cNvPr>
          <p:cNvSpPr>
            <a:spLocks noGrp="1"/>
          </p:cNvSpPr>
          <p:nvPr>
            <p:ph type="sldNum" sz="quarter" idx="4"/>
          </p:nvPr>
        </p:nvSpPr>
        <p:spPr/>
        <p:txBody>
          <a:bodyPr/>
          <a:lstStyle/>
          <a:p>
            <a:fld id="{02C8B7B2-9496-47E5-990F-169BD0B1DE6A}" type="slidenum">
              <a:rPr lang="en-US" smtClean="0"/>
              <a:t>51</a:t>
            </a:fld>
            <a:endParaRPr lang="en-US"/>
          </a:p>
        </p:txBody>
      </p:sp>
      <p:pic>
        <p:nvPicPr>
          <p:cNvPr id="1026" name="Picture 2">
            <a:extLst>
              <a:ext uri="{FF2B5EF4-FFF2-40B4-BE49-F238E27FC236}">
                <a16:creationId xmlns:a16="http://schemas.microsoft.com/office/drawing/2014/main" id="{F41E657A-2278-40BB-BA8E-1D43CEAE1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49905"/>
            <a:ext cx="9144000" cy="4958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8407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F1551-DEB1-4C7D-8C7D-DEE8BD22AEF0}"/>
              </a:ext>
            </a:extLst>
          </p:cNvPr>
          <p:cNvSpPr>
            <a:spLocks noGrp="1"/>
          </p:cNvSpPr>
          <p:nvPr>
            <p:ph type="title"/>
          </p:nvPr>
        </p:nvSpPr>
        <p:spPr/>
        <p:txBody>
          <a:bodyPr/>
          <a:lstStyle/>
          <a:p>
            <a:r>
              <a:rPr lang="en-US" dirty="0"/>
              <a:t>A Quick Reminder About Something We Covered Before</a:t>
            </a:r>
          </a:p>
        </p:txBody>
      </p:sp>
      <p:sp>
        <p:nvSpPr>
          <p:cNvPr id="3" name="Slide Number Placeholder 2">
            <a:extLst>
              <a:ext uri="{FF2B5EF4-FFF2-40B4-BE49-F238E27FC236}">
                <a16:creationId xmlns:a16="http://schemas.microsoft.com/office/drawing/2014/main" id="{E49A7797-F199-43E3-8B87-EA3D7773D0CA}"/>
              </a:ext>
            </a:extLst>
          </p:cNvPr>
          <p:cNvSpPr>
            <a:spLocks noGrp="1"/>
          </p:cNvSpPr>
          <p:nvPr>
            <p:ph type="sldNum" sz="quarter" idx="4"/>
          </p:nvPr>
        </p:nvSpPr>
        <p:spPr/>
        <p:txBody>
          <a:bodyPr/>
          <a:lstStyle/>
          <a:p>
            <a:fld id="{02C8B7B2-9496-47E5-990F-169BD0B1DE6A}" type="slidenum">
              <a:rPr lang="en-US" smtClean="0"/>
              <a:t>52</a:t>
            </a:fld>
            <a:endParaRPr lang="en-US"/>
          </a:p>
        </p:txBody>
      </p:sp>
      <p:sp>
        <p:nvSpPr>
          <p:cNvPr id="5" name="TextBox 4">
            <a:extLst>
              <a:ext uri="{FF2B5EF4-FFF2-40B4-BE49-F238E27FC236}">
                <a16:creationId xmlns:a16="http://schemas.microsoft.com/office/drawing/2014/main" id="{8D19D730-7FCD-445F-8D31-4DA025BE55B8}"/>
              </a:ext>
            </a:extLst>
          </p:cNvPr>
          <p:cNvSpPr txBox="1"/>
          <p:nvPr/>
        </p:nvSpPr>
        <p:spPr>
          <a:xfrm>
            <a:off x="512745" y="1374411"/>
            <a:ext cx="11273871" cy="461665"/>
          </a:xfrm>
          <a:prstGeom prst="rect">
            <a:avLst/>
          </a:prstGeom>
          <a:noFill/>
        </p:spPr>
        <p:txBody>
          <a:bodyPr wrap="square">
            <a:spAutoFit/>
          </a:bodyPr>
          <a:lstStyle/>
          <a:p>
            <a:r>
              <a:rPr lang="en-US" sz="2400" b="1" dirty="0">
                <a:latin typeface="Avenir Next LT Pro" panose="020B0504020202020204" pitchFamily="34" charset="0"/>
              </a:rPr>
              <a:t>More general example: </a:t>
            </a:r>
            <a:r>
              <a:rPr lang="en-US" sz="2400" dirty="0">
                <a:latin typeface="Avenir Next LT Pro" panose="020B0504020202020204" pitchFamily="34" charset="0"/>
              </a:rPr>
              <a:t> m-order polynomial regression in the 1d case. </a:t>
            </a:r>
            <a:endParaRPr lang="en-US" sz="2400" b="1" dirty="0">
              <a:latin typeface="Avenir Next LT Pro" panose="020B0504020202020204"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7E7AD55-8C25-462D-BBF2-408E1EE29036}"/>
                  </a:ext>
                </a:extLst>
              </p:cNvPr>
              <p:cNvSpPr txBox="1"/>
              <p:nvPr/>
            </p:nvSpPr>
            <p:spPr>
              <a:xfrm>
                <a:off x="1258767" y="2165128"/>
                <a:ext cx="2312684" cy="21044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Φ</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p>
                        <m:sSupPr>
                          <m:ctrlPr>
                            <a:rPr lang="en-US" sz="2800" b="1" i="1" smtClean="0">
                              <a:latin typeface="Cambria Math" panose="02040503050406030204" pitchFamily="18" charset="0"/>
                            </a:rPr>
                          </m:ctrlPr>
                        </m:sSupPr>
                        <m:e>
                          <m:d>
                            <m:dPr>
                              <m:begChr m:val="["/>
                              <m:endChr m:val="]"/>
                              <m:ctrlPr>
                                <a:rPr lang="en-US" sz="2800" b="1" i="1">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m:t>
                                  </m:r>
                                </m:e>
                                <m:e>
                                  <m:r>
                                    <a:rPr lang="en-US" sz="2800" b="0" i="1" smtClean="0">
                                      <a:latin typeface="Cambria Math" panose="02040503050406030204" pitchFamily="18" charset="0"/>
                                    </a:rPr>
                                    <m:t>𝑥</m:t>
                                  </m:r>
                                </m:e>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e>
                                <m:e>
                                  <m:r>
                                    <a:rPr lang="en-US" sz="2800" b="0" i="1" smtClean="0">
                                      <a:latin typeface="Cambria Math" panose="02040503050406030204" pitchFamily="18" charset="0"/>
                                    </a:rPr>
                                    <m:t>⋮</m:t>
                                  </m:r>
                                </m:e>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𝑚</m:t>
                                      </m:r>
                                    </m:sup>
                                  </m:sSup>
                                </m:e>
                              </m:eqArr>
                            </m:e>
                          </m:d>
                        </m:e>
                        <m:sup>
                          <m:r>
                            <a:rPr lang="en-US" sz="2800" b="1" i="1" smtClean="0">
                              <a:latin typeface="Cambria Math" panose="02040503050406030204" pitchFamily="18" charset="0"/>
                            </a:rPr>
                            <m:t>𝑻</m:t>
                          </m:r>
                        </m:sup>
                      </m:sSup>
                    </m:oMath>
                  </m:oMathPara>
                </a14:m>
                <a:endParaRPr lang="en-US" sz="2800" dirty="0"/>
              </a:p>
            </p:txBody>
          </p:sp>
        </mc:Choice>
        <mc:Fallback xmlns="">
          <p:sp>
            <p:nvSpPr>
              <p:cNvPr id="12" name="TextBox 11">
                <a:extLst>
                  <a:ext uri="{FF2B5EF4-FFF2-40B4-BE49-F238E27FC236}">
                    <a16:creationId xmlns:a16="http://schemas.microsoft.com/office/drawing/2014/main" id="{77E7AD55-8C25-462D-BBF2-408E1EE29036}"/>
                  </a:ext>
                </a:extLst>
              </p:cNvPr>
              <p:cNvSpPr txBox="1">
                <a:spLocks noRot="1" noChangeAspect="1" noMove="1" noResize="1" noEditPoints="1" noAdjustHandles="1" noChangeArrowheads="1" noChangeShapeType="1" noTextEdit="1"/>
              </p:cNvSpPr>
              <p:nvPr/>
            </p:nvSpPr>
            <p:spPr>
              <a:xfrm>
                <a:off x="1258767" y="2165128"/>
                <a:ext cx="2312684" cy="2104487"/>
              </a:xfrm>
              <a:prstGeom prst="rect">
                <a:avLst/>
              </a:prstGeom>
              <a:blipFill>
                <a:blip r:embed="rId2"/>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0D3CF760-D891-4473-B049-E1333E8956B5}"/>
              </a:ext>
            </a:extLst>
          </p:cNvPr>
          <p:cNvGrpSpPr/>
          <p:nvPr/>
        </p:nvGrpSpPr>
        <p:grpSpPr>
          <a:xfrm>
            <a:off x="5093134" y="2454373"/>
            <a:ext cx="1868755" cy="1949253"/>
            <a:chOff x="1765075" y="3610777"/>
            <a:chExt cx="1868755" cy="1949253"/>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063C61-D232-4984-A092-D46147B71E0D}"/>
                    </a:ext>
                  </a:extLst>
                </p:cNvPr>
                <p:cNvSpPr txBox="1"/>
                <p:nvPr/>
              </p:nvSpPr>
              <p:spPr>
                <a:xfrm>
                  <a:off x="1765075" y="3610777"/>
                  <a:ext cx="1491690" cy="15874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𝑿</m:t>
                        </m:r>
                        <m:r>
                          <a:rPr lang="en-US" sz="2800" b="1" i="1" smtClean="0">
                            <a:latin typeface="Cambria Math" panose="02040503050406030204" pitchFamily="18" charset="0"/>
                          </a:rPr>
                          <m:t>=</m:t>
                        </m:r>
                        <m:d>
                          <m:dPr>
                            <m:begChr m:val="["/>
                            <m:endChr m:val="]"/>
                            <m:ctrlPr>
                              <a:rPr lang="en-US" sz="2800" b="1" i="1" smtClean="0">
                                <a:latin typeface="Cambria Math" panose="02040503050406030204" pitchFamily="18" charset="0"/>
                              </a:rPr>
                            </m:ctrlPr>
                          </m:dPr>
                          <m:e>
                            <m:eqArr>
                              <m:eqArrPr>
                                <m:ctrlPr>
                                  <a:rPr lang="en-US" sz="2800" i="1" smtClean="0">
                                    <a:latin typeface="Cambria Math" panose="02040503050406030204" pitchFamily="18" charset="0"/>
                                  </a:rPr>
                                </m:ctrlPr>
                              </m:eqArrPr>
                              <m:e>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e>
                              <m:e>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e>
                              <m:e>
                                <m:r>
                                  <a:rPr lang="en-US" sz="2800" b="0" i="1" smtClean="0">
                                    <a:latin typeface="Cambria Math" panose="02040503050406030204" pitchFamily="18" charset="0"/>
                                  </a:rPr>
                                  <m:t>⋮</m:t>
                                </m:r>
                              </m:e>
                              <m:e>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𝑛</m:t>
                                    </m:r>
                                  </m:sub>
                                </m:sSub>
                              </m:e>
                            </m:eqArr>
                          </m:e>
                        </m:d>
                      </m:oMath>
                    </m:oMathPara>
                  </a14:m>
                  <a:endParaRPr lang="en-US" sz="2800" b="1" dirty="0"/>
                </a:p>
              </p:txBody>
            </p:sp>
          </mc:Choice>
          <mc:Fallback xmlns="">
            <p:sp>
              <p:nvSpPr>
                <p:cNvPr id="17" name="TextBox 16">
                  <a:extLst>
                    <a:ext uri="{FF2B5EF4-FFF2-40B4-BE49-F238E27FC236}">
                      <a16:creationId xmlns:a16="http://schemas.microsoft.com/office/drawing/2014/main" id="{47063C61-D232-4984-A092-D46147B71E0D}"/>
                    </a:ext>
                  </a:extLst>
                </p:cNvPr>
                <p:cNvSpPr txBox="1">
                  <a:spLocks noRot="1" noChangeAspect="1" noMove="1" noResize="1" noEditPoints="1" noAdjustHandles="1" noChangeArrowheads="1" noChangeShapeType="1" noTextEdit="1"/>
                </p:cNvSpPr>
                <p:nvPr/>
              </p:nvSpPr>
              <p:spPr>
                <a:xfrm>
                  <a:off x="1765075" y="3610777"/>
                  <a:ext cx="1491690" cy="158742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39C86FD-DBD2-4D52-BBBA-EB48CAB2346B}"/>
                    </a:ext>
                  </a:extLst>
                </p:cNvPr>
                <p:cNvSpPr txBox="1"/>
                <p:nvPr/>
              </p:nvSpPr>
              <p:spPr>
                <a:xfrm>
                  <a:off x="2984870" y="5252253"/>
                  <a:ext cx="64896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×1</m:t>
                        </m:r>
                      </m:oMath>
                    </m:oMathPara>
                  </a14:m>
                  <a:endParaRPr lang="en-US" sz="2000" dirty="0"/>
                </a:p>
              </p:txBody>
            </p:sp>
          </mc:Choice>
          <mc:Fallback xmlns="">
            <p:sp>
              <p:nvSpPr>
                <p:cNvPr id="19" name="TextBox 18">
                  <a:extLst>
                    <a:ext uri="{FF2B5EF4-FFF2-40B4-BE49-F238E27FC236}">
                      <a16:creationId xmlns:a16="http://schemas.microsoft.com/office/drawing/2014/main" id="{639C86FD-DBD2-4D52-BBBA-EB48CAB2346B}"/>
                    </a:ext>
                  </a:extLst>
                </p:cNvPr>
                <p:cNvSpPr txBox="1">
                  <a:spLocks noRot="1" noChangeAspect="1" noMove="1" noResize="1" noEditPoints="1" noAdjustHandles="1" noChangeArrowheads="1" noChangeShapeType="1" noTextEdit="1"/>
                </p:cNvSpPr>
                <p:nvPr/>
              </p:nvSpPr>
              <p:spPr>
                <a:xfrm>
                  <a:off x="2984870" y="5252253"/>
                  <a:ext cx="648960" cy="307777"/>
                </a:xfrm>
                <a:prstGeom prst="rect">
                  <a:avLst/>
                </a:prstGeom>
                <a:blipFill>
                  <a:blip r:embed="rId4"/>
                  <a:stretch>
                    <a:fillRect l="-5660" r="-8491" b="-5882"/>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D54363A6-23C1-4D7C-913B-3F1210FA1410}"/>
              </a:ext>
            </a:extLst>
          </p:cNvPr>
          <p:cNvGrpSpPr/>
          <p:nvPr/>
        </p:nvGrpSpPr>
        <p:grpSpPr>
          <a:xfrm>
            <a:off x="8448115" y="2427346"/>
            <a:ext cx="2938368" cy="2003306"/>
            <a:chOff x="7246738" y="3556724"/>
            <a:chExt cx="2938368" cy="2003306"/>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5314349-768E-460A-A803-A464B61EB718}"/>
                    </a:ext>
                  </a:extLst>
                </p:cNvPr>
                <p:cNvSpPr txBox="1"/>
                <p:nvPr/>
              </p:nvSpPr>
              <p:spPr>
                <a:xfrm>
                  <a:off x="7246738" y="3556724"/>
                  <a:ext cx="2722027" cy="16955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𝑿</m:t>
                        </m:r>
                        <m:r>
                          <a:rPr lang="en-US" sz="2800" b="1" i="1" smtClean="0">
                            <a:latin typeface="Cambria Math" panose="02040503050406030204" pitchFamily="18" charset="0"/>
                          </a:rPr>
                          <m:t>′=</m:t>
                        </m:r>
                        <m:d>
                          <m:dPr>
                            <m:begChr m:val="["/>
                            <m:endChr m:val="]"/>
                            <m:ctrlPr>
                              <a:rPr lang="en-US" sz="2800" b="1" i="1" smtClean="0">
                                <a:latin typeface="Cambria Math" panose="02040503050406030204" pitchFamily="18" charset="0"/>
                              </a:rPr>
                            </m:ctrlPr>
                          </m:dPr>
                          <m:e>
                            <m:eqArr>
                              <m:eqArrPr>
                                <m:ctrlPr>
                                  <a:rPr lang="en-US" sz="2800" i="1">
                                    <a:latin typeface="Cambria Math" panose="02040503050406030204" pitchFamily="18" charset="0"/>
                                  </a:rPr>
                                </m:ctrlPr>
                              </m:eqArrPr>
                              <m:e>
                                <m:r>
                                  <a:rPr lang="en-US" sz="2800" b="0" i="1" smtClean="0">
                                    <a:latin typeface="Cambria Math" panose="02040503050406030204" pitchFamily="18" charset="0"/>
                                  </a:rPr>
                                  <m:t>   </m:t>
                                </m:r>
                                <m:r>
                                  <a:rPr lang="en-US" sz="2800" b="1" i="0" smtClean="0">
                                    <a:latin typeface="Cambria Math" panose="02040503050406030204" pitchFamily="18" charset="0"/>
                                  </a:rPr>
                                  <m:t>𝚽</m:t>
                                </m:r>
                                <m:d>
                                  <m:dPr>
                                    <m:ctrlPr>
                                      <a:rPr lang="en-US" sz="2800" b="0" i="1" smtClean="0">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e>
                                </m:d>
                                <m:r>
                                  <a:rPr lang="en-US" sz="2800" b="0" i="1" smtClean="0">
                                    <a:latin typeface="Cambria Math" panose="02040503050406030204" pitchFamily="18" charset="0"/>
                                  </a:rPr>
                                  <m:t>  </m:t>
                                </m:r>
                              </m:e>
                              <m:e>
                                <m:r>
                                  <a:rPr lang="en-US" sz="2800" b="0" i="1" smtClean="0">
                                    <a:latin typeface="Cambria Math" panose="02040503050406030204" pitchFamily="18" charset="0"/>
                                  </a:rPr>
                                  <m:t>    </m:t>
                                </m:r>
                                <m:r>
                                  <a:rPr lang="en-US" sz="2800" b="1" i="0" smtClean="0">
                                    <a:latin typeface="Cambria Math" panose="02040503050406030204" pitchFamily="18" charset="0"/>
                                  </a:rPr>
                                  <m:t>𝚽</m:t>
                                </m:r>
                                <m:d>
                                  <m:dPr>
                                    <m:ctrlPr>
                                      <a:rPr lang="en-US" sz="2800" b="0" i="1" smtClean="0">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e>
                                </m:d>
                                <m:r>
                                  <a:rPr lang="en-US" sz="2800" b="0" i="1" smtClean="0">
                                    <a:latin typeface="Cambria Math" panose="02040503050406030204" pitchFamily="18" charset="0"/>
                                  </a:rPr>
                                  <m:t>   </m:t>
                                </m:r>
                              </m:e>
                              <m:e>
                                <m:r>
                                  <a:rPr lang="en-US" sz="2800" i="1">
                                    <a:latin typeface="Cambria Math" panose="02040503050406030204" pitchFamily="18" charset="0"/>
                                  </a:rPr>
                                  <m:t>⋮</m:t>
                                </m:r>
                              </m:e>
                              <m:e>
                                <m:r>
                                  <a:rPr lang="en-US" sz="2800" b="0" i="1" smtClean="0">
                                    <a:latin typeface="Cambria Math" panose="02040503050406030204" pitchFamily="18" charset="0"/>
                                  </a:rPr>
                                  <m:t> </m:t>
                                </m:r>
                                <m:r>
                                  <a:rPr lang="en-US" sz="2800" b="1" i="0" smtClean="0">
                                    <a:latin typeface="Cambria Math" panose="02040503050406030204" pitchFamily="18" charset="0"/>
                                  </a:rPr>
                                  <m:t>   </m:t>
                                </m:r>
                                <m:r>
                                  <a:rPr lang="en-US" sz="2800" b="1" i="0" smtClean="0">
                                    <a:latin typeface="Cambria Math" panose="02040503050406030204" pitchFamily="18" charset="0"/>
                                  </a:rPr>
                                  <m:t>𝚽</m:t>
                                </m:r>
                                <m:d>
                                  <m:dPr>
                                    <m:ctrlPr>
                                      <a:rPr lang="en-US" sz="2800" b="0" i="1" smtClean="0">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𝑛</m:t>
                                        </m:r>
                                      </m:sub>
                                    </m:sSub>
                                  </m:e>
                                </m:d>
                                <m:r>
                                  <a:rPr lang="en-US" sz="2800" b="0" i="1" smtClean="0">
                                    <a:latin typeface="Cambria Math" panose="02040503050406030204" pitchFamily="18" charset="0"/>
                                  </a:rPr>
                                  <m:t>   </m:t>
                                </m:r>
                              </m:e>
                            </m:eqArr>
                          </m:e>
                        </m:d>
                      </m:oMath>
                    </m:oMathPara>
                  </a14:m>
                  <a:endParaRPr lang="en-US" sz="2800" b="1" dirty="0"/>
                </a:p>
              </p:txBody>
            </p:sp>
          </mc:Choice>
          <mc:Fallback xmlns="">
            <p:sp>
              <p:nvSpPr>
                <p:cNvPr id="18" name="TextBox 17">
                  <a:extLst>
                    <a:ext uri="{FF2B5EF4-FFF2-40B4-BE49-F238E27FC236}">
                      <a16:creationId xmlns:a16="http://schemas.microsoft.com/office/drawing/2014/main" id="{95314349-768E-460A-A803-A464B61EB718}"/>
                    </a:ext>
                  </a:extLst>
                </p:cNvPr>
                <p:cNvSpPr txBox="1">
                  <a:spLocks noRot="1" noChangeAspect="1" noMove="1" noResize="1" noEditPoints="1" noAdjustHandles="1" noChangeArrowheads="1" noChangeShapeType="1" noTextEdit="1"/>
                </p:cNvSpPr>
                <p:nvPr/>
              </p:nvSpPr>
              <p:spPr>
                <a:xfrm>
                  <a:off x="7246738" y="3556724"/>
                  <a:ext cx="2722027" cy="169552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A6E2F1-EC82-4F23-B75E-CEC1808316FE}"/>
                    </a:ext>
                  </a:extLst>
                </p:cNvPr>
                <p:cNvSpPr txBox="1"/>
                <p:nvPr/>
              </p:nvSpPr>
              <p:spPr>
                <a:xfrm>
                  <a:off x="9459651" y="5252253"/>
                  <a:ext cx="72545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𝑚</m:t>
                        </m:r>
                      </m:oMath>
                    </m:oMathPara>
                  </a14:m>
                  <a:endParaRPr lang="en-US" sz="2000" dirty="0"/>
                </a:p>
              </p:txBody>
            </p:sp>
          </mc:Choice>
          <mc:Fallback xmlns="">
            <p:sp>
              <p:nvSpPr>
                <p:cNvPr id="20" name="TextBox 19">
                  <a:extLst>
                    <a:ext uri="{FF2B5EF4-FFF2-40B4-BE49-F238E27FC236}">
                      <a16:creationId xmlns:a16="http://schemas.microsoft.com/office/drawing/2014/main" id="{5CA6E2F1-EC82-4F23-B75E-CEC1808316FE}"/>
                    </a:ext>
                  </a:extLst>
                </p:cNvPr>
                <p:cNvSpPr txBox="1">
                  <a:spLocks noRot="1" noChangeAspect="1" noMove="1" noResize="1" noEditPoints="1" noAdjustHandles="1" noChangeArrowheads="1" noChangeShapeType="1" noTextEdit="1"/>
                </p:cNvSpPr>
                <p:nvPr/>
              </p:nvSpPr>
              <p:spPr>
                <a:xfrm>
                  <a:off x="9459651" y="5252253"/>
                  <a:ext cx="725455" cy="307777"/>
                </a:xfrm>
                <a:prstGeom prst="rect">
                  <a:avLst/>
                </a:prstGeom>
                <a:blipFill>
                  <a:blip r:embed="rId6"/>
                  <a:stretch>
                    <a:fillRect l="-5042" r="-3361" b="-2000"/>
                  </a:stretch>
                </a:blipFill>
              </p:spPr>
              <p:txBody>
                <a:bodyPr/>
                <a:lstStyle/>
                <a:p>
                  <a:r>
                    <a:rPr lang="en-US">
                      <a:noFill/>
                    </a:rPr>
                    <a:t> </a:t>
                  </a:r>
                </a:p>
              </p:txBody>
            </p:sp>
          </mc:Fallback>
        </mc:AlternateContent>
      </p:grpSp>
      <p:sp>
        <p:nvSpPr>
          <p:cNvPr id="22" name="Arrow: Right 21">
            <a:extLst>
              <a:ext uri="{FF2B5EF4-FFF2-40B4-BE49-F238E27FC236}">
                <a16:creationId xmlns:a16="http://schemas.microsoft.com/office/drawing/2014/main" id="{8B5FB962-3673-470E-9F76-49BE1BC3CD68}"/>
              </a:ext>
            </a:extLst>
          </p:cNvPr>
          <p:cNvSpPr/>
          <p:nvPr/>
        </p:nvSpPr>
        <p:spPr>
          <a:xfrm>
            <a:off x="7446585" y="3076160"/>
            <a:ext cx="516835" cy="70567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95430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FB8C7-35E8-4FE4-BBB4-821336BE0BA2}"/>
              </a:ext>
            </a:extLst>
          </p:cNvPr>
          <p:cNvSpPr>
            <a:spLocks noGrp="1"/>
          </p:cNvSpPr>
          <p:nvPr>
            <p:ph type="title"/>
          </p:nvPr>
        </p:nvSpPr>
        <p:spPr/>
        <p:txBody>
          <a:bodyPr/>
          <a:lstStyle/>
          <a:p>
            <a:r>
              <a:rPr lang="en-US" dirty="0"/>
              <a:t>A Quick Reminder About Something We Covered Before</a:t>
            </a:r>
          </a:p>
        </p:txBody>
      </p:sp>
      <p:sp>
        <p:nvSpPr>
          <p:cNvPr id="3" name="Slide Number Placeholder 2">
            <a:extLst>
              <a:ext uri="{FF2B5EF4-FFF2-40B4-BE49-F238E27FC236}">
                <a16:creationId xmlns:a16="http://schemas.microsoft.com/office/drawing/2014/main" id="{A6E3C579-DD75-4C41-9B15-65314CF18835}"/>
              </a:ext>
            </a:extLst>
          </p:cNvPr>
          <p:cNvSpPr>
            <a:spLocks noGrp="1"/>
          </p:cNvSpPr>
          <p:nvPr>
            <p:ph type="sldNum" sz="quarter" idx="4"/>
          </p:nvPr>
        </p:nvSpPr>
        <p:spPr/>
        <p:txBody>
          <a:bodyPr/>
          <a:lstStyle/>
          <a:p>
            <a:fld id="{02C8B7B2-9496-47E5-990F-169BD0B1DE6A}" type="slidenum">
              <a:rPr lang="en-US" smtClean="0"/>
              <a:t>53</a:t>
            </a:fld>
            <a:endParaRPr lang="en-US"/>
          </a:p>
        </p:txBody>
      </p:sp>
      <p:sp>
        <p:nvSpPr>
          <p:cNvPr id="6" name="TextBox 5">
            <a:extLst>
              <a:ext uri="{FF2B5EF4-FFF2-40B4-BE49-F238E27FC236}">
                <a16:creationId xmlns:a16="http://schemas.microsoft.com/office/drawing/2014/main" id="{1F60B7BF-E633-48E3-B6FE-BC3C691109C1}"/>
              </a:ext>
            </a:extLst>
          </p:cNvPr>
          <p:cNvSpPr txBox="1"/>
          <p:nvPr/>
        </p:nvSpPr>
        <p:spPr>
          <a:xfrm>
            <a:off x="804853" y="6072516"/>
            <a:ext cx="10582295" cy="461665"/>
          </a:xfrm>
          <a:prstGeom prst="rect">
            <a:avLst/>
          </a:prstGeom>
          <a:noFill/>
        </p:spPr>
        <p:txBody>
          <a:bodyPr wrap="square">
            <a:spAutoFit/>
          </a:bodyPr>
          <a:lstStyle/>
          <a:p>
            <a:pPr algn="ctr"/>
            <a:r>
              <a:rPr lang="en-US" sz="2400" dirty="0">
                <a:latin typeface="Avenir Next LT Pro" panose="020B0504020202020204" pitchFamily="34" charset="0"/>
              </a:rPr>
              <a:t>Number of data points n=20</a:t>
            </a:r>
          </a:p>
        </p:txBody>
      </p:sp>
      <p:pic>
        <p:nvPicPr>
          <p:cNvPr id="7" name="poly (3)">
            <a:hlinkClick r:id="" action="ppaction://media"/>
            <a:extLst>
              <a:ext uri="{FF2B5EF4-FFF2-40B4-BE49-F238E27FC236}">
                <a16:creationId xmlns:a16="http://schemas.microsoft.com/office/drawing/2014/main" id="{6F893BF2-E52F-45AC-B1FD-D6A6D662312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857250"/>
            <a:ext cx="9144000" cy="5143500"/>
          </a:xfrm>
          <a:prstGeom prst="rect">
            <a:avLst/>
          </a:prstGeom>
        </p:spPr>
      </p:pic>
    </p:spTree>
    <p:extLst>
      <p:ext uri="{BB962C8B-B14F-4D97-AF65-F5344CB8AC3E}">
        <p14:creationId xmlns:p14="http://schemas.microsoft.com/office/powerpoint/2010/main" val="423172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F1551-DEB1-4C7D-8C7D-DEE8BD22AEF0}"/>
              </a:ext>
            </a:extLst>
          </p:cNvPr>
          <p:cNvSpPr>
            <a:spLocks noGrp="1"/>
          </p:cNvSpPr>
          <p:nvPr>
            <p:ph type="title"/>
          </p:nvPr>
        </p:nvSpPr>
        <p:spPr/>
        <p:txBody>
          <a:bodyPr/>
          <a:lstStyle/>
          <a:p>
            <a:r>
              <a:rPr lang="en-US" dirty="0"/>
              <a:t>A Quick Reminder About Something We Covered Before</a:t>
            </a:r>
          </a:p>
        </p:txBody>
      </p:sp>
      <p:sp>
        <p:nvSpPr>
          <p:cNvPr id="3" name="Slide Number Placeholder 2">
            <a:extLst>
              <a:ext uri="{FF2B5EF4-FFF2-40B4-BE49-F238E27FC236}">
                <a16:creationId xmlns:a16="http://schemas.microsoft.com/office/drawing/2014/main" id="{E49A7797-F199-43E3-8B87-EA3D7773D0CA}"/>
              </a:ext>
            </a:extLst>
          </p:cNvPr>
          <p:cNvSpPr>
            <a:spLocks noGrp="1"/>
          </p:cNvSpPr>
          <p:nvPr>
            <p:ph type="sldNum" sz="quarter" idx="4"/>
          </p:nvPr>
        </p:nvSpPr>
        <p:spPr/>
        <p:txBody>
          <a:bodyPr/>
          <a:lstStyle/>
          <a:p>
            <a:fld id="{02C8B7B2-9496-47E5-990F-169BD0B1DE6A}" type="slidenum">
              <a:rPr lang="en-US" smtClean="0"/>
              <a:t>54</a:t>
            </a:fld>
            <a:endParaRPr lang="en-US"/>
          </a:p>
        </p:txBody>
      </p:sp>
      <p:sp>
        <p:nvSpPr>
          <p:cNvPr id="5" name="TextBox 4">
            <a:extLst>
              <a:ext uri="{FF2B5EF4-FFF2-40B4-BE49-F238E27FC236}">
                <a16:creationId xmlns:a16="http://schemas.microsoft.com/office/drawing/2014/main" id="{8D19D730-7FCD-445F-8D31-4DA025BE55B8}"/>
              </a:ext>
            </a:extLst>
          </p:cNvPr>
          <p:cNvSpPr txBox="1"/>
          <p:nvPr/>
        </p:nvSpPr>
        <p:spPr>
          <a:xfrm>
            <a:off x="512745" y="820107"/>
            <a:ext cx="11273871" cy="461665"/>
          </a:xfrm>
          <a:prstGeom prst="rect">
            <a:avLst/>
          </a:prstGeom>
          <a:noFill/>
        </p:spPr>
        <p:txBody>
          <a:bodyPr wrap="square">
            <a:spAutoFit/>
          </a:bodyPr>
          <a:lstStyle/>
          <a:p>
            <a:r>
              <a:rPr lang="en-US" sz="2400" b="1" dirty="0">
                <a:latin typeface="Avenir Next LT Pro" panose="020B0504020202020204" pitchFamily="34" charset="0"/>
              </a:rPr>
              <a:t>What just happened? </a:t>
            </a:r>
            <a:endParaRPr lang="en-US" sz="2400" dirty="0">
              <a:latin typeface="Avenir Next LT Pro" panose="020B0504020202020204" pitchFamily="34" charset="0"/>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B715C1F-34B6-476E-8D56-7EB7384D66C8}"/>
                  </a:ext>
                </a:extLst>
              </p:cNvPr>
              <p:cNvSpPr txBox="1"/>
              <p:nvPr/>
            </p:nvSpPr>
            <p:spPr>
              <a:xfrm>
                <a:off x="512745" y="1370343"/>
                <a:ext cx="11273871" cy="1247842"/>
              </a:xfrm>
              <a:prstGeom prst="rect">
                <a:avLst/>
              </a:prstGeom>
              <a:noFill/>
            </p:spPr>
            <p:txBody>
              <a:bodyPr wrap="square">
                <a:spAutoFit/>
              </a:bodyPr>
              <a:lstStyle/>
              <a:p>
                <a:r>
                  <a:rPr lang="en-US" sz="2400" dirty="0">
                    <a:latin typeface="Avenir Next LT Pro" panose="020B0504020202020204" pitchFamily="34" charset="0"/>
                  </a:rPr>
                  <a:t>We only had one </a:t>
                </a:r>
                <a:r>
                  <a:rPr lang="en-US" sz="2400" b="1" dirty="0">
                    <a:latin typeface="Avenir Next LT Pro" panose="020B0504020202020204" pitchFamily="34" charset="0"/>
                  </a:rPr>
                  <a:t>real</a:t>
                </a:r>
                <a:r>
                  <a:rPr lang="en-US" sz="2400" dirty="0">
                    <a:latin typeface="Avenir Next LT Pro" panose="020B0504020202020204" pitchFamily="34" charset="0"/>
                  </a:rPr>
                  <a:t> feature </a:t>
                </a:r>
                <a:r>
                  <a:rPr lang="en-US" sz="2400" b="1" dirty="0">
                    <a:latin typeface="Avenir Next LT Pro" panose="020B0504020202020204" pitchFamily="34" charset="0"/>
                  </a:rPr>
                  <a:t>x</a:t>
                </a:r>
                <a:r>
                  <a:rPr lang="en-US" sz="2400" dirty="0">
                    <a:latin typeface="Avenir Next LT Pro" panose="020B0504020202020204" pitchFamily="34" charset="0"/>
                  </a:rPr>
                  <a:t>, but we transformed it into a vector of non-linear “derived” features </a:t>
                </a:r>
                <a14:m>
                  <m:oMath xmlns:m="http://schemas.openxmlformats.org/officeDocument/2006/math">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𝒙</m:t>
                        </m:r>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𝒙</m:t>
                            </m:r>
                          </m:e>
                          <m:sup>
                            <m:r>
                              <a:rPr lang="en-US" sz="2400" b="1" i="1" smtClean="0">
                                <a:latin typeface="Cambria Math" panose="02040503050406030204" pitchFamily="18" charset="0"/>
                              </a:rPr>
                              <m:t>𝟐</m:t>
                            </m:r>
                          </m:sup>
                        </m:sSup>
                        <m:r>
                          <a:rPr lang="en-US" sz="2400" b="1" i="1" smtClean="0">
                            <a:latin typeface="Cambria Math" panose="02040503050406030204" pitchFamily="18" charset="0"/>
                          </a:rPr>
                          <m:t>,  </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𝒙</m:t>
                            </m:r>
                          </m:e>
                          <m:sup>
                            <m:r>
                              <a:rPr lang="en-US" sz="2400" b="1" i="1" smtClean="0">
                                <a:latin typeface="Cambria Math" panose="02040503050406030204" pitchFamily="18" charset="0"/>
                              </a:rPr>
                              <m:t>𝟑</m:t>
                            </m:r>
                          </m:sup>
                        </m:sSup>
                        <m:r>
                          <a:rPr lang="en-US" sz="2400" b="1" i="1" smtClean="0">
                            <a:latin typeface="Cambria Math" panose="02040503050406030204" pitchFamily="18" charset="0"/>
                          </a:rPr>
                          <m:t>,…</m:t>
                        </m:r>
                      </m:e>
                    </m:d>
                  </m:oMath>
                </a14:m>
                <a:r>
                  <a:rPr lang="en-US" sz="2400" b="1" dirty="0">
                    <a:latin typeface="Avenir Next LT Pro" panose="020B0504020202020204" pitchFamily="34" charset="0"/>
                  </a:rPr>
                  <a:t> </a:t>
                </a:r>
                <a:r>
                  <a:rPr lang="en-US" sz="2400" dirty="0">
                    <a:latin typeface="Avenir Next LT Pro" panose="020B0504020202020204" pitchFamily="34" charset="0"/>
                  </a:rPr>
                  <a:t>or “basis functions”.</a:t>
                </a:r>
                <a:r>
                  <a:rPr lang="en-US" sz="2400" b="1" dirty="0">
                    <a:latin typeface="Avenir Next LT Pro" panose="020B0504020202020204" pitchFamily="34" charset="0"/>
                  </a:rPr>
                  <a:t> </a:t>
                </a:r>
                <a:r>
                  <a:rPr lang="en-US" sz="2400" dirty="0">
                    <a:latin typeface="Avenir Next LT Pro" panose="020B0504020202020204" pitchFamily="34" charset="0"/>
                  </a:rPr>
                  <a:t>Then we solved the linear regression problem in this non-linear feature space. </a:t>
                </a:r>
                <a:endParaRPr lang="en-US" sz="2400" b="1" dirty="0">
                  <a:latin typeface="Avenir Next LT Pro" panose="020B0504020202020204" pitchFamily="34" charset="0"/>
                </a:endParaRPr>
              </a:p>
            </p:txBody>
          </p:sp>
        </mc:Choice>
        <mc:Fallback xmlns="">
          <p:sp>
            <p:nvSpPr>
              <p:cNvPr id="28" name="TextBox 27">
                <a:extLst>
                  <a:ext uri="{FF2B5EF4-FFF2-40B4-BE49-F238E27FC236}">
                    <a16:creationId xmlns:a16="http://schemas.microsoft.com/office/drawing/2014/main" id="{1B715C1F-34B6-476E-8D56-7EB7384D66C8}"/>
                  </a:ext>
                </a:extLst>
              </p:cNvPr>
              <p:cNvSpPr txBox="1">
                <a:spLocks noRot="1" noChangeAspect="1" noMove="1" noResize="1" noEditPoints="1" noAdjustHandles="1" noChangeArrowheads="1" noChangeShapeType="1" noTextEdit="1"/>
              </p:cNvSpPr>
              <p:nvPr/>
            </p:nvSpPr>
            <p:spPr>
              <a:xfrm>
                <a:off x="512745" y="1370343"/>
                <a:ext cx="11273871" cy="1247842"/>
              </a:xfrm>
              <a:prstGeom prst="rect">
                <a:avLst/>
              </a:prstGeom>
              <a:blipFill>
                <a:blip r:embed="rId2"/>
                <a:stretch>
                  <a:fillRect l="-811" t="-3431" r="-1243" b="-107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9EDBED1-63F4-487D-B003-60BCC746E7F7}"/>
                  </a:ext>
                </a:extLst>
              </p:cNvPr>
              <p:cNvSpPr txBox="1"/>
              <p:nvPr/>
            </p:nvSpPr>
            <p:spPr>
              <a:xfrm>
                <a:off x="512745" y="3215479"/>
                <a:ext cx="11273871" cy="461665"/>
              </a:xfrm>
              <a:prstGeom prst="rect">
                <a:avLst/>
              </a:prstGeom>
              <a:noFill/>
            </p:spPr>
            <p:txBody>
              <a:bodyPr wrap="square">
                <a:spAutoFit/>
              </a:bodyPr>
              <a:lstStyle/>
              <a:p>
                <a:r>
                  <a:rPr lang="en-US" sz="2400" dirty="0">
                    <a:latin typeface="Avenir Next LT Pro" panose="020B0504020202020204" pitchFamily="34" charset="0"/>
                  </a:rPr>
                  <a:t>To predict y for a new point x, just do </a:t>
                </a:r>
                <a14:m>
                  <m:oMath xmlns:m="http://schemas.openxmlformats.org/officeDocument/2006/math">
                    <m:r>
                      <a:rPr lang="en-US" sz="2400" b="0" i="1" smtClean="0">
                        <a:latin typeface="Cambria Math" panose="02040503050406030204" pitchFamily="18" charset="0"/>
                      </a:rPr>
                      <m:t>𝜙</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𝑤</m:t>
                    </m:r>
                  </m:oMath>
                </a14:m>
                <a:r>
                  <a:rPr lang="en-US" sz="2400" dirty="0">
                    <a:latin typeface="Avenir Next LT Pro" panose="020B0504020202020204" pitchFamily="34" charset="0"/>
                  </a:rPr>
                  <a:t>! </a:t>
                </a:r>
              </a:p>
            </p:txBody>
          </p:sp>
        </mc:Choice>
        <mc:Fallback xmlns="">
          <p:sp>
            <p:nvSpPr>
              <p:cNvPr id="16" name="TextBox 15">
                <a:extLst>
                  <a:ext uri="{FF2B5EF4-FFF2-40B4-BE49-F238E27FC236}">
                    <a16:creationId xmlns:a16="http://schemas.microsoft.com/office/drawing/2014/main" id="{39EDBED1-63F4-487D-B003-60BCC746E7F7}"/>
                  </a:ext>
                </a:extLst>
              </p:cNvPr>
              <p:cNvSpPr txBox="1">
                <a:spLocks noRot="1" noChangeAspect="1" noMove="1" noResize="1" noEditPoints="1" noAdjustHandles="1" noChangeArrowheads="1" noChangeShapeType="1" noTextEdit="1"/>
              </p:cNvSpPr>
              <p:nvPr/>
            </p:nvSpPr>
            <p:spPr>
              <a:xfrm>
                <a:off x="512745" y="3215479"/>
                <a:ext cx="11273871" cy="461665"/>
              </a:xfrm>
              <a:prstGeom prst="rect">
                <a:avLst/>
              </a:prstGeom>
              <a:blipFill>
                <a:blip r:embed="rId3"/>
                <a:stretch>
                  <a:fillRect l="-811" t="-9211" b="-30263"/>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634D2C35-7C87-4A3D-BB79-A0D13115FB83}"/>
              </a:ext>
            </a:extLst>
          </p:cNvPr>
          <p:cNvSpPr txBox="1"/>
          <p:nvPr/>
        </p:nvSpPr>
        <p:spPr>
          <a:xfrm>
            <a:off x="512745" y="4539454"/>
            <a:ext cx="11273871" cy="461665"/>
          </a:xfrm>
          <a:prstGeom prst="rect">
            <a:avLst/>
          </a:prstGeom>
          <a:noFill/>
        </p:spPr>
        <p:txBody>
          <a:bodyPr wrap="square">
            <a:spAutoFit/>
          </a:bodyPr>
          <a:lstStyle/>
          <a:p>
            <a:r>
              <a:rPr lang="en-US" sz="2400" dirty="0">
                <a:latin typeface="Avenir Next LT Pro" panose="020B0504020202020204" pitchFamily="34" charset="0"/>
              </a:rPr>
              <a:t>What about when the input features are already multidimensional?</a:t>
            </a:r>
          </a:p>
        </p:txBody>
      </p:sp>
    </p:spTree>
    <p:extLst>
      <p:ext uri="{BB962C8B-B14F-4D97-AF65-F5344CB8AC3E}">
        <p14:creationId xmlns:p14="http://schemas.microsoft.com/office/powerpoint/2010/main" val="19580914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F1551-DEB1-4C7D-8C7D-DEE8BD22AEF0}"/>
              </a:ext>
            </a:extLst>
          </p:cNvPr>
          <p:cNvSpPr>
            <a:spLocks noGrp="1"/>
          </p:cNvSpPr>
          <p:nvPr>
            <p:ph type="title"/>
          </p:nvPr>
        </p:nvSpPr>
        <p:spPr/>
        <p:txBody>
          <a:bodyPr/>
          <a:lstStyle/>
          <a:p>
            <a:r>
              <a:rPr lang="en-US" dirty="0"/>
              <a:t>A Quick Reminder About Something We Covered Before</a:t>
            </a:r>
          </a:p>
        </p:txBody>
      </p:sp>
      <p:sp>
        <p:nvSpPr>
          <p:cNvPr id="3" name="Slide Number Placeholder 2">
            <a:extLst>
              <a:ext uri="{FF2B5EF4-FFF2-40B4-BE49-F238E27FC236}">
                <a16:creationId xmlns:a16="http://schemas.microsoft.com/office/drawing/2014/main" id="{E49A7797-F199-43E3-8B87-EA3D7773D0CA}"/>
              </a:ext>
            </a:extLst>
          </p:cNvPr>
          <p:cNvSpPr>
            <a:spLocks noGrp="1"/>
          </p:cNvSpPr>
          <p:nvPr>
            <p:ph type="sldNum" sz="quarter" idx="4"/>
          </p:nvPr>
        </p:nvSpPr>
        <p:spPr/>
        <p:txBody>
          <a:bodyPr/>
          <a:lstStyle/>
          <a:p>
            <a:fld id="{02C8B7B2-9496-47E5-990F-169BD0B1DE6A}" type="slidenum">
              <a:rPr lang="en-US" smtClean="0"/>
              <a:t>55</a:t>
            </a:fld>
            <a:endParaRPr lang="en-US"/>
          </a:p>
        </p:txBody>
      </p:sp>
      <p:sp>
        <p:nvSpPr>
          <p:cNvPr id="5" name="TextBox 4">
            <a:extLst>
              <a:ext uri="{FF2B5EF4-FFF2-40B4-BE49-F238E27FC236}">
                <a16:creationId xmlns:a16="http://schemas.microsoft.com/office/drawing/2014/main" id="{8D19D730-7FCD-445F-8D31-4DA025BE55B8}"/>
              </a:ext>
            </a:extLst>
          </p:cNvPr>
          <p:cNvSpPr txBox="1"/>
          <p:nvPr/>
        </p:nvSpPr>
        <p:spPr>
          <a:xfrm>
            <a:off x="512745" y="579340"/>
            <a:ext cx="11273871" cy="461665"/>
          </a:xfrm>
          <a:prstGeom prst="rect">
            <a:avLst/>
          </a:prstGeom>
          <a:noFill/>
        </p:spPr>
        <p:txBody>
          <a:bodyPr wrap="square">
            <a:spAutoFit/>
          </a:bodyPr>
          <a:lstStyle/>
          <a:p>
            <a:r>
              <a:rPr lang="en-US" sz="2400" b="1" dirty="0">
                <a:latin typeface="Avenir Next LT Pro" panose="020B0504020202020204" pitchFamily="34" charset="0"/>
              </a:rPr>
              <a:t>Let’s generalize this further and consider basis functions.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B715C1F-34B6-476E-8D56-7EB7384D66C8}"/>
                  </a:ext>
                </a:extLst>
              </p:cNvPr>
              <p:cNvSpPr txBox="1"/>
              <p:nvPr/>
            </p:nvSpPr>
            <p:spPr>
              <a:xfrm>
                <a:off x="512745" y="1160684"/>
                <a:ext cx="11273871" cy="881395"/>
              </a:xfrm>
              <a:prstGeom prst="rect">
                <a:avLst/>
              </a:prstGeom>
              <a:noFill/>
            </p:spPr>
            <p:txBody>
              <a:bodyPr wrap="square">
                <a:spAutoFit/>
              </a:bodyPr>
              <a:lstStyle/>
              <a:p>
                <a:r>
                  <a:rPr lang="en-US" sz="2400" dirty="0">
                    <a:latin typeface="Avenir Next LT Pro" panose="020B0504020202020204" pitchFamily="34" charset="0"/>
                  </a:rPr>
                  <a:t>Each data point has </a:t>
                </a:r>
                <a14:m>
                  <m:oMath xmlns:m="http://schemas.openxmlformats.org/officeDocument/2006/math">
                    <m:r>
                      <a:rPr lang="en-US" sz="2400" b="0" i="1" smtClean="0">
                        <a:latin typeface="Cambria Math" panose="02040503050406030204" pitchFamily="18" charset="0"/>
                      </a:rPr>
                      <m:t>𝑑</m:t>
                    </m:r>
                  </m:oMath>
                </a14:m>
                <a:r>
                  <a:rPr lang="en-US" sz="2400" dirty="0">
                    <a:latin typeface="Avenir Next LT Pro" panose="020B0504020202020204" pitchFamily="34" charset="0"/>
                  </a:rPr>
                  <a:t> features. Let </a:t>
                </a:r>
                <a14:m>
                  <m:oMath xmlns:m="http://schemas.openxmlformats.org/officeDocument/2006/math">
                    <m:r>
                      <a:rPr lang="en-US" sz="2400" b="1" i="0" smtClean="0">
                        <a:latin typeface="Cambria Math" panose="02040503050406030204" pitchFamily="18" charset="0"/>
                      </a:rPr>
                      <m:t>𝚽</m:t>
                    </m:r>
                    <m:r>
                      <a:rPr lang="en-US" sz="2400" b="0" i="1" smtClean="0">
                        <a:latin typeface="Cambria Math" panose="02040503050406030204" pitchFamily="18" charset="0"/>
                      </a:rPr>
                      <m:t>: </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𝑑</m:t>
                        </m:r>
                      </m:sup>
                    </m:sSup>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𝑑</m:t>
                            </m:r>
                          </m:e>
                          <m:sup>
                            <m:r>
                              <a:rPr lang="en-US" sz="2400" b="0" i="1" smtClean="0">
                                <a:latin typeface="Cambria Math" panose="02040503050406030204" pitchFamily="18" charset="0"/>
                                <a:ea typeface="Cambria Math" panose="02040503050406030204" pitchFamily="18" charset="0"/>
                              </a:rPr>
                              <m:t>′</m:t>
                            </m:r>
                          </m:sup>
                        </m:sSup>
                      </m:sup>
                    </m:sSup>
                  </m:oMath>
                </a14:m>
                <a:r>
                  <a:rPr lang="en-US" sz="2400" dirty="0">
                    <a:latin typeface="Avenir Next LT Pro" panose="020B0504020202020204" pitchFamily="34" charset="0"/>
                  </a:rPr>
                  <a:t> be our basis function. Can make any arbitrary choice we want here based on how the data looks.</a:t>
                </a:r>
              </a:p>
            </p:txBody>
          </p:sp>
        </mc:Choice>
        <mc:Fallback xmlns="">
          <p:sp>
            <p:nvSpPr>
              <p:cNvPr id="28" name="TextBox 27">
                <a:extLst>
                  <a:ext uri="{FF2B5EF4-FFF2-40B4-BE49-F238E27FC236}">
                    <a16:creationId xmlns:a16="http://schemas.microsoft.com/office/drawing/2014/main" id="{1B715C1F-34B6-476E-8D56-7EB7384D66C8}"/>
                  </a:ext>
                </a:extLst>
              </p:cNvPr>
              <p:cNvSpPr txBox="1">
                <a:spLocks noRot="1" noChangeAspect="1" noMove="1" noResize="1" noEditPoints="1" noAdjustHandles="1" noChangeArrowheads="1" noChangeShapeType="1" noTextEdit="1"/>
              </p:cNvSpPr>
              <p:nvPr/>
            </p:nvSpPr>
            <p:spPr>
              <a:xfrm>
                <a:off x="512745" y="1160684"/>
                <a:ext cx="11273871" cy="881395"/>
              </a:xfrm>
              <a:prstGeom prst="rect">
                <a:avLst/>
              </a:prstGeom>
              <a:blipFill>
                <a:blip r:embed="rId2"/>
                <a:stretch>
                  <a:fillRect l="-811" r="-1459" b="-151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7F27BD8-C1B2-4ECE-B820-0A9F5B79E83A}"/>
                  </a:ext>
                </a:extLst>
              </p:cNvPr>
              <p:cNvSpPr txBox="1"/>
              <p:nvPr/>
            </p:nvSpPr>
            <p:spPr>
              <a:xfrm>
                <a:off x="3271484" y="2442912"/>
                <a:ext cx="3114186" cy="26189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1" i="0" smtClean="0">
                              <a:latin typeface="Cambria Math" panose="02040503050406030204" pitchFamily="18" charset="0"/>
                            </a:rPr>
                            <m:t>𝚽</m:t>
                          </m:r>
                        </m:e>
                        <m:sub>
                          <m:r>
                            <m:rPr>
                              <m:sty m:val="p"/>
                            </m:rPr>
                            <a:rPr lang="en-US" sz="2800" b="0" i="0" smtClean="0">
                              <a:latin typeface="Cambria Math" panose="02040503050406030204" pitchFamily="18" charset="0"/>
                            </a:rPr>
                            <m:t>A</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p>
                        <m:sSupPr>
                          <m:ctrlPr>
                            <a:rPr lang="en-US" sz="2800" b="1" i="1" smtClean="0">
                              <a:latin typeface="Cambria Math" panose="02040503050406030204" pitchFamily="18" charset="0"/>
                            </a:rPr>
                          </m:ctrlPr>
                        </m:sSupPr>
                        <m:e>
                          <m:d>
                            <m:dPr>
                              <m:begChr m:val="["/>
                              <m:endChr m:val="]"/>
                              <m:ctrlPr>
                                <a:rPr lang="en-US" sz="2800" b="1" i="1">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m:t>
                                  </m:r>
                                </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e>
                                <m:e>
                                  <m:r>
                                    <m:rPr>
                                      <m:sty m:val="p"/>
                                    </m:rPr>
                                    <a:rPr lang="en-US" sz="2800" b="0" i="0" smtClean="0">
                                      <a:latin typeface="Cambria Math" panose="02040503050406030204" pitchFamily="18" charset="0"/>
                                    </a:rPr>
                                    <m:t>sin</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e>
                                <m:e>
                                  <m:r>
                                    <m:rPr>
                                      <m:sty m:val="p"/>
                                    </m:rPr>
                                    <a:rPr lang="en-US" sz="2800" b="0" i="0" smtClean="0">
                                      <a:latin typeface="Cambria Math" panose="02040503050406030204" pitchFamily="18" charset="0"/>
                                    </a:rPr>
                                    <m:t>cos</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e>
                              </m:eqArr>
                            </m:e>
                          </m:d>
                        </m:e>
                        <m:sup>
                          <m:r>
                            <a:rPr lang="en-US" sz="2800" b="1" i="1" smtClean="0">
                              <a:latin typeface="Cambria Math" panose="02040503050406030204" pitchFamily="18" charset="0"/>
                            </a:rPr>
                            <m:t>𝑻</m:t>
                          </m:r>
                        </m:sup>
                      </m:sSup>
                    </m:oMath>
                  </m:oMathPara>
                </a14:m>
                <a:endParaRPr lang="en-US" sz="2800" dirty="0"/>
              </a:p>
            </p:txBody>
          </p:sp>
        </mc:Choice>
        <mc:Fallback xmlns="">
          <p:sp>
            <p:nvSpPr>
              <p:cNvPr id="7" name="TextBox 6">
                <a:extLst>
                  <a:ext uri="{FF2B5EF4-FFF2-40B4-BE49-F238E27FC236}">
                    <a16:creationId xmlns:a16="http://schemas.microsoft.com/office/drawing/2014/main" id="{67F27BD8-C1B2-4ECE-B820-0A9F5B79E83A}"/>
                  </a:ext>
                </a:extLst>
              </p:cNvPr>
              <p:cNvSpPr txBox="1">
                <a:spLocks noRot="1" noChangeAspect="1" noMove="1" noResize="1" noEditPoints="1" noAdjustHandles="1" noChangeArrowheads="1" noChangeShapeType="1" noTextEdit="1"/>
              </p:cNvSpPr>
              <p:nvPr/>
            </p:nvSpPr>
            <p:spPr>
              <a:xfrm>
                <a:off x="3271484" y="2442912"/>
                <a:ext cx="3114186" cy="2618987"/>
              </a:xfrm>
              <a:prstGeom prst="rect">
                <a:avLst/>
              </a:prstGeom>
              <a:blipFill>
                <a:blip r:embed="rId3"/>
                <a:stretch>
                  <a:fillRect/>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6B4A7B4F-DC1F-42EA-A790-8857FE5DD609}"/>
              </a:ext>
            </a:extLst>
          </p:cNvPr>
          <p:cNvGrpSpPr/>
          <p:nvPr/>
        </p:nvGrpSpPr>
        <p:grpSpPr>
          <a:xfrm>
            <a:off x="416359" y="2777779"/>
            <a:ext cx="1874141" cy="1949253"/>
            <a:chOff x="1765075" y="3610777"/>
            <a:chExt cx="1874141" cy="1949253"/>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C1C2811-34F7-416E-B328-25A15CBD1491}"/>
                    </a:ext>
                  </a:extLst>
                </p:cNvPr>
                <p:cNvSpPr txBox="1"/>
                <p:nvPr/>
              </p:nvSpPr>
              <p:spPr>
                <a:xfrm>
                  <a:off x="1765075" y="3610777"/>
                  <a:ext cx="1613326" cy="1681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𝒙</m:t>
                        </m:r>
                        <m:r>
                          <a:rPr lang="en-US" sz="2800" b="1" i="1" smtClean="0">
                            <a:latin typeface="Cambria Math" panose="02040503050406030204" pitchFamily="18" charset="0"/>
                          </a:rPr>
                          <m:t>=</m:t>
                        </m:r>
                        <m:sSup>
                          <m:sSupPr>
                            <m:ctrlPr>
                              <a:rPr lang="en-US" sz="2800" b="1" i="1" smtClean="0">
                                <a:latin typeface="Cambria Math" panose="02040503050406030204" pitchFamily="18" charset="0"/>
                              </a:rPr>
                            </m:ctrlPr>
                          </m:sSupPr>
                          <m:e>
                            <m:d>
                              <m:dPr>
                                <m:begChr m:val="["/>
                                <m:endChr m:val="]"/>
                                <m:ctrlPr>
                                  <a:rPr lang="en-US" sz="2800" b="1" i="1" smtClean="0">
                                    <a:latin typeface="Cambria Math" panose="02040503050406030204" pitchFamily="18" charset="0"/>
                                  </a:rPr>
                                </m:ctrlPr>
                              </m:dPr>
                              <m:e>
                                <m:eqArr>
                                  <m:eqArrPr>
                                    <m:ctrlPr>
                                      <a:rPr lang="en-US" sz="2800" i="1" smtClean="0">
                                        <a:latin typeface="Cambria Math" panose="02040503050406030204" pitchFamily="18" charset="0"/>
                                      </a:rPr>
                                    </m:ctrlPr>
                                  </m:eqArrPr>
                                  <m:e>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e>
                                  <m:e>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e>
                                  <m:e>
                                    <m:r>
                                      <a:rPr lang="en-US" sz="2800" b="0" i="1" smtClean="0">
                                        <a:latin typeface="Cambria Math" panose="02040503050406030204" pitchFamily="18" charset="0"/>
                                      </a:rPr>
                                      <m:t>⋮</m:t>
                                    </m:r>
                                  </m:e>
                                  <m:e>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𝑛</m:t>
                                        </m:r>
                                      </m:sub>
                                    </m:sSub>
                                  </m:e>
                                </m:eqArr>
                              </m:e>
                            </m:d>
                          </m:e>
                          <m:sup>
                            <m:r>
                              <a:rPr lang="en-US" sz="2800" b="1" i="1" smtClean="0">
                                <a:latin typeface="Cambria Math" panose="02040503050406030204" pitchFamily="18" charset="0"/>
                              </a:rPr>
                              <m:t>𝑻</m:t>
                            </m:r>
                          </m:sup>
                        </m:sSup>
                      </m:oMath>
                    </m:oMathPara>
                  </a14:m>
                  <a:endParaRPr lang="en-US" sz="2800" b="1" dirty="0"/>
                </a:p>
              </p:txBody>
            </p:sp>
          </mc:Choice>
          <mc:Fallback xmlns="">
            <p:sp>
              <p:nvSpPr>
                <p:cNvPr id="9" name="TextBox 8">
                  <a:extLst>
                    <a:ext uri="{FF2B5EF4-FFF2-40B4-BE49-F238E27FC236}">
                      <a16:creationId xmlns:a16="http://schemas.microsoft.com/office/drawing/2014/main" id="{2C1C2811-34F7-416E-B328-25A15CBD1491}"/>
                    </a:ext>
                  </a:extLst>
                </p:cNvPr>
                <p:cNvSpPr txBox="1">
                  <a:spLocks noRot="1" noChangeAspect="1" noMove="1" noResize="1" noEditPoints="1" noAdjustHandles="1" noChangeArrowheads="1" noChangeShapeType="1" noTextEdit="1"/>
                </p:cNvSpPr>
                <p:nvPr/>
              </p:nvSpPr>
              <p:spPr>
                <a:xfrm>
                  <a:off x="1765075" y="3610777"/>
                  <a:ext cx="1613326" cy="168148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0CB2E69-BB2D-4BBD-B566-D8A1343A6280}"/>
                    </a:ext>
                  </a:extLst>
                </p:cNvPr>
                <p:cNvSpPr txBox="1"/>
                <p:nvPr/>
              </p:nvSpPr>
              <p:spPr>
                <a:xfrm>
                  <a:off x="2984870" y="5252253"/>
                  <a:ext cx="65434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rPr>
                          <m:t>𝑑</m:t>
                        </m:r>
                      </m:oMath>
                    </m:oMathPara>
                  </a14:m>
                  <a:endParaRPr lang="en-US" sz="2000" dirty="0"/>
                </a:p>
              </p:txBody>
            </p:sp>
          </mc:Choice>
          <mc:Fallback xmlns="">
            <p:sp>
              <p:nvSpPr>
                <p:cNvPr id="10" name="TextBox 9">
                  <a:extLst>
                    <a:ext uri="{FF2B5EF4-FFF2-40B4-BE49-F238E27FC236}">
                      <a16:creationId xmlns:a16="http://schemas.microsoft.com/office/drawing/2014/main" id="{00CB2E69-BB2D-4BBD-B566-D8A1343A6280}"/>
                    </a:ext>
                  </a:extLst>
                </p:cNvPr>
                <p:cNvSpPr txBox="1">
                  <a:spLocks noRot="1" noChangeAspect="1" noMove="1" noResize="1" noEditPoints="1" noAdjustHandles="1" noChangeArrowheads="1" noChangeShapeType="1" noTextEdit="1"/>
                </p:cNvSpPr>
                <p:nvPr/>
              </p:nvSpPr>
              <p:spPr>
                <a:xfrm>
                  <a:off x="2984870" y="5252253"/>
                  <a:ext cx="654346" cy="307777"/>
                </a:xfrm>
                <a:prstGeom prst="rect">
                  <a:avLst/>
                </a:prstGeom>
                <a:blipFill>
                  <a:blip r:embed="rId5"/>
                  <a:stretch>
                    <a:fillRect l="-8333" r="-7407" b="-8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7990FF-2A93-4F6E-A420-2F06CCC35805}"/>
                  </a:ext>
                </a:extLst>
              </p:cNvPr>
              <p:cNvSpPr txBox="1"/>
              <p:nvPr/>
            </p:nvSpPr>
            <p:spPr>
              <a:xfrm>
                <a:off x="6679331" y="2467855"/>
                <a:ext cx="2769028" cy="2569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1" i="0" smtClean="0">
                              <a:latin typeface="Cambria Math" panose="02040503050406030204" pitchFamily="18" charset="0"/>
                            </a:rPr>
                            <m:t>𝚽</m:t>
                          </m:r>
                        </m:e>
                        <m:sub>
                          <m:r>
                            <m:rPr>
                              <m:sty m:val="p"/>
                            </m:rPr>
                            <a:rPr lang="en-US" sz="2800" b="0" i="0" smtClean="0">
                              <a:latin typeface="Cambria Math" panose="02040503050406030204" pitchFamily="18" charset="0"/>
                            </a:rPr>
                            <m:t>B</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p>
                        <m:sSupPr>
                          <m:ctrlPr>
                            <a:rPr lang="en-US" sz="2800" b="1" i="1" smtClean="0">
                              <a:latin typeface="Cambria Math" panose="02040503050406030204" pitchFamily="18" charset="0"/>
                            </a:rPr>
                          </m:ctrlPr>
                        </m:sSupPr>
                        <m:e>
                          <m:d>
                            <m:dPr>
                              <m:begChr m:val="["/>
                              <m:endChr m:val="]"/>
                              <m:ctrlPr>
                                <a:rPr lang="en-US" sz="2800" b="1" i="1">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m:t>
                                  </m:r>
                                </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3</m:t>
                                      </m:r>
                                    </m:sub>
                                  </m:sSub>
                                </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4</m:t>
                                      </m:r>
                                    </m:sub>
                                  </m:sSub>
                                </m:e>
                                <m:e>
                                  <m:r>
                                    <a:rPr lang="en-US" sz="2800" b="0" i="1" smtClean="0">
                                      <a:latin typeface="Cambria Math" panose="02040503050406030204" pitchFamily="18" charset="0"/>
                                    </a:rPr>
                                    <m:t>⋮</m:t>
                                  </m:r>
                                </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𝑛</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𝑛</m:t>
                                      </m:r>
                                    </m:sub>
                                  </m:sSub>
                                </m:e>
                              </m:eqArr>
                            </m:e>
                          </m:d>
                        </m:e>
                        <m:sup>
                          <m:r>
                            <a:rPr lang="en-US" sz="2800" b="1" i="1" smtClean="0">
                              <a:latin typeface="Cambria Math" panose="02040503050406030204" pitchFamily="18" charset="0"/>
                            </a:rPr>
                            <m:t>𝑻</m:t>
                          </m:r>
                        </m:sup>
                      </m:sSup>
                    </m:oMath>
                  </m:oMathPara>
                </a14:m>
                <a:endParaRPr lang="en-US" sz="2800" dirty="0"/>
              </a:p>
            </p:txBody>
          </p:sp>
        </mc:Choice>
        <mc:Fallback xmlns="">
          <p:sp>
            <p:nvSpPr>
              <p:cNvPr id="11" name="TextBox 10">
                <a:extLst>
                  <a:ext uri="{FF2B5EF4-FFF2-40B4-BE49-F238E27FC236}">
                    <a16:creationId xmlns:a16="http://schemas.microsoft.com/office/drawing/2014/main" id="{B67990FF-2A93-4F6E-A420-2F06CCC35805}"/>
                  </a:ext>
                </a:extLst>
              </p:cNvPr>
              <p:cNvSpPr txBox="1">
                <a:spLocks noRot="1" noChangeAspect="1" noMove="1" noResize="1" noEditPoints="1" noAdjustHandles="1" noChangeArrowheads="1" noChangeShapeType="1" noTextEdit="1"/>
              </p:cNvSpPr>
              <p:nvPr/>
            </p:nvSpPr>
            <p:spPr>
              <a:xfrm>
                <a:off x="6679331" y="2467855"/>
                <a:ext cx="2769028" cy="256910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939D45-A3E0-420D-AEF3-F79DEE524E58}"/>
                  </a:ext>
                </a:extLst>
              </p:cNvPr>
              <p:cNvSpPr txBox="1"/>
              <p:nvPr/>
            </p:nvSpPr>
            <p:spPr>
              <a:xfrm>
                <a:off x="9578949" y="3020634"/>
                <a:ext cx="2576475" cy="14635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1" i="0" smtClean="0">
                              <a:latin typeface="Cambria Math" panose="02040503050406030204" pitchFamily="18" charset="0"/>
                            </a:rPr>
                            <m:t>𝚽</m:t>
                          </m:r>
                        </m:e>
                        <m:sub>
                          <m:r>
                            <m:rPr>
                              <m:sty m:val="p"/>
                            </m:rPr>
                            <a:rPr lang="en-US" sz="2800" b="0" i="0" smtClean="0">
                              <a:latin typeface="Cambria Math" panose="02040503050406030204" pitchFamily="18" charset="0"/>
                            </a:rPr>
                            <m:t>C</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p>
                        <m:sSupPr>
                          <m:ctrlPr>
                            <a:rPr lang="en-US" sz="2800" b="1" i="1" smtClean="0">
                              <a:latin typeface="Cambria Math" panose="02040503050406030204" pitchFamily="18" charset="0"/>
                            </a:rPr>
                          </m:ctrlPr>
                        </m:sSupPr>
                        <m:e>
                          <m:d>
                            <m:dPr>
                              <m:begChr m:val="["/>
                              <m:endChr m:val="]"/>
                              <m:ctrlPr>
                                <a:rPr lang="en-US" sz="2800" b="1" i="1">
                                  <a:latin typeface="Cambria Math" panose="02040503050406030204" pitchFamily="18" charset="0"/>
                                </a:rPr>
                              </m:ctrlPr>
                            </m:dPr>
                            <m:e>
                              <m:eqArr>
                                <m:eqArrPr>
                                  <m:ctrlPr>
                                    <a:rPr lang="en-US" sz="2800" b="0" i="1" smtClean="0">
                                      <a:latin typeface="Cambria Math" panose="02040503050406030204" pitchFamily="18" charset="0"/>
                                    </a:rPr>
                                  </m:ctrlPr>
                                </m:eqArr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m:t>
                                      </m:r>
                                    </m:e>
                                    <m:e>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e>
                                  </m:eqArr>
                                </m:e>
                                <m:e>
                                  <m:rad>
                                    <m:radPr>
                                      <m:degHide m:val="on"/>
                                      <m:ctrlPr>
                                        <a:rPr lang="en-US" sz="2800" b="0" i="1" smtClean="0">
                                          <a:latin typeface="Cambria Math" panose="02040503050406030204" pitchFamily="18" charset="0"/>
                                        </a:rPr>
                                      </m:ctrlPr>
                                    </m:radPr>
                                    <m:deg/>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e>
                                  </m:rad>
                                </m:e>
                              </m:eqArr>
                            </m:e>
                          </m:d>
                        </m:e>
                        <m:sup>
                          <m:r>
                            <a:rPr lang="en-US" sz="2800" b="1" i="1" smtClean="0">
                              <a:latin typeface="Cambria Math" panose="02040503050406030204" pitchFamily="18" charset="0"/>
                            </a:rPr>
                            <m:t>𝑻</m:t>
                          </m:r>
                        </m:sup>
                      </m:sSup>
                    </m:oMath>
                  </m:oMathPara>
                </a14:m>
                <a:endParaRPr lang="en-US" sz="2800" dirty="0"/>
              </a:p>
            </p:txBody>
          </p:sp>
        </mc:Choice>
        <mc:Fallback xmlns="">
          <p:sp>
            <p:nvSpPr>
              <p:cNvPr id="13" name="TextBox 12">
                <a:extLst>
                  <a:ext uri="{FF2B5EF4-FFF2-40B4-BE49-F238E27FC236}">
                    <a16:creationId xmlns:a16="http://schemas.microsoft.com/office/drawing/2014/main" id="{5A939D45-A3E0-420D-AEF3-F79DEE524E58}"/>
                  </a:ext>
                </a:extLst>
              </p:cNvPr>
              <p:cNvSpPr txBox="1">
                <a:spLocks noRot="1" noChangeAspect="1" noMove="1" noResize="1" noEditPoints="1" noAdjustHandles="1" noChangeArrowheads="1" noChangeShapeType="1" noTextEdit="1"/>
              </p:cNvSpPr>
              <p:nvPr/>
            </p:nvSpPr>
            <p:spPr>
              <a:xfrm>
                <a:off x="9578949" y="3020634"/>
                <a:ext cx="2576475" cy="146354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E7542CC-C82C-4DC1-9B9B-E146D3E2D647}"/>
                  </a:ext>
                </a:extLst>
              </p:cNvPr>
              <p:cNvSpPr txBox="1"/>
              <p:nvPr/>
            </p:nvSpPr>
            <p:spPr>
              <a:xfrm>
                <a:off x="512745" y="5512618"/>
                <a:ext cx="11273871" cy="830997"/>
              </a:xfrm>
              <a:prstGeom prst="rect">
                <a:avLst/>
              </a:prstGeom>
              <a:noFill/>
            </p:spPr>
            <p:txBody>
              <a:bodyPr wrap="square">
                <a:spAutoFit/>
              </a:bodyPr>
              <a:lstStyle/>
              <a:p>
                <a:r>
                  <a:rPr lang="en-US" sz="2400" dirty="0">
                    <a:latin typeface="Avenir Next LT Pro" panose="020B0504020202020204" pitchFamily="34" charset="0"/>
                  </a:rPr>
                  <a:t>No matter what we choose, the procedure is the same. Replace each </a:t>
                </a:r>
                <a14:m>
                  <m:oMath xmlns:m="http://schemas.openxmlformats.org/officeDocument/2006/math">
                    <m:r>
                      <a:rPr lang="en-US" sz="2400" b="1" i="1" dirty="0" smtClean="0">
                        <a:latin typeface="Cambria Math" panose="02040503050406030204" pitchFamily="18" charset="0"/>
                      </a:rPr>
                      <m:t>𝒙</m:t>
                    </m:r>
                  </m:oMath>
                </a14:m>
                <a:r>
                  <a:rPr lang="en-US" sz="2400" dirty="0">
                    <a:latin typeface="Avenir Next LT Pro" panose="020B0504020202020204" pitchFamily="34" charset="0"/>
                  </a:rPr>
                  <a:t> (row) in our data matrix with </a:t>
                </a:r>
                <a14:m>
                  <m:oMath xmlns:m="http://schemas.openxmlformats.org/officeDocument/2006/math">
                    <m:r>
                      <a:rPr lang="en-US" sz="2400" b="1" i="0" smtClean="0">
                        <a:latin typeface="Cambria Math" panose="02040503050406030204" pitchFamily="18" charset="0"/>
                      </a:rPr>
                      <m:t>𝚽</m:t>
                    </m:r>
                    <m:d>
                      <m:dPr>
                        <m:ctrlPr>
                          <a:rPr lang="en-US" sz="2400" b="1" i="1" smtClean="0">
                            <a:latin typeface="Cambria Math" panose="02040503050406030204" pitchFamily="18" charset="0"/>
                          </a:rPr>
                        </m:ctrlPr>
                      </m:dPr>
                      <m:e>
                        <m:r>
                          <a:rPr lang="en-US" sz="2400" b="1" i="0" smtClean="0">
                            <a:latin typeface="Cambria Math" panose="02040503050406030204" pitchFamily="18" charset="0"/>
                          </a:rPr>
                          <m:t>𝐱</m:t>
                        </m:r>
                      </m:e>
                    </m:d>
                  </m:oMath>
                </a14:m>
                <a:r>
                  <a:rPr lang="en-US" sz="2400" dirty="0">
                    <a:latin typeface="Avenir Next LT Pro" panose="020B0504020202020204" pitchFamily="34" charset="0"/>
                  </a:rPr>
                  <a:t>, then solve the linear regression problem.</a:t>
                </a:r>
              </a:p>
            </p:txBody>
          </p:sp>
        </mc:Choice>
        <mc:Fallback xmlns="">
          <p:sp>
            <p:nvSpPr>
              <p:cNvPr id="14" name="TextBox 13">
                <a:extLst>
                  <a:ext uri="{FF2B5EF4-FFF2-40B4-BE49-F238E27FC236}">
                    <a16:creationId xmlns:a16="http://schemas.microsoft.com/office/drawing/2014/main" id="{7E7542CC-C82C-4DC1-9B9B-E146D3E2D647}"/>
                  </a:ext>
                </a:extLst>
              </p:cNvPr>
              <p:cNvSpPr txBox="1">
                <a:spLocks noRot="1" noChangeAspect="1" noMove="1" noResize="1" noEditPoints="1" noAdjustHandles="1" noChangeArrowheads="1" noChangeShapeType="1" noTextEdit="1"/>
              </p:cNvSpPr>
              <p:nvPr/>
            </p:nvSpPr>
            <p:spPr>
              <a:xfrm>
                <a:off x="512745" y="5512618"/>
                <a:ext cx="11273871" cy="830997"/>
              </a:xfrm>
              <a:prstGeom prst="rect">
                <a:avLst/>
              </a:prstGeom>
              <a:blipFill>
                <a:blip r:embed="rId8"/>
                <a:stretch>
                  <a:fillRect l="-811" t="-5109" b="-16058"/>
                </a:stretch>
              </a:blipFill>
            </p:spPr>
            <p:txBody>
              <a:bodyPr/>
              <a:lstStyle/>
              <a:p>
                <a:r>
                  <a:rPr lang="en-US">
                    <a:noFill/>
                  </a:rPr>
                  <a:t> </a:t>
                </a:r>
              </a:p>
            </p:txBody>
          </p:sp>
        </mc:Fallback>
      </mc:AlternateContent>
    </p:spTree>
    <p:extLst>
      <p:ext uri="{BB962C8B-B14F-4D97-AF65-F5344CB8AC3E}">
        <p14:creationId xmlns:p14="http://schemas.microsoft.com/office/powerpoint/2010/main" val="30570131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9D10-4F3C-4DC0-85E8-B9DF86C61170}"/>
              </a:ext>
            </a:extLst>
          </p:cNvPr>
          <p:cNvSpPr>
            <a:spLocks noGrp="1"/>
          </p:cNvSpPr>
          <p:nvPr>
            <p:ph type="title"/>
          </p:nvPr>
        </p:nvSpPr>
        <p:spPr/>
        <p:txBody>
          <a:bodyPr/>
          <a:lstStyle/>
          <a:p>
            <a:r>
              <a:rPr lang="en-US" dirty="0"/>
              <a:t>The Motivating Question</a:t>
            </a:r>
          </a:p>
        </p:txBody>
      </p:sp>
      <p:sp>
        <p:nvSpPr>
          <p:cNvPr id="3" name="Slide Number Placeholder 2">
            <a:extLst>
              <a:ext uri="{FF2B5EF4-FFF2-40B4-BE49-F238E27FC236}">
                <a16:creationId xmlns:a16="http://schemas.microsoft.com/office/drawing/2014/main" id="{3DC35B3D-FA64-45DE-840B-3D8E9E231A93}"/>
              </a:ext>
            </a:extLst>
          </p:cNvPr>
          <p:cNvSpPr>
            <a:spLocks noGrp="1"/>
          </p:cNvSpPr>
          <p:nvPr>
            <p:ph type="sldNum" sz="quarter" idx="4"/>
          </p:nvPr>
        </p:nvSpPr>
        <p:spPr/>
        <p:txBody>
          <a:bodyPr/>
          <a:lstStyle/>
          <a:p>
            <a:fld id="{02C8B7B2-9496-47E5-990F-169BD0B1DE6A}" type="slidenum">
              <a:rPr lang="en-US" smtClean="0"/>
              <a:t>56</a:t>
            </a:fld>
            <a:endParaRPr lang="en-US"/>
          </a:p>
        </p:txBody>
      </p:sp>
      <p:sp>
        <p:nvSpPr>
          <p:cNvPr id="6" name="TextBox 5">
            <a:extLst>
              <a:ext uri="{FF2B5EF4-FFF2-40B4-BE49-F238E27FC236}">
                <a16:creationId xmlns:a16="http://schemas.microsoft.com/office/drawing/2014/main" id="{DE374F1D-2ED2-4596-B6E5-40E78FADAD2D}"/>
              </a:ext>
            </a:extLst>
          </p:cNvPr>
          <p:cNvSpPr txBox="1"/>
          <p:nvPr/>
        </p:nvSpPr>
        <p:spPr>
          <a:xfrm>
            <a:off x="512745" y="549649"/>
            <a:ext cx="10353137" cy="1323439"/>
          </a:xfrm>
          <a:prstGeom prst="rect">
            <a:avLst/>
          </a:prstGeom>
          <a:noFill/>
        </p:spPr>
        <p:txBody>
          <a:bodyPr wrap="square">
            <a:spAutoFit/>
          </a:bodyPr>
          <a:lstStyle/>
          <a:p>
            <a:r>
              <a:rPr lang="en-US" sz="2000" b="1" dirty="0">
                <a:latin typeface="Avenir Next LT Pro" panose="020B0504020202020204" pitchFamily="34" charset="0"/>
              </a:rPr>
              <a:t>Can we apply this to learn non-linear decision boundaries with linear classifiers?</a:t>
            </a:r>
          </a:p>
          <a:p>
            <a:r>
              <a:rPr lang="en-US" sz="2000" b="1" dirty="0">
                <a:latin typeface="Avenir Next LT Pro" panose="020B0504020202020204" pitchFamily="34" charset="0"/>
              </a:rPr>
              <a:t> </a:t>
            </a:r>
          </a:p>
          <a:p>
            <a:r>
              <a:rPr lang="en-US" sz="2000" dirty="0">
                <a:latin typeface="Avenir Next LT Pro" panose="020B0504020202020204" pitchFamily="34" charset="0"/>
              </a:rPr>
              <a:t>That is, can we transform our input features non-linearly and then learn a linear boundary in that transformed space – could be very useful for examples below.</a:t>
            </a:r>
          </a:p>
        </p:txBody>
      </p:sp>
      <p:grpSp>
        <p:nvGrpSpPr>
          <p:cNvPr id="8" name="Group 7">
            <a:extLst>
              <a:ext uri="{FF2B5EF4-FFF2-40B4-BE49-F238E27FC236}">
                <a16:creationId xmlns:a16="http://schemas.microsoft.com/office/drawing/2014/main" id="{CFB437C2-12A7-4041-AA27-7FAF9E67D48E}"/>
              </a:ext>
            </a:extLst>
          </p:cNvPr>
          <p:cNvGrpSpPr/>
          <p:nvPr/>
        </p:nvGrpSpPr>
        <p:grpSpPr>
          <a:xfrm>
            <a:off x="1079448" y="2178738"/>
            <a:ext cx="4586827" cy="4478874"/>
            <a:chOff x="1029903" y="2729233"/>
            <a:chExt cx="3942789" cy="3849994"/>
          </a:xfrm>
        </p:grpSpPr>
        <p:pic>
          <p:nvPicPr>
            <p:cNvPr id="1026" name="Picture 2">
              <a:extLst>
                <a:ext uri="{FF2B5EF4-FFF2-40B4-BE49-F238E27FC236}">
                  <a16:creationId xmlns:a16="http://schemas.microsoft.com/office/drawing/2014/main" id="{A79FC2D3-BB66-45A1-929F-8C6CB90CA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869" y="2729233"/>
              <a:ext cx="3728823" cy="359404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0846096-D561-4AB6-B2E9-6226C30BDF6B}"/>
                    </a:ext>
                  </a:extLst>
                </p:cNvPr>
                <p:cNvSpPr txBox="1"/>
                <p:nvPr/>
              </p:nvSpPr>
              <p:spPr>
                <a:xfrm>
                  <a:off x="1771355" y="6209895"/>
                  <a:ext cx="2653301"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dirty="0" smtClean="0">
                                <a:latin typeface="Cambria Math" panose="02040503050406030204" pitchFamily="18" charset="0"/>
                              </a:rPr>
                            </m:ctrlPr>
                          </m:sSubPr>
                          <m:e>
                            <m:r>
                              <a:rPr lang="en-US" sz="1800" b="1" i="1" dirty="0" smtClean="0">
                                <a:latin typeface="Cambria Math" panose="02040503050406030204" pitchFamily="18" charset="0"/>
                              </a:rPr>
                              <m:t>𝒙</m:t>
                            </m:r>
                          </m:e>
                          <m:sub>
                            <m:r>
                              <a:rPr lang="en-US" sz="1800" b="1" i="1" dirty="0"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70846096-D561-4AB6-B2E9-6226C30BDF6B}"/>
                    </a:ext>
                  </a:extLst>
                </p:cNvPr>
                <p:cNvSpPr txBox="1">
                  <a:spLocks noRot="1" noChangeAspect="1" noMove="1" noResize="1" noEditPoints="1" noAdjustHandles="1" noChangeArrowheads="1" noChangeShapeType="1" noTextEdit="1"/>
                </p:cNvSpPr>
                <p:nvPr/>
              </p:nvSpPr>
              <p:spPr>
                <a:xfrm>
                  <a:off x="1771355" y="6209895"/>
                  <a:ext cx="2653301"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36257C7-A7C2-4027-BF54-2B19BB1ED0BB}"/>
                    </a:ext>
                  </a:extLst>
                </p:cNvPr>
                <p:cNvSpPr txBox="1"/>
                <p:nvPr/>
              </p:nvSpPr>
              <p:spPr>
                <a:xfrm>
                  <a:off x="1029903" y="4177472"/>
                  <a:ext cx="368808"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dirty="0" smtClean="0">
                                <a:latin typeface="Cambria Math" panose="02040503050406030204" pitchFamily="18" charset="0"/>
                              </a:rPr>
                            </m:ctrlPr>
                          </m:sSubPr>
                          <m:e>
                            <m:r>
                              <a:rPr lang="en-US" sz="1800" b="1" i="1" dirty="0" smtClean="0">
                                <a:latin typeface="Cambria Math" panose="02040503050406030204" pitchFamily="18" charset="0"/>
                              </a:rPr>
                              <m:t>𝒙</m:t>
                            </m:r>
                          </m:e>
                          <m:sub>
                            <m:r>
                              <a:rPr lang="en-US" sz="1800" b="1" i="1" dirty="0" smtClean="0">
                                <a:latin typeface="Cambria Math" panose="02040503050406030204" pitchFamily="18" charset="0"/>
                              </a:rPr>
                              <m:t>𝟐</m:t>
                            </m:r>
                          </m:sub>
                        </m:sSub>
                      </m:oMath>
                    </m:oMathPara>
                  </a14:m>
                  <a:endParaRPr lang="en-US" b="1" dirty="0"/>
                </a:p>
              </p:txBody>
            </p:sp>
          </mc:Choice>
          <mc:Fallback xmlns="">
            <p:sp>
              <p:nvSpPr>
                <p:cNvPr id="10" name="TextBox 9">
                  <a:extLst>
                    <a:ext uri="{FF2B5EF4-FFF2-40B4-BE49-F238E27FC236}">
                      <a16:creationId xmlns:a16="http://schemas.microsoft.com/office/drawing/2014/main" id="{736257C7-A7C2-4027-BF54-2B19BB1ED0BB}"/>
                    </a:ext>
                  </a:extLst>
                </p:cNvPr>
                <p:cNvSpPr txBox="1">
                  <a:spLocks noRot="1" noChangeAspect="1" noMove="1" noResize="1" noEditPoints="1" noAdjustHandles="1" noChangeArrowheads="1" noChangeShapeType="1" noTextEdit="1"/>
                </p:cNvSpPr>
                <p:nvPr/>
              </p:nvSpPr>
              <p:spPr>
                <a:xfrm>
                  <a:off x="1029903" y="4177472"/>
                  <a:ext cx="368808" cy="369332"/>
                </a:xfrm>
                <a:prstGeom prst="rect">
                  <a:avLst/>
                </a:prstGeom>
                <a:blipFill>
                  <a:blip r:embed="rId4"/>
                  <a:stretch>
                    <a:fillRect/>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1502607C-6F4C-44B5-A1A8-ABC8199E3CF9}"/>
              </a:ext>
            </a:extLst>
          </p:cNvPr>
          <p:cNvGrpSpPr/>
          <p:nvPr/>
        </p:nvGrpSpPr>
        <p:grpSpPr>
          <a:xfrm>
            <a:off x="6279924" y="2177792"/>
            <a:ext cx="4578585" cy="4497645"/>
            <a:chOff x="5588655" y="2730923"/>
            <a:chExt cx="3935704" cy="3866129"/>
          </a:xfrm>
        </p:grpSpPr>
        <p:pic>
          <p:nvPicPr>
            <p:cNvPr id="1030" name="Picture 6">
              <a:extLst>
                <a:ext uri="{FF2B5EF4-FFF2-40B4-BE49-F238E27FC236}">
                  <a16:creationId xmlns:a16="http://schemas.microsoft.com/office/drawing/2014/main" id="{FDB16AAD-FEA5-4758-87A3-009B01D733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3607" y="2730923"/>
              <a:ext cx="3730752" cy="361121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73AE8DC4-ABDD-44D1-9206-6206B81A9364}"/>
                </a:ext>
              </a:extLst>
            </p:cNvPr>
            <p:cNvGrpSpPr/>
            <p:nvPr/>
          </p:nvGrpSpPr>
          <p:grpSpPr>
            <a:xfrm>
              <a:off x="5588655" y="4024856"/>
              <a:ext cx="3375465" cy="2572196"/>
              <a:chOff x="1049191" y="4024856"/>
              <a:chExt cx="3375465" cy="2572196"/>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4189E43-891B-4FD7-8445-B4ECD080D098}"/>
                      </a:ext>
                    </a:extLst>
                  </p:cNvPr>
                  <p:cNvSpPr txBox="1"/>
                  <p:nvPr/>
                </p:nvSpPr>
                <p:spPr>
                  <a:xfrm>
                    <a:off x="1771355" y="6209895"/>
                    <a:ext cx="2653301" cy="38715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1" i="1" dirty="0" smtClean="0">
                                  <a:latin typeface="Cambria Math" panose="02040503050406030204" pitchFamily="18" charset="0"/>
                                </a:rPr>
                              </m:ctrlPr>
                            </m:sSubSupPr>
                            <m:e>
                              <m:r>
                                <a:rPr lang="en-US" sz="1800" b="1" i="1" dirty="0" smtClean="0">
                                  <a:latin typeface="Cambria Math" panose="02040503050406030204" pitchFamily="18" charset="0"/>
                                </a:rPr>
                                <m:t>𝒙</m:t>
                              </m:r>
                            </m:e>
                            <m:sub>
                              <m:r>
                                <a:rPr lang="en-US" sz="1800" b="1" i="1" dirty="0" smtClean="0">
                                  <a:latin typeface="Cambria Math" panose="02040503050406030204" pitchFamily="18" charset="0"/>
                                </a:rPr>
                                <m:t>𝟏</m:t>
                              </m:r>
                            </m:sub>
                            <m:sup>
                              <m:r>
                                <a:rPr lang="en-US" sz="1800" b="1" i="1" dirty="0" smtClean="0">
                                  <a:latin typeface="Cambria Math" panose="02040503050406030204" pitchFamily="18" charset="0"/>
                                </a:rPr>
                                <m:t>𝟐</m:t>
                              </m:r>
                            </m:sup>
                          </m:sSubSup>
                        </m:oMath>
                      </m:oMathPara>
                    </a14:m>
                    <a:endParaRPr lang="en-US" b="1" dirty="0"/>
                  </a:p>
                </p:txBody>
              </p:sp>
            </mc:Choice>
            <mc:Fallback xmlns="">
              <p:sp>
                <p:nvSpPr>
                  <p:cNvPr id="14" name="TextBox 13">
                    <a:extLst>
                      <a:ext uri="{FF2B5EF4-FFF2-40B4-BE49-F238E27FC236}">
                        <a16:creationId xmlns:a16="http://schemas.microsoft.com/office/drawing/2014/main" id="{F4189E43-891B-4FD7-8445-B4ECD080D098}"/>
                      </a:ext>
                    </a:extLst>
                  </p:cNvPr>
                  <p:cNvSpPr txBox="1">
                    <a:spLocks noRot="1" noChangeAspect="1" noMove="1" noResize="1" noEditPoints="1" noAdjustHandles="1" noChangeArrowheads="1" noChangeShapeType="1" noTextEdit="1"/>
                  </p:cNvSpPr>
                  <p:nvPr/>
                </p:nvSpPr>
                <p:spPr>
                  <a:xfrm>
                    <a:off x="1771355" y="6209895"/>
                    <a:ext cx="2653301" cy="38715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1E28552-A0EA-41C9-A778-3957BD36420E}"/>
                      </a:ext>
                    </a:extLst>
                  </p:cNvPr>
                  <p:cNvSpPr txBox="1"/>
                  <p:nvPr/>
                </p:nvSpPr>
                <p:spPr>
                  <a:xfrm>
                    <a:off x="1049191" y="4024856"/>
                    <a:ext cx="368808" cy="941155"/>
                  </a:xfrm>
                  <a:prstGeom prst="rect">
                    <a:avLst/>
                  </a:prstGeom>
                  <a:solidFill>
                    <a:schemeClr val="bg1"/>
                  </a:solidFill>
                </p:spPr>
                <p:txBody>
                  <a:bodyPr wrap="square">
                    <a:spAutoFit/>
                  </a:bodyPr>
                  <a:lstStyle/>
                  <a:p>
                    <a:endParaRPr lang="en-US" sz="18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US" sz="1800" b="1" i="1" dirty="0" smtClean="0">
                                  <a:latin typeface="Cambria Math" panose="02040503050406030204" pitchFamily="18" charset="0"/>
                                </a:rPr>
                              </m:ctrlPr>
                            </m:sSubSupPr>
                            <m:e>
                              <m:r>
                                <a:rPr lang="en-US" sz="1800" b="1" i="1" dirty="0" smtClean="0">
                                  <a:latin typeface="Cambria Math" panose="02040503050406030204" pitchFamily="18" charset="0"/>
                                </a:rPr>
                                <m:t>𝒙</m:t>
                              </m:r>
                            </m:e>
                            <m:sub>
                              <m:r>
                                <a:rPr lang="en-US" sz="1800" b="1" i="1" dirty="0" smtClean="0">
                                  <a:latin typeface="Cambria Math" panose="02040503050406030204" pitchFamily="18" charset="0"/>
                                </a:rPr>
                                <m:t>𝟐</m:t>
                              </m:r>
                            </m:sub>
                            <m:sup>
                              <m:r>
                                <a:rPr lang="en-US" sz="1800" b="1" i="1" dirty="0" smtClean="0">
                                  <a:latin typeface="Cambria Math" panose="02040503050406030204" pitchFamily="18" charset="0"/>
                                </a:rPr>
                                <m:t>𝟐</m:t>
                              </m:r>
                            </m:sup>
                          </m:sSubSup>
                        </m:oMath>
                      </m:oMathPara>
                    </a14:m>
                    <a:endParaRPr lang="en-US" b="1" dirty="0"/>
                  </a:p>
                  <a:p>
                    <a:endParaRPr lang="en-US" b="1" dirty="0"/>
                  </a:p>
                </p:txBody>
              </p:sp>
            </mc:Choice>
            <mc:Fallback xmlns="">
              <p:sp>
                <p:nvSpPr>
                  <p:cNvPr id="15" name="TextBox 14">
                    <a:extLst>
                      <a:ext uri="{FF2B5EF4-FFF2-40B4-BE49-F238E27FC236}">
                        <a16:creationId xmlns:a16="http://schemas.microsoft.com/office/drawing/2014/main" id="{E1E28552-A0EA-41C9-A778-3957BD36420E}"/>
                      </a:ext>
                    </a:extLst>
                  </p:cNvPr>
                  <p:cNvSpPr txBox="1">
                    <a:spLocks noRot="1" noChangeAspect="1" noMove="1" noResize="1" noEditPoints="1" noAdjustHandles="1" noChangeArrowheads="1" noChangeShapeType="1" noTextEdit="1"/>
                  </p:cNvSpPr>
                  <p:nvPr/>
                </p:nvSpPr>
                <p:spPr>
                  <a:xfrm>
                    <a:off x="1049191" y="4024856"/>
                    <a:ext cx="368808" cy="941155"/>
                  </a:xfrm>
                  <a:prstGeom prst="rect">
                    <a:avLst/>
                  </a:prstGeom>
                  <a:blipFill>
                    <a:blip r:embed="rId7"/>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173931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9D10-4F3C-4DC0-85E8-B9DF86C61170}"/>
              </a:ext>
            </a:extLst>
          </p:cNvPr>
          <p:cNvSpPr>
            <a:spLocks noGrp="1"/>
          </p:cNvSpPr>
          <p:nvPr>
            <p:ph type="title"/>
          </p:nvPr>
        </p:nvSpPr>
        <p:spPr/>
        <p:txBody>
          <a:bodyPr/>
          <a:lstStyle/>
          <a:p>
            <a:r>
              <a:rPr lang="en-US" dirty="0"/>
              <a:t>Learning Linear Classifiers over Basis Functions</a:t>
            </a:r>
          </a:p>
        </p:txBody>
      </p:sp>
      <p:sp>
        <p:nvSpPr>
          <p:cNvPr id="3" name="Slide Number Placeholder 2">
            <a:extLst>
              <a:ext uri="{FF2B5EF4-FFF2-40B4-BE49-F238E27FC236}">
                <a16:creationId xmlns:a16="http://schemas.microsoft.com/office/drawing/2014/main" id="{3DC35B3D-FA64-45DE-840B-3D8E9E231A93}"/>
              </a:ext>
            </a:extLst>
          </p:cNvPr>
          <p:cNvSpPr>
            <a:spLocks noGrp="1"/>
          </p:cNvSpPr>
          <p:nvPr>
            <p:ph type="sldNum" sz="quarter" idx="4"/>
          </p:nvPr>
        </p:nvSpPr>
        <p:spPr/>
        <p:txBody>
          <a:bodyPr/>
          <a:lstStyle/>
          <a:p>
            <a:fld id="{02C8B7B2-9496-47E5-990F-169BD0B1DE6A}" type="slidenum">
              <a:rPr lang="en-US" smtClean="0"/>
              <a:t>57</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E374F1D-2ED2-4596-B6E5-40E78FADAD2D}"/>
                  </a:ext>
                </a:extLst>
              </p:cNvPr>
              <p:cNvSpPr txBox="1"/>
              <p:nvPr/>
            </p:nvSpPr>
            <p:spPr>
              <a:xfrm>
                <a:off x="512745" y="796229"/>
                <a:ext cx="10353137" cy="2251065"/>
              </a:xfrm>
              <a:prstGeom prst="rect">
                <a:avLst/>
              </a:prstGeom>
              <a:noFill/>
            </p:spPr>
            <p:txBody>
              <a:bodyPr wrap="square">
                <a:spAutoFit/>
              </a:bodyPr>
              <a:lstStyle/>
              <a:p>
                <a:r>
                  <a:rPr lang="en-US" sz="2000" b="1" dirty="0">
                    <a:latin typeface="Avenir Next LT Pro" panose="020B0504020202020204" pitchFamily="34" charset="0"/>
                  </a:rPr>
                  <a:t>What would this look like in all the classifiers we’ve derived so far? </a:t>
                </a:r>
              </a:p>
              <a:p>
                <a:endParaRPr lang="en-US" sz="2000" dirty="0">
                  <a:latin typeface="Avenir Next LT Pro" panose="020B0504020202020204" pitchFamily="34" charset="0"/>
                </a:endParaRPr>
              </a:p>
              <a:p>
                <a:pPr marL="914400" lvl="1" indent="-457200">
                  <a:buFont typeface="+mj-lt"/>
                  <a:buAutoNum type="arabicPeriod"/>
                </a:pPr>
                <a:r>
                  <a:rPr lang="en-US" sz="2000" dirty="0">
                    <a:latin typeface="Avenir Next LT Pro" panose="020B0504020202020204" pitchFamily="34" charset="0"/>
                  </a:rPr>
                  <a:t>Define some transform </a:t>
                </a:r>
                <a14:m>
                  <m:oMath xmlns:m="http://schemas.openxmlformats.org/officeDocument/2006/math">
                    <m:r>
                      <m:rPr>
                        <m:sty m:val="p"/>
                      </m:rPr>
                      <a:rPr lang="en-US" sz="2000" b="0" i="0" smtClean="0">
                        <a:latin typeface="Cambria Math" panose="02040503050406030204" pitchFamily="18" charset="0"/>
                      </a:rPr>
                      <m:t>Φ</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oMath>
                </a14:m>
                <a:r>
                  <a:rPr lang="en-US" sz="2000" dirty="0">
                    <a:latin typeface="Avenir Next LT Pro" panose="020B0504020202020204" pitchFamily="34" charset="0"/>
                  </a:rPr>
                  <a:t> that maps the vector x to a new vector</a:t>
                </a:r>
              </a:p>
              <a:p>
                <a:pPr marL="1257300" lvl="2" indent="-342900">
                  <a:buFont typeface="Arial" panose="020B0604020202020204" pitchFamily="34" charset="0"/>
                  <a:buChar char="•"/>
                </a:pPr>
                <a:r>
                  <a:rPr lang="en-US" sz="2000" dirty="0">
                    <a:latin typeface="Avenir Next LT Pro" panose="020B0504020202020204" pitchFamily="34" charset="0"/>
                  </a:rPr>
                  <a:t>For example </a:t>
                </a:r>
                <a14:m>
                  <m:oMath xmlns:m="http://schemas.openxmlformats.org/officeDocument/2006/math">
                    <m:r>
                      <m:rPr>
                        <m:sty m:val="p"/>
                      </m:rPr>
                      <a:rPr lang="en-US" sz="2000" b="0" i="0" smtClean="0">
                        <a:latin typeface="Cambria Math" panose="02040503050406030204" pitchFamily="18" charset="0"/>
                      </a:rPr>
                      <m:t>Φ</m:t>
                    </m:r>
                    <m:d>
                      <m:dPr>
                        <m:ctrlPr>
                          <a:rPr lang="en-US" sz="2000" b="0" i="1" smtClean="0">
                            <a:latin typeface="Cambria Math" panose="02040503050406030204" pitchFamily="18" charset="0"/>
                          </a:rPr>
                        </m:ctrlPr>
                      </m:dPr>
                      <m:e>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e>
                        </m:d>
                      </m:e>
                    </m:d>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 </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m:t>
                    </m:r>
                  </m:oMath>
                </a14:m>
                <a:r>
                  <a:rPr lang="en-US" sz="2000" dirty="0">
                    <a:latin typeface="Avenir Next LT Pro" panose="020B0504020202020204" pitchFamily="34" charset="0"/>
                  </a:rPr>
                  <a:t>  or with real values </a:t>
                </a:r>
                <a14:m>
                  <m:oMath xmlns:m="http://schemas.openxmlformats.org/officeDocument/2006/math">
                    <m:r>
                      <m:rPr>
                        <m:sty m:val="p"/>
                      </m:rPr>
                      <a:rPr lang="en-US" sz="2000" b="0" i="0" smtClean="0">
                        <a:latin typeface="Cambria Math" panose="02040503050406030204" pitchFamily="18" charset="0"/>
                      </a:rPr>
                      <m:t>Φ</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[2, −3]</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4,9</m:t>
                        </m:r>
                      </m:e>
                    </m:d>
                  </m:oMath>
                </a14:m>
                <a:endParaRPr lang="en-US" sz="2000" dirty="0">
                  <a:latin typeface="Avenir Next LT Pro" panose="020B0504020202020204" pitchFamily="34" charset="0"/>
                </a:endParaRPr>
              </a:p>
              <a:p>
                <a:pPr marL="1257300" lvl="2" indent="-342900">
                  <a:buFont typeface="Arial" panose="020B0604020202020204" pitchFamily="34" charset="0"/>
                  <a:buChar char="•"/>
                </a:pPr>
                <a:endParaRPr lang="en-US" sz="2000" dirty="0">
                  <a:latin typeface="Avenir Next LT Pro" panose="020B0504020202020204" pitchFamily="34" charset="0"/>
                </a:endParaRPr>
              </a:p>
              <a:p>
                <a:pPr marL="914400" lvl="1" indent="-457200">
                  <a:buFont typeface="+mj-lt"/>
                  <a:buAutoNum type="arabicPeriod"/>
                </a:pPr>
                <a:r>
                  <a:rPr lang="en-US" sz="2000" dirty="0">
                    <a:latin typeface="Avenir Next LT Pro" panose="020B0504020202020204" pitchFamily="34" charset="0"/>
                  </a:rPr>
                  <a:t>Replace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𝒊</m:t>
                        </m:r>
                      </m:sub>
                    </m:sSub>
                  </m:oMath>
                </a14:m>
                <a:r>
                  <a:rPr lang="en-US" sz="2000" b="1" dirty="0">
                    <a:latin typeface="Avenir Next LT Pro" panose="020B0504020202020204" pitchFamily="34" charset="0"/>
                  </a:rPr>
                  <a:t> </a:t>
                </a:r>
                <a:r>
                  <a:rPr lang="en-US" sz="2000" dirty="0">
                    <a:latin typeface="Avenir Next LT Pro" panose="020B0504020202020204" pitchFamily="34" charset="0"/>
                  </a:rPr>
                  <a:t>with </a:t>
                </a:r>
                <a14:m>
                  <m:oMath xmlns:m="http://schemas.openxmlformats.org/officeDocument/2006/math">
                    <m:r>
                      <m:rPr>
                        <m:sty m:val="p"/>
                      </m:rPr>
                      <a:rPr lang="en-US" sz="2000" b="0" i="0" smtClean="0">
                        <a:latin typeface="Cambria Math" panose="02040503050406030204" pitchFamily="18" charset="0"/>
                      </a:rPr>
                      <m:t>Φ</m:t>
                    </m:r>
                    <m:d>
                      <m:dPr>
                        <m:ctrlPr>
                          <a:rPr lang="en-US" sz="2000" b="0" i="1" smtClean="0">
                            <a:latin typeface="Cambria Math" panose="02040503050406030204" pitchFamily="18" charset="0"/>
                          </a:rPr>
                        </m:ctrlPr>
                      </m:d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𝒊</m:t>
                            </m:r>
                          </m:sub>
                        </m:sSub>
                      </m:e>
                    </m:d>
                  </m:oMath>
                </a14:m>
                <a:r>
                  <a:rPr lang="en-US" sz="2000" b="1" dirty="0">
                    <a:latin typeface="Avenir Next LT Pro" panose="020B0504020202020204" pitchFamily="34" charset="0"/>
                  </a:rPr>
                  <a:t> </a:t>
                </a:r>
                <a:r>
                  <a:rPr lang="en-US" sz="2000" dirty="0">
                    <a:latin typeface="Avenir Next LT Pro" panose="020B0504020202020204" pitchFamily="34" charset="0"/>
                  </a:rPr>
                  <a:t>in all our equations / derivations.</a:t>
                </a:r>
              </a:p>
              <a:p>
                <a:pPr marL="1371600" lvl="2" indent="-457200">
                  <a:buFont typeface="Arial" panose="020B0604020202020204" pitchFamily="34" charset="0"/>
                  <a:buChar char="•"/>
                </a:pPr>
                <a:r>
                  <a:rPr lang="en-US" sz="2000" dirty="0">
                    <a:latin typeface="Avenir Next LT Pro" panose="020B0504020202020204" pitchFamily="34" charset="0"/>
                  </a:rPr>
                  <a:t>This doesn’t change any of the derivations.</a:t>
                </a:r>
              </a:p>
            </p:txBody>
          </p:sp>
        </mc:Choice>
        <mc:Fallback xmlns="">
          <p:sp>
            <p:nvSpPr>
              <p:cNvPr id="6" name="TextBox 5">
                <a:extLst>
                  <a:ext uri="{FF2B5EF4-FFF2-40B4-BE49-F238E27FC236}">
                    <a16:creationId xmlns:a16="http://schemas.microsoft.com/office/drawing/2014/main" id="{DE374F1D-2ED2-4596-B6E5-40E78FADAD2D}"/>
                  </a:ext>
                </a:extLst>
              </p:cNvPr>
              <p:cNvSpPr txBox="1">
                <a:spLocks noRot="1" noChangeAspect="1" noMove="1" noResize="1" noEditPoints="1" noAdjustHandles="1" noChangeArrowheads="1" noChangeShapeType="1" noTextEdit="1"/>
              </p:cNvSpPr>
              <p:nvPr/>
            </p:nvSpPr>
            <p:spPr>
              <a:xfrm>
                <a:off x="512745" y="796229"/>
                <a:ext cx="10353137" cy="2251065"/>
              </a:xfrm>
              <a:prstGeom prst="rect">
                <a:avLst/>
              </a:prstGeom>
              <a:blipFill>
                <a:blip r:embed="rId2"/>
                <a:stretch>
                  <a:fillRect l="-589" t="-1355" b="-4065"/>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BC92584-9F9D-4723-B061-20EAFA274BCC}"/>
              </a:ext>
            </a:extLst>
          </p:cNvPr>
          <p:cNvSpPr txBox="1"/>
          <p:nvPr/>
        </p:nvSpPr>
        <p:spPr>
          <a:xfrm>
            <a:off x="76463" y="4588284"/>
            <a:ext cx="2075430" cy="707886"/>
          </a:xfrm>
          <a:prstGeom prst="rect">
            <a:avLst/>
          </a:prstGeom>
          <a:noFill/>
        </p:spPr>
        <p:txBody>
          <a:bodyPr wrap="square">
            <a:spAutoFit/>
          </a:bodyPr>
          <a:lstStyle/>
          <a:p>
            <a:pPr marL="0" lvl="2"/>
            <a:r>
              <a:rPr lang="en-US" sz="2000" dirty="0">
                <a:solidFill>
                  <a:srgbClr val="D73F09"/>
                </a:solidFill>
                <a:latin typeface="Avenir Next LT Pro" panose="020B0504020202020204" pitchFamily="34" charset="0"/>
              </a:rPr>
              <a:t>Soft-Margin SVM Dual:</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5AC9E5F-1406-49CF-B40C-957C79E649AC}"/>
                  </a:ext>
                </a:extLst>
              </p:cNvPr>
              <p:cNvSpPr txBox="1"/>
              <p:nvPr/>
            </p:nvSpPr>
            <p:spPr>
              <a:xfrm>
                <a:off x="1853348" y="4054028"/>
                <a:ext cx="4663194" cy="205158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lim>
                          </m:limLow>
                        </m:fName>
                        <m:e>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ctrlPr>
                                <a:rPr lang="en-US" i="1">
                                  <a:latin typeface="Cambria Math" panose="02040503050406030204" pitchFamily="18" charset="0"/>
                                </a:rPr>
                              </m:ctrlPr>
                            </m:naryPr>
                            <m:sub>
                              <m:r>
                                <a:rPr lang="en-US" i="1">
                                  <a:latin typeface="Cambria Math" panose="02040503050406030204" pitchFamily="18" charset="0"/>
                                </a:rPr>
                                <m:t>𝑖</m:t>
                              </m:r>
                            </m:sub>
                            <m:sup>
                              <m:r>
                                <a:rPr lang="en-US" i="1">
                                  <a:latin typeface="Cambria Math" panose="02040503050406030204" pitchFamily="18" charset="0"/>
                                </a:rPr>
                                <m:t>𝑛</m:t>
                              </m:r>
                            </m:sup>
                            <m:e>
                              <m:nary>
                                <m:naryPr>
                                  <m:chr m:val="∑"/>
                                  <m:ctrlPr>
                                    <a:rPr lang="en-US" i="1">
                                      <a:latin typeface="Cambria Math" panose="02040503050406030204" pitchFamily="18" charset="0"/>
                                    </a:rPr>
                                  </m:ctrlPr>
                                </m:naryPr>
                                <m:sub>
                                  <m:r>
                                    <a:rPr lang="en-US" i="1">
                                      <a:latin typeface="Cambria Math" panose="02040503050406030204" pitchFamily="18" charset="0"/>
                                    </a:rPr>
                                    <m:t>𝑗</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sSubSup>
                                    <m:sSubSupPr>
                                      <m:ctrlPr>
                                        <a:rPr lang="en-US" b="1" i="1">
                                          <a:latin typeface="Cambria Math" panose="02040503050406030204" pitchFamily="18" charset="0"/>
                                        </a:rPr>
                                      </m:ctrlPr>
                                    </m:sSubSupPr>
                                    <m:e>
                                      <m:r>
                                        <a:rPr lang="en-US" b="1" i="1">
                                          <a:latin typeface="Cambria Math" panose="02040503050406030204" pitchFamily="18" charset="0"/>
                                        </a:rPr>
                                        <m:t>𝒙</m:t>
                                      </m:r>
                                    </m:e>
                                    <m:sub>
                                      <m:r>
                                        <a:rPr lang="en-US" b="1" i="1">
                                          <a:latin typeface="Cambria Math" panose="02040503050406030204" pitchFamily="18" charset="0"/>
                                        </a:rPr>
                                        <m:t>𝒊</m:t>
                                      </m:r>
                                    </m:sub>
                                    <m:sup>
                                      <m:r>
                                        <a:rPr lang="en-US" b="1" i="1">
                                          <a:latin typeface="Cambria Math" panose="02040503050406030204" pitchFamily="18" charset="0"/>
                                        </a:rPr>
                                        <m:t>𝑻</m:t>
                                      </m:r>
                                    </m:sup>
                                  </m:sSubSup>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𝒋</m:t>
                                      </m:r>
                                    </m:sub>
                                  </m:sSub>
                                </m:e>
                              </m:nary>
                            </m:e>
                          </m:nary>
                        </m:e>
                      </m:func>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sSub>
                        <m:sSubPr>
                          <m:ctrlPr>
                            <a:rPr lang="en-US" i="1">
                              <a:latin typeface="Cambria Math" panose="02040503050406030204" pitchFamily="18" charset="0"/>
                            </a:rPr>
                          </m:ctrlPr>
                        </m:sSubPr>
                        <m:e>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r>
                            <a:rPr lang="en-US" i="1">
                              <a:latin typeface="Cambria Math" panose="02040503050406030204" pitchFamily="18" charset="0"/>
                            </a:rPr>
                            <m:t>𝑦</m:t>
                          </m:r>
                        </m:e>
                        <m:sub>
                          <m:r>
                            <a:rPr lang="en-US" i="1">
                              <a:latin typeface="Cambria Math" panose="02040503050406030204" pitchFamily="18" charset="0"/>
                            </a:rPr>
                            <m:t>𝑖</m:t>
                          </m:r>
                        </m:sub>
                      </m:sSub>
                      <m:r>
                        <a:rPr lang="en-US" b="1" i="1">
                          <a:latin typeface="Cambria Math" panose="02040503050406030204" pitchFamily="18" charset="0"/>
                        </a:rPr>
                        <m:t>=</m:t>
                      </m:r>
                      <m:r>
                        <a:rPr lang="en-US" i="1">
                          <a:latin typeface="Cambria Math" panose="02040503050406030204" pitchFamily="18" charset="0"/>
                        </a:rPr>
                        <m:t>0</m:t>
                      </m:r>
                      <m:r>
                        <a:rPr lang="en-US" b="0" i="0" smtClean="0">
                          <a:latin typeface="Cambria Math" panose="02040503050406030204" pitchFamily="18" charset="0"/>
                        </a:rPr>
                        <m:t>         </m:t>
                      </m:r>
                    </m:oMath>
                  </m:oMathPara>
                </a14:m>
                <a:endParaRPr lang="en-US" b="0" i="0"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𝑖</m:t>
                      </m:r>
                    </m:oMath>
                  </m:oMathPara>
                </a14:m>
                <a:endParaRPr lang="en-US" dirty="0"/>
              </a:p>
            </p:txBody>
          </p:sp>
        </mc:Choice>
        <mc:Fallback xmlns="">
          <p:sp>
            <p:nvSpPr>
              <p:cNvPr id="17" name="TextBox 16">
                <a:extLst>
                  <a:ext uri="{FF2B5EF4-FFF2-40B4-BE49-F238E27FC236}">
                    <a16:creationId xmlns:a16="http://schemas.microsoft.com/office/drawing/2014/main" id="{65AC9E5F-1406-49CF-B40C-957C79E649AC}"/>
                  </a:ext>
                </a:extLst>
              </p:cNvPr>
              <p:cNvSpPr txBox="1">
                <a:spLocks noRot="1" noChangeAspect="1" noMove="1" noResize="1" noEditPoints="1" noAdjustHandles="1" noChangeArrowheads="1" noChangeShapeType="1" noTextEdit="1"/>
              </p:cNvSpPr>
              <p:nvPr/>
            </p:nvSpPr>
            <p:spPr>
              <a:xfrm>
                <a:off x="1853348" y="4054028"/>
                <a:ext cx="4663194" cy="20515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BC1F914-B4E4-4A4B-9122-D3176F8C8790}"/>
                  </a:ext>
                </a:extLst>
              </p:cNvPr>
              <p:cNvSpPr txBox="1"/>
              <p:nvPr/>
            </p:nvSpPr>
            <p:spPr>
              <a:xfrm>
                <a:off x="7041222" y="4054028"/>
                <a:ext cx="4663194" cy="205158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lim>
                          </m:limLow>
                        </m:fName>
                        <m:e>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ctrlPr>
                                <a:rPr lang="en-US" i="1">
                                  <a:latin typeface="Cambria Math" panose="02040503050406030204" pitchFamily="18" charset="0"/>
                                </a:rPr>
                              </m:ctrlPr>
                            </m:naryPr>
                            <m:sub>
                              <m:r>
                                <a:rPr lang="en-US" i="1">
                                  <a:latin typeface="Cambria Math" panose="02040503050406030204" pitchFamily="18" charset="0"/>
                                </a:rPr>
                                <m:t>𝑖</m:t>
                              </m:r>
                            </m:sub>
                            <m:sup>
                              <m:r>
                                <a:rPr lang="en-US" i="1">
                                  <a:latin typeface="Cambria Math" panose="02040503050406030204" pitchFamily="18" charset="0"/>
                                </a:rPr>
                                <m:t>𝑛</m:t>
                              </m:r>
                            </m:sup>
                            <m:e>
                              <m:nary>
                                <m:naryPr>
                                  <m:chr m:val="∑"/>
                                  <m:ctrlPr>
                                    <a:rPr lang="en-US" i="1">
                                      <a:latin typeface="Cambria Math" panose="02040503050406030204" pitchFamily="18" charset="0"/>
                                    </a:rPr>
                                  </m:ctrlPr>
                                </m:naryPr>
                                <m:sub>
                                  <m:r>
                                    <a:rPr lang="en-US" i="1">
                                      <a:latin typeface="Cambria Math" panose="02040503050406030204" pitchFamily="18" charset="0"/>
                                    </a:rPr>
                                    <m:t>𝑗</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r>
                                    <a:rPr lang="en-US" b="1" i="0" smtClean="0">
                                      <a:latin typeface="Cambria Math" panose="02040503050406030204" pitchFamily="18" charset="0"/>
                                    </a:rPr>
                                    <m:t>𝚽</m:t>
                                  </m:r>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e>
                                      </m:d>
                                    </m:e>
                                    <m:sup>
                                      <m:r>
                                        <a:rPr lang="en-US" b="1" i="1" smtClean="0">
                                          <a:latin typeface="Cambria Math" panose="02040503050406030204" pitchFamily="18" charset="0"/>
                                        </a:rPr>
                                        <m:t>𝑻</m:t>
                                      </m:r>
                                    </m:sup>
                                  </m:sSup>
                                  <m:r>
                                    <a:rPr lang="en-US" b="1" i="0" smtClean="0">
                                      <a:latin typeface="Cambria Math" panose="02040503050406030204" pitchFamily="18" charset="0"/>
                                    </a:rPr>
                                    <m:t>𝚽</m:t>
                                  </m:r>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𝒋</m:t>
                                          </m:r>
                                        </m:sub>
                                      </m:sSub>
                                    </m:e>
                                  </m:d>
                                </m:e>
                              </m:nary>
                            </m:e>
                          </m:nary>
                        </m:e>
                      </m:func>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sSub>
                        <m:sSubPr>
                          <m:ctrlPr>
                            <a:rPr lang="en-US" i="1">
                              <a:latin typeface="Cambria Math" panose="02040503050406030204" pitchFamily="18" charset="0"/>
                            </a:rPr>
                          </m:ctrlPr>
                        </m:sSubPr>
                        <m:e>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r>
                            <a:rPr lang="en-US" i="1">
                              <a:latin typeface="Cambria Math" panose="02040503050406030204" pitchFamily="18" charset="0"/>
                            </a:rPr>
                            <m:t>𝑦</m:t>
                          </m:r>
                        </m:e>
                        <m:sub>
                          <m:r>
                            <a:rPr lang="en-US" i="1">
                              <a:latin typeface="Cambria Math" panose="02040503050406030204" pitchFamily="18" charset="0"/>
                            </a:rPr>
                            <m:t>𝑖</m:t>
                          </m:r>
                        </m:sub>
                      </m:sSub>
                      <m:r>
                        <a:rPr lang="en-US" b="1" i="1">
                          <a:latin typeface="Cambria Math" panose="02040503050406030204" pitchFamily="18" charset="0"/>
                        </a:rPr>
                        <m:t>=</m:t>
                      </m:r>
                      <m:r>
                        <a:rPr lang="en-US" i="1">
                          <a:latin typeface="Cambria Math" panose="02040503050406030204" pitchFamily="18" charset="0"/>
                        </a:rPr>
                        <m:t>0</m:t>
                      </m:r>
                      <m:r>
                        <a:rPr lang="en-US" b="0" i="0" smtClean="0">
                          <a:latin typeface="Cambria Math" panose="02040503050406030204" pitchFamily="18" charset="0"/>
                        </a:rPr>
                        <m:t>         </m:t>
                      </m:r>
                    </m:oMath>
                  </m:oMathPara>
                </a14:m>
                <a:endParaRPr lang="en-US" b="0" i="0"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𝑖</m:t>
                      </m:r>
                    </m:oMath>
                  </m:oMathPara>
                </a14:m>
                <a:endParaRPr lang="en-US" dirty="0"/>
              </a:p>
            </p:txBody>
          </p:sp>
        </mc:Choice>
        <mc:Fallback xmlns="">
          <p:sp>
            <p:nvSpPr>
              <p:cNvPr id="20" name="TextBox 19">
                <a:extLst>
                  <a:ext uri="{FF2B5EF4-FFF2-40B4-BE49-F238E27FC236}">
                    <a16:creationId xmlns:a16="http://schemas.microsoft.com/office/drawing/2014/main" id="{FBC1F914-B4E4-4A4B-9122-D3176F8C8790}"/>
                  </a:ext>
                </a:extLst>
              </p:cNvPr>
              <p:cNvSpPr txBox="1">
                <a:spLocks noRot="1" noChangeAspect="1" noMove="1" noResize="1" noEditPoints="1" noAdjustHandles="1" noChangeArrowheads="1" noChangeShapeType="1" noTextEdit="1"/>
              </p:cNvSpPr>
              <p:nvPr/>
            </p:nvSpPr>
            <p:spPr>
              <a:xfrm>
                <a:off x="7041222" y="4054028"/>
                <a:ext cx="4663194" cy="2051587"/>
              </a:xfrm>
              <a:prstGeom prst="rect">
                <a:avLst/>
              </a:prstGeom>
              <a:blipFill>
                <a:blip r:embed="rId4"/>
                <a:stretch>
                  <a:fillRect/>
                </a:stretch>
              </a:blipFill>
            </p:spPr>
            <p:txBody>
              <a:bodyPr/>
              <a:lstStyle/>
              <a:p>
                <a:r>
                  <a:rPr lang="en-US">
                    <a:noFill/>
                  </a:rPr>
                  <a:t> </a:t>
                </a:r>
              </a:p>
            </p:txBody>
          </p:sp>
        </mc:Fallback>
      </mc:AlternateContent>
      <p:sp>
        <p:nvSpPr>
          <p:cNvPr id="21" name="Arrow: Right 20">
            <a:extLst>
              <a:ext uri="{FF2B5EF4-FFF2-40B4-BE49-F238E27FC236}">
                <a16:creationId xmlns:a16="http://schemas.microsoft.com/office/drawing/2014/main" id="{806800D4-865A-4FAC-89C2-21E67FD97642}"/>
              </a:ext>
            </a:extLst>
          </p:cNvPr>
          <p:cNvSpPr/>
          <p:nvPr/>
        </p:nvSpPr>
        <p:spPr>
          <a:xfrm>
            <a:off x="5837582" y="4726982"/>
            <a:ext cx="516835" cy="70567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610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P spid="2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9D10-4F3C-4DC0-85E8-B9DF86C61170}"/>
              </a:ext>
            </a:extLst>
          </p:cNvPr>
          <p:cNvSpPr>
            <a:spLocks noGrp="1"/>
          </p:cNvSpPr>
          <p:nvPr>
            <p:ph type="title"/>
          </p:nvPr>
        </p:nvSpPr>
        <p:spPr/>
        <p:txBody>
          <a:bodyPr/>
          <a:lstStyle/>
          <a:p>
            <a:r>
              <a:rPr lang="en-US" dirty="0"/>
              <a:t>Learning Linear Classifiers over Basis Functions</a:t>
            </a:r>
          </a:p>
        </p:txBody>
      </p:sp>
      <p:sp>
        <p:nvSpPr>
          <p:cNvPr id="3" name="Slide Number Placeholder 2">
            <a:extLst>
              <a:ext uri="{FF2B5EF4-FFF2-40B4-BE49-F238E27FC236}">
                <a16:creationId xmlns:a16="http://schemas.microsoft.com/office/drawing/2014/main" id="{3DC35B3D-FA64-45DE-840B-3D8E9E231A93}"/>
              </a:ext>
            </a:extLst>
          </p:cNvPr>
          <p:cNvSpPr>
            <a:spLocks noGrp="1"/>
          </p:cNvSpPr>
          <p:nvPr>
            <p:ph type="sldNum" sz="quarter" idx="4"/>
          </p:nvPr>
        </p:nvSpPr>
        <p:spPr/>
        <p:txBody>
          <a:bodyPr/>
          <a:lstStyle/>
          <a:p>
            <a:fld id="{02C8B7B2-9496-47E5-990F-169BD0B1DE6A}" type="slidenum">
              <a:rPr lang="en-US" smtClean="0"/>
              <a:t>58</a:t>
            </a:fld>
            <a:endParaRPr lang="en-US"/>
          </a:p>
        </p:txBody>
      </p:sp>
      <p:sp>
        <p:nvSpPr>
          <p:cNvPr id="16" name="TextBox 15">
            <a:extLst>
              <a:ext uri="{FF2B5EF4-FFF2-40B4-BE49-F238E27FC236}">
                <a16:creationId xmlns:a16="http://schemas.microsoft.com/office/drawing/2014/main" id="{9BC92584-9F9D-4723-B061-20EAFA274BCC}"/>
              </a:ext>
            </a:extLst>
          </p:cNvPr>
          <p:cNvSpPr txBox="1"/>
          <p:nvPr/>
        </p:nvSpPr>
        <p:spPr>
          <a:xfrm>
            <a:off x="404066" y="2482081"/>
            <a:ext cx="2075430" cy="707886"/>
          </a:xfrm>
          <a:prstGeom prst="rect">
            <a:avLst/>
          </a:prstGeom>
          <a:noFill/>
        </p:spPr>
        <p:txBody>
          <a:bodyPr wrap="square">
            <a:spAutoFit/>
          </a:bodyPr>
          <a:lstStyle/>
          <a:p>
            <a:pPr marL="0" lvl="2"/>
            <a:r>
              <a:rPr lang="en-US" sz="2000" dirty="0">
                <a:solidFill>
                  <a:srgbClr val="D73F09"/>
                </a:solidFill>
                <a:latin typeface="Avenir Next LT Pro" panose="020B0504020202020204" pitchFamily="34" charset="0"/>
              </a:rPr>
              <a:t>Soft-Margin SVM Dual:</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BC1F914-B4E4-4A4B-9122-D3176F8C8790}"/>
                  </a:ext>
                </a:extLst>
              </p:cNvPr>
              <p:cNvSpPr txBox="1"/>
              <p:nvPr/>
            </p:nvSpPr>
            <p:spPr>
              <a:xfrm>
                <a:off x="2479496" y="1947825"/>
                <a:ext cx="4663194" cy="205158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lim>
                          </m:limLow>
                        </m:fName>
                        <m:e>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ctrlPr>
                                <a:rPr lang="en-US" i="1">
                                  <a:latin typeface="Cambria Math" panose="02040503050406030204" pitchFamily="18" charset="0"/>
                                </a:rPr>
                              </m:ctrlPr>
                            </m:naryPr>
                            <m:sub>
                              <m:r>
                                <a:rPr lang="en-US" i="1">
                                  <a:latin typeface="Cambria Math" panose="02040503050406030204" pitchFamily="18" charset="0"/>
                                </a:rPr>
                                <m:t>𝑖</m:t>
                              </m:r>
                            </m:sub>
                            <m:sup>
                              <m:r>
                                <a:rPr lang="en-US" i="1">
                                  <a:latin typeface="Cambria Math" panose="02040503050406030204" pitchFamily="18" charset="0"/>
                                </a:rPr>
                                <m:t>𝑛</m:t>
                              </m:r>
                            </m:sup>
                            <m:e>
                              <m:nary>
                                <m:naryPr>
                                  <m:chr m:val="∑"/>
                                  <m:ctrlPr>
                                    <a:rPr lang="en-US" i="1">
                                      <a:latin typeface="Cambria Math" panose="02040503050406030204" pitchFamily="18" charset="0"/>
                                    </a:rPr>
                                  </m:ctrlPr>
                                </m:naryPr>
                                <m:sub>
                                  <m:r>
                                    <a:rPr lang="en-US" i="1">
                                      <a:latin typeface="Cambria Math" panose="02040503050406030204" pitchFamily="18" charset="0"/>
                                    </a:rPr>
                                    <m:t>𝑗</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r>
                                    <a:rPr lang="en-US" b="1" i="0" smtClean="0">
                                      <a:latin typeface="Cambria Math" panose="02040503050406030204" pitchFamily="18" charset="0"/>
                                    </a:rPr>
                                    <m:t>𝚽</m:t>
                                  </m:r>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e>
                                      </m:d>
                                    </m:e>
                                    <m:sup>
                                      <m:r>
                                        <a:rPr lang="en-US" b="1" i="1" smtClean="0">
                                          <a:latin typeface="Cambria Math" panose="02040503050406030204" pitchFamily="18" charset="0"/>
                                        </a:rPr>
                                        <m:t>𝑻</m:t>
                                      </m:r>
                                    </m:sup>
                                  </m:sSup>
                                  <m:r>
                                    <a:rPr lang="en-US" b="1" i="0" smtClean="0">
                                      <a:latin typeface="Cambria Math" panose="02040503050406030204" pitchFamily="18" charset="0"/>
                                    </a:rPr>
                                    <m:t>𝚽</m:t>
                                  </m:r>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𝒋</m:t>
                                          </m:r>
                                        </m:sub>
                                      </m:sSub>
                                    </m:e>
                                  </m:d>
                                </m:e>
                              </m:nary>
                            </m:e>
                          </m:nary>
                        </m:e>
                      </m:func>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sSub>
                        <m:sSubPr>
                          <m:ctrlPr>
                            <a:rPr lang="en-US" i="1">
                              <a:latin typeface="Cambria Math" panose="02040503050406030204" pitchFamily="18" charset="0"/>
                            </a:rPr>
                          </m:ctrlPr>
                        </m:sSubPr>
                        <m:e>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r>
                            <a:rPr lang="en-US" i="1">
                              <a:latin typeface="Cambria Math" panose="02040503050406030204" pitchFamily="18" charset="0"/>
                            </a:rPr>
                            <m:t>𝑦</m:t>
                          </m:r>
                        </m:e>
                        <m:sub>
                          <m:r>
                            <a:rPr lang="en-US" i="1">
                              <a:latin typeface="Cambria Math" panose="02040503050406030204" pitchFamily="18" charset="0"/>
                            </a:rPr>
                            <m:t>𝑖</m:t>
                          </m:r>
                        </m:sub>
                      </m:sSub>
                      <m:r>
                        <a:rPr lang="en-US" b="1" i="1">
                          <a:latin typeface="Cambria Math" panose="02040503050406030204" pitchFamily="18" charset="0"/>
                        </a:rPr>
                        <m:t>=</m:t>
                      </m:r>
                      <m:r>
                        <a:rPr lang="en-US" i="1">
                          <a:latin typeface="Cambria Math" panose="02040503050406030204" pitchFamily="18" charset="0"/>
                        </a:rPr>
                        <m:t>0</m:t>
                      </m:r>
                      <m:r>
                        <a:rPr lang="en-US" b="0" i="0" smtClean="0">
                          <a:latin typeface="Cambria Math" panose="02040503050406030204" pitchFamily="18" charset="0"/>
                        </a:rPr>
                        <m:t>         </m:t>
                      </m:r>
                    </m:oMath>
                  </m:oMathPara>
                </a14:m>
                <a:endParaRPr lang="en-US" b="0" i="0"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𝑖</m:t>
                      </m:r>
                    </m:oMath>
                  </m:oMathPara>
                </a14:m>
                <a:endParaRPr lang="en-US" dirty="0"/>
              </a:p>
            </p:txBody>
          </p:sp>
        </mc:Choice>
        <mc:Fallback xmlns="">
          <p:sp>
            <p:nvSpPr>
              <p:cNvPr id="20" name="TextBox 19">
                <a:extLst>
                  <a:ext uri="{FF2B5EF4-FFF2-40B4-BE49-F238E27FC236}">
                    <a16:creationId xmlns:a16="http://schemas.microsoft.com/office/drawing/2014/main" id="{FBC1F914-B4E4-4A4B-9122-D3176F8C8790}"/>
                  </a:ext>
                </a:extLst>
              </p:cNvPr>
              <p:cNvSpPr txBox="1">
                <a:spLocks noRot="1" noChangeAspect="1" noMove="1" noResize="1" noEditPoints="1" noAdjustHandles="1" noChangeArrowheads="1" noChangeShapeType="1" noTextEdit="1"/>
              </p:cNvSpPr>
              <p:nvPr/>
            </p:nvSpPr>
            <p:spPr>
              <a:xfrm>
                <a:off x="2479496" y="1947825"/>
                <a:ext cx="4663194" cy="2051587"/>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B29F4D6-702F-47DA-A71D-AFCD2C4C9A81}"/>
              </a:ext>
            </a:extLst>
          </p:cNvPr>
          <p:cNvSpPr txBox="1"/>
          <p:nvPr/>
        </p:nvSpPr>
        <p:spPr>
          <a:xfrm>
            <a:off x="404066" y="4533154"/>
            <a:ext cx="2075430" cy="707886"/>
          </a:xfrm>
          <a:prstGeom prst="rect">
            <a:avLst/>
          </a:prstGeom>
          <a:noFill/>
        </p:spPr>
        <p:txBody>
          <a:bodyPr wrap="square">
            <a:spAutoFit/>
          </a:bodyPr>
          <a:lstStyle/>
          <a:p>
            <a:pPr marL="0" lvl="2"/>
            <a:r>
              <a:rPr lang="en-US" sz="2000" dirty="0">
                <a:solidFill>
                  <a:srgbClr val="D73F09"/>
                </a:solidFill>
                <a:latin typeface="Avenir Next LT Pro" panose="020B0504020202020204" pitchFamily="34" charset="0"/>
              </a:rPr>
              <a:t>Soft-Margin SVM Prediction: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EC2DA90-D781-4AC9-9C8A-F8FB9670E8E7}"/>
                  </a:ext>
                </a:extLst>
              </p:cNvPr>
              <p:cNvSpPr txBox="1"/>
              <p:nvPr/>
            </p:nvSpPr>
            <p:spPr>
              <a:xfrm>
                <a:off x="2479496" y="4420783"/>
                <a:ext cx="9322189" cy="9326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𝒘</m:t>
                          </m:r>
                        </m:e>
                        <m:sup>
                          <m:r>
                            <a:rPr lang="en-US" sz="2000" b="1" i="1" smtClean="0">
                              <a:solidFill>
                                <a:schemeClr val="tx1"/>
                              </a:solidFill>
                              <a:latin typeface="Cambria Math" panose="02040503050406030204" pitchFamily="18" charset="0"/>
                            </a:rPr>
                            <m:t>∗</m:t>
                          </m:r>
                        </m:sup>
                      </m:sSup>
                      <m:r>
                        <a:rPr lang="en-US" sz="2000" b="1"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nary>
                            <m:naryPr>
                              <m:chr m:val="∑"/>
                              <m:ctrlPr>
                                <a:rPr lang="en-US" sz="2000" i="1">
                                  <a:solidFill>
                                    <a:schemeClr val="tx1"/>
                                  </a:solidFill>
                                  <a:latin typeface="Cambria Math" panose="02040503050406030204" pitchFamily="18" charset="0"/>
                                </a:rPr>
                              </m:ctrlPr>
                            </m:naryPr>
                            <m:sub>
                              <m:r>
                                <a:rPr lang="en-US" sz="2000" i="1">
                                  <a:solidFill>
                                    <a:schemeClr val="tx1"/>
                                  </a:solidFill>
                                  <a:latin typeface="Cambria Math" panose="02040503050406030204" pitchFamily="18" charset="0"/>
                                </a:rPr>
                                <m:t>𝑖</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e>
                              <m:sSubSup>
                                <m:sSubSupPr>
                                  <m:ctrlPr>
                                    <a:rPr lang="en-US" sz="2000" b="0" i="1" smtClean="0">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𝛼</m:t>
                                  </m:r>
                                </m:e>
                                <m:sub>
                                  <m:r>
                                    <a:rPr lang="en-US" sz="2000" i="1">
                                      <a:solidFill>
                                        <a:schemeClr val="tx1"/>
                                      </a:solidFill>
                                      <a:latin typeface="Cambria Math" panose="02040503050406030204" pitchFamily="18" charset="0"/>
                                    </a:rPr>
                                    <m:t>𝑖</m:t>
                                  </m:r>
                                </m:sub>
                                <m:sup>
                                  <m:r>
                                    <a:rPr lang="en-US" sz="2000" b="0" i="1" smtClean="0">
                                      <a:solidFill>
                                        <a:schemeClr val="tx1"/>
                                      </a:solidFill>
                                      <a:latin typeface="Cambria Math" panose="02040503050406030204" pitchFamily="18" charset="0"/>
                                    </a:rPr>
                                    <m:t>∗</m:t>
                                  </m:r>
                                </m:sup>
                              </m:sSubSup>
                            </m:e>
                          </m:nary>
                          <m:r>
                            <a:rPr lang="en-US" sz="2000" i="1">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𝑖</m:t>
                          </m:r>
                        </m:sub>
                      </m:sSub>
                      <m:r>
                        <a:rPr lang="en-US" sz="2000" b="1" i="0" smtClean="0">
                          <a:solidFill>
                            <a:schemeClr val="tx1"/>
                          </a:solidFill>
                          <a:latin typeface="Cambria Math" panose="02040503050406030204" pitchFamily="18" charset="0"/>
                        </a:rPr>
                        <m:t>𝚽</m:t>
                      </m:r>
                      <m:r>
                        <a:rPr lang="en-US" sz="2000" b="1" i="0" smtClean="0">
                          <a:solidFill>
                            <a:schemeClr val="tx1"/>
                          </a:solidFill>
                          <a:latin typeface="Cambria Math" panose="02040503050406030204" pitchFamily="18" charset="0"/>
                        </a:rPr>
                        <m:t>(</m:t>
                      </m:r>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𝒊</m:t>
                          </m:r>
                        </m:sub>
                      </m:sSub>
                      <m:r>
                        <a:rPr lang="en-US" sz="2000" b="1" i="1" smtClean="0">
                          <a:solidFill>
                            <a:schemeClr val="tx1"/>
                          </a:solidFill>
                          <a:latin typeface="Cambria Math" panose="02040503050406030204" pitchFamily="18" charset="0"/>
                        </a:rPr>
                        <m:t>)     ⇒      </m:t>
                      </m:r>
                      <m:sSup>
                        <m:sSupPr>
                          <m:ctrlPr>
                            <a:rPr lang="en-US"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𝒘</m:t>
                          </m:r>
                        </m:e>
                        <m:sup>
                          <m:r>
                            <a:rPr lang="en-US" sz="2000" b="1" i="1" smtClean="0">
                              <a:solidFill>
                                <a:schemeClr val="tx1"/>
                              </a:solidFill>
                              <a:latin typeface="Cambria Math" panose="02040503050406030204" pitchFamily="18" charset="0"/>
                            </a:rPr>
                            <m:t>𝑻</m:t>
                          </m:r>
                        </m:sup>
                      </m:sSup>
                      <m:r>
                        <a:rPr lang="en-US" sz="2000" b="1" i="0" smtClean="0">
                          <a:solidFill>
                            <a:schemeClr val="tx1"/>
                          </a:solidFill>
                          <a:latin typeface="Cambria Math" panose="02040503050406030204" pitchFamily="18" charset="0"/>
                        </a:rPr>
                        <m:t>𝚽</m:t>
                      </m:r>
                      <m:r>
                        <a:rPr lang="en-US" sz="2000" b="1" i="0"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𝒙</m:t>
                      </m:r>
                      <m:r>
                        <a:rPr lang="en-US" sz="2000" b="1"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𝑏</m:t>
                      </m:r>
                      <m:r>
                        <a:rPr lang="en-US" sz="2000" b="1"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𝑏</m:t>
                      </m:r>
                      <m:r>
                        <a:rPr lang="en-US" sz="2000" b="0"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 </m:t>
                      </m:r>
                      <m:sSub>
                        <m:sSubPr>
                          <m:ctrlPr>
                            <a:rPr lang="en-US" sz="2000" i="1" smtClean="0">
                              <a:solidFill>
                                <a:schemeClr val="tx1"/>
                              </a:solidFill>
                              <a:latin typeface="Cambria Math" panose="02040503050406030204" pitchFamily="18" charset="0"/>
                            </a:rPr>
                          </m:ctrlPr>
                        </m:sSubPr>
                        <m:e>
                          <m:nary>
                            <m:naryPr>
                              <m:chr m:val="∑"/>
                              <m:ctrlPr>
                                <a:rPr lang="en-US" sz="2000" i="1">
                                  <a:solidFill>
                                    <a:schemeClr val="tx1"/>
                                  </a:solidFill>
                                  <a:latin typeface="Cambria Math" panose="02040503050406030204" pitchFamily="18" charset="0"/>
                                </a:rPr>
                              </m:ctrlPr>
                            </m:naryPr>
                            <m:sub>
                              <m:r>
                                <a:rPr lang="en-US" sz="2000" i="1">
                                  <a:solidFill>
                                    <a:schemeClr val="tx1"/>
                                  </a:solidFill>
                                  <a:latin typeface="Cambria Math" panose="02040503050406030204" pitchFamily="18" charset="0"/>
                                </a:rPr>
                                <m:t>𝑖</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e>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𝛼</m:t>
                                  </m:r>
                                </m:e>
                                <m:sub>
                                  <m:r>
                                    <a:rPr lang="en-US" sz="2000" i="1">
                                      <a:solidFill>
                                        <a:schemeClr val="tx1"/>
                                      </a:solidFill>
                                      <a:latin typeface="Cambria Math" panose="02040503050406030204" pitchFamily="18" charset="0"/>
                                    </a:rPr>
                                    <m:t>𝑖</m:t>
                                  </m:r>
                                </m:sub>
                                <m:sup>
                                  <m:r>
                                    <a:rPr lang="en-US" sz="2000" i="1">
                                      <a:solidFill>
                                        <a:schemeClr val="tx1"/>
                                      </a:solidFill>
                                      <a:latin typeface="Cambria Math" panose="02040503050406030204" pitchFamily="18" charset="0"/>
                                    </a:rPr>
                                    <m:t>∗</m:t>
                                  </m:r>
                                </m:sup>
                              </m:sSubSup>
                            </m:e>
                          </m:nary>
                          <m:r>
                            <a:rPr lang="en-US" sz="2000" i="1">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𝑖</m:t>
                          </m:r>
                        </m:sub>
                      </m:sSub>
                      <m:r>
                        <a:rPr lang="en-US" sz="2000" b="1">
                          <a:solidFill>
                            <a:schemeClr val="tx1"/>
                          </a:solidFill>
                          <a:latin typeface="Cambria Math" panose="02040503050406030204" pitchFamily="18" charset="0"/>
                        </a:rPr>
                        <m:t>𝚽</m:t>
                      </m:r>
                      <m:sSup>
                        <m:sSupPr>
                          <m:ctrlPr>
                            <a:rPr lang="en-US" sz="2000" b="1" i="1">
                              <a:solidFill>
                                <a:schemeClr val="tx1"/>
                              </a:solidFill>
                              <a:latin typeface="Cambria Math" panose="02040503050406030204" pitchFamily="18" charset="0"/>
                            </a:rPr>
                          </m:ctrlPr>
                        </m:sSupPr>
                        <m:e>
                          <m:d>
                            <m:dPr>
                              <m:ctrlPr>
                                <a:rPr lang="en-US" sz="2000" b="1" i="1">
                                  <a:solidFill>
                                    <a:schemeClr val="tx1"/>
                                  </a:solidFill>
                                  <a:latin typeface="Cambria Math" panose="02040503050406030204" pitchFamily="18" charset="0"/>
                                </a:rPr>
                              </m:ctrlPr>
                            </m:d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𝒊</m:t>
                                  </m:r>
                                </m:sub>
                              </m:sSub>
                            </m:e>
                          </m:d>
                        </m:e>
                        <m:sup>
                          <m:r>
                            <a:rPr lang="en-US" sz="2000" b="1" i="1">
                              <a:solidFill>
                                <a:schemeClr val="tx1"/>
                              </a:solidFill>
                              <a:latin typeface="Cambria Math" panose="02040503050406030204" pitchFamily="18" charset="0"/>
                            </a:rPr>
                            <m:t>𝑻</m:t>
                          </m:r>
                        </m:sup>
                      </m:sSup>
                      <m:r>
                        <a:rPr lang="en-US" sz="2000" b="1">
                          <a:solidFill>
                            <a:schemeClr val="tx1"/>
                          </a:solidFill>
                          <a:latin typeface="Cambria Math" panose="02040503050406030204" pitchFamily="18" charset="0"/>
                        </a:rPr>
                        <m:t>𝚽</m:t>
                      </m:r>
                      <m:r>
                        <a:rPr lang="en-US" sz="2000" b="1">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rPr>
                        <m:t>𝒙</m:t>
                      </m:r>
                      <m:r>
                        <a:rPr lang="en-US" sz="2000" b="1" i="1">
                          <a:solidFill>
                            <a:schemeClr val="tx1"/>
                          </a:solidFill>
                          <a:latin typeface="Cambria Math" panose="02040503050406030204" pitchFamily="18" charset="0"/>
                        </a:rPr>
                        <m:t>)</m:t>
                      </m:r>
                    </m:oMath>
                  </m:oMathPara>
                </a14:m>
                <a:endParaRPr lang="en-US" sz="2000" dirty="0">
                  <a:solidFill>
                    <a:schemeClr val="tx1"/>
                  </a:solidFill>
                </a:endParaRPr>
              </a:p>
            </p:txBody>
          </p:sp>
        </mc:Choice>
        <mc:Fallback xmlns="">
          <p:sp>
            <p:nvSpPr>
              <p:cNvPr id="10" name="TextBox 9">
                <a:extLst>
                  <a:ext uri="{FF2B5EF4-FFF2-40B4-BE49-F238E27FC236}">
                    <a16:creationId xmlns:a16="http://schemas.microsoft.com/office/drawing/2014/main" id="{CEC2DA90-D781-4AC9-9C8A-F8FB9670E8E7}"/>
                  </a:ext>
                </a:extLst>
              </p:cNvPr>
              <p:cNvSpPr txBox="1">
                <a:spLocks noRot="1" noChangeAspect="1" noMove="1" noResize="1" noEditPoints="1" noAdjustHandles="1" noChangeArrowheads="1" noChangeShapeType="1" noTextEdit="1"/>
              </p:cNvSpPr>
              <p:nvPr/>
            </p:nvSpPr>
            <p:spPr>
              <a:xfrm>
                <a:off x="2479496" y="4420783"/>
                <a:ext cx="9322189" cy="932628"/>
              </a:xfrm>
              <a:prstGeom prst="rect">
                <a:avLst/>
              </a:prstGeom>
              <a:blipFill>
                <a:blip r:embed="rId3"/>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C4B927C9-7F44-4CC7-9099-8D67CD685546}"/>
              </a:ext>
            </a:extLst>
          </p:cNvPr>
          <p:cNvSpPr txBox="1"/>
          <p:nvPr/>
        </p:nvSpPr>
        <p:spPr>
          <a:xfrm>
            <a:off x="512745" y="796229"/>
            <a:ext cx="10353137" cy="400110"/>
          </a:xfrm>
          <a:prstGeom prst="rect">
            <a:avLst/>
          </a:prstGeom>
          <a:noFill/>
        </p:spPr>
        <p:txBody>
          <a:bodyPr wrap="square">
            <a:spAutoFit/>
          </a:bodyPr>
          <a:lstStyle/>
          <a:p>
            <a:r>
              <a:rPr lang="en-US" sz="2000" b="1" dirty="0">
                <a:latin typeface="Avenir Next LT Pro" panose="020B0504020202020204" pitchFamily="34" charset="0"/>
              </a:rPr>
              <a:t>Applying Basis functions to the SVM dual formulation and solution:</a:t>
            </a:r>
            <a:endParaRPr lang="en-US" sz="2000" dirty="0">
              <a:latin typeface="Avenir Next LT Pro" panose="020B0504020202020204" pitchFamily="34" charset="0"/>
            </a:endParaRPr>
          </a:p>
        </p:txBody>
      </p:sp>
    </p:spTree>
    <p:extLst>
      <p:ext uri="{BB962C8B-B14F-4D97-AF65-F5344CB8AC3E}">
        <p14:creationId xmlns:p14="http://schemas.microsoft.com/office/powerpoint/2010/main" val="2273776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9D10-4F3C-4DC0-85E8-B9DF86C61170}"/>
              </a:ext>
            </a:extLst>
          </p:cNvPr>
          <p:cNvSpPr>
            <a:spLocks noGrp="1"/>
          </p:cNvSpPr>
          <p:nvPr>
            <p:ph type="title"/>
          </p:nvPr>
        </p:nvSpPr>
        <p:spPr/>
        <p:txBody>
          <a:bodyPr/>
          <a:lstStyle/>
          <a:p>
            <a:r>
              <a:rPr lang="en-US" dirty="0"/>
              <a:t>Learning Linear Classifiers over Basis Functions</a:t>
            </a:r>
          </a:p>
        </p:txBody>
      </p:sp>
      <p:sp>
        <p:nvSpPr>
          <p:cNvPr id="3" name="Slide Number Placeholder 2">
            <a:extLst>
              <a:ext uri="{FF2B5EF4-FFF2-40B4-BE49-F238E27FC236}">
                <a16:creationId xmlns:a16="http://schemas.microsoft.com/office/drawing/2014/main" id="{3DC35B3D-FA64-45DE-840B-3D8E9E231A93}"/>
              </a:ext>
            </a:extLst>
          </p:cNvPr>
          <p:cNvSpPr>
            <a:spLocks noGrp="1"/>
          </p:cNvSpPr>
          <p:nvPr>
            <p:ph type="sldNum" sz="quarter" idx="4"/>
          </p:nvPr>
        </p:nvSpPr>
        <p:spPr/>
        <p:txBody>
          <a:bodyPr/>
          <a:lstStyle/>
          <a:p>
            <a:fld id="{02C8B7B2-9496-47E5-990F-169BD0B1DE6A}" type="slidenum">
              <a:rPr lang="en-US" smtClean="0"/>
              <a:t>59</a:t>
            </a:fld>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BC1F914-B4E4-4A4B-9122-D3176F8C8790}"/>
                  </a:ext>
                </a:extLst>
              </p:cNvPr>
              <p:cNvSpPr txBox="1"/>
              <p:nvPr/>
            </p:nvSpPr>
            <p:spPr>
              <a:xfrm>
                <a:off x="2479496" y="1947825"/>
                <a:ext cx="4663194" cy="205158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lim>
                          </m:limLow>
                        </m:fName>
                        <m:e>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ctrlPr>
                                <a:rPr lang="en-US" i="1">
                                  <a:latin typeface="Cambria Math" panose="02040503050406030204" pitchFamily="18" charset="0"/>
                                </a:rPr>
                              </m:ctrlPr>
                            </m:naryPr>
                            <m:sub>
                              <m:r>
                                <a:rPr lang="en-US" i="1">
                                  <a:latin typeface="Cambria Math" panose="02040503050406030204" pitchFamily="18" charset="0"/>
                                </a:rPr>
                                <m:t>𝑖</m:t>
                              </m:r>
                            </m:sub>
                            <m:sup>
                              <m:r>
                                <a:rPr lang="en-US" i="1">
                                  <a:latin typeface="Cambria Math" panose="02040503050406030204" pitchFamily="18" charset="0"/>
                                </a:rPr>
                                <m:t>𝑛</m:t>
                              </m:r>
                            </m:sup>
                            <m:e>
                              <m:nary>
                                <m:naryPr>
                                  <m:chr m:val="∑"/>
                                  <m:ctrlPr>
                                    <a:rPr lang="en-US" i="1">
                                      <a:latin typeface="Cambria Math" panose="02040503050406030204" pitchFamily="18" charset="0"/>
                                    </a:rPr>
                                  </m:ctrlPr>
                                </m:naryPr>
                                <m:sub>
                                  <m:r>
                                    <a:rPr lang="en-US" i="1">
                                      <a:latin typeface="Cambria Math" panose="02040503050406030204" pitchFamily="18" charset="0"/>
                                    </a:rPr>
                                    <m:t>𝑗</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r>
                                    <a:rPr lang="en-US" b="1" i="0" smtClean="0">
                                      <a:solidFill>
                                        <a:srgbClr val="D73F09"/>
                                      </a:solidFill>
                                      <a:latin typeface="Cambria Math" panose="02040503050406030204" pitchFamily="18" charset="0"/>
                                    </a:rPr>
                                    <m:t>𝚽</m:t>
                                  </m:r>
                                  <m:sSup>
                                    <m:sSupPr>
                                      <m:ctrlPr>
                                        <a:rPr lang="en-US" b="1" i="1" smtClean="0">
                                          <a:solidFill>
                                            <a:srgbClr val="D73F09"/>
                                          </a:solidFill>
                                          <a:latin typeface="Cambria Math" panose="02040503050406030204" pitchFamily="18" charset="0"/>
                                        </a:rPr>
                                      </m:ctrlPr>
                                    </m:sSupPr>
                                    <m:e>
                                      <m:d>
                                        <m:dPr>
                                          <m:ctrlPr>
                                            <a:rPr lang="en-US" b="1" i="1" smtClean="0">
                                              <a:solidFill>
                                                <a:srgbClr val="D73F09"/>
                                              </a:solidFill>
                                              <a:latin typeface="Cambria Math" panose="02040503050406030204" pitchFamily="18" charset="0"/>
                                            </a:rPr>
                                          </m:ctrlPr>
                                        </m:dPr>
                                        <m:e>
                                          <m:sSub>
                                            <m:sSubPr>
                                              <m:ctrlPr>
                                                <a:rPr lang="en-US" b="1" i="1" smtClean="0">
                                                  <a:solidFill>
                                                    <a:srgbClr val="D73F09"/>
                                                  </a:solidFill>
                                                  <a:latin typeface="Cambria Math" panose="02040503050406030204" pitchFamily="18" charset="0"/>
                                                </a:rPr>
                                              </m:ctrlPr>
                                            </m:sSubPr>
                                            <m:e>
                                              <m:r>
                                                <a:rPr lang="en-US" b="1" i="1" smtClean="0">
                                                  <a:solidFill>
                                                    <a:srgbClr val="D73F09"/>
                                                  </a:solidFill>
                                                  <a:latin typeface="Cambria Math" panose="02040503050406030204" pitchFamily="18" charset="0"/>
                                                </a:rPr>
                                                <m:t>𝒙</m:t>
                                              </m:r>
                                            </m:e>
                                            <m:sub>
                                              <m:r>
                                                <a:rPr lang="en-US" b="1" i="1" smtClean="0">
                                                  <a:solidFill>
                                                    <a:srgbClr val="D73F09"/>
                                                  </a:solidFill>
                                                  <a:latin typeface="Cambria Math" panose="02040503050406030204" pitchFamily="18" charset="0"/>
                                                </a:rPr>
                                                <m:t>𝒊</m:t>
                                              </m:r>
                                            </m:sub>
                                          </m:sSub>
                                        </m:e>
                                      </m:d>
                                    </m:e>
                                    <m:sup>
                                      <m:r>
                                        <a:rPr lang="en-US" b="1" i="1" smtClean="0">
                                          <a:solidFill>
                                            <a:srgbClr val="D73F09"/>
                                          </a:solidFill>
                                          <a:latin typeface="Cambria Math" panose="02040503050406030204" pitchFamily="18" charset="0"/>
                                        </a:rPr>
                                        <m:t>𝑻</m:t>
                                      </m:r>
                                    </m:sup>
                                  </m:sSup>
                                  <m:r>
                                    <a:rPr lang="en-US" b="1" i="0" smtClean="0">
                                      <a:solidFill>
                                        <a:srgbClr val="D73F09"/>
                                      </a:solidFill>
                                      <a:latin typeface="Cambria Math" panose="02040503050406030204" pitchFamily="18" charset="0"/>
                                    </a:rPr>
                                    <m:t>𝚽</m:t>
                                  </m:r>
                                  <m:d>
                                    <m:dPr>
                                      <m:ctrlPr>
                                        <a:rPr lang="en-US" b="1" i="1" smtClean="0">
                                          <a:solidFill>
                                            <a:srgbClr val="D73F09"/>
                                          </a:solidFill>
                                          <a:latin typeface="Cambria Math" panose="02040503050406030204" pitchFamily="18" charset="0"/>
                                        </a:rPr>
                                      </m:ctrlPr>
                                    </m:dPr>
                                    <m:e>
                                      <m:sSub>
                                        <m:sSubPr>
                                          <m:ctrlPr>
                                            <a:rPr lang="en-US" b="1" i="1">
                                              <a:solidFill>
                                                <a:srgbClr val="D73F09"/>
                                              </a:solidFill>
                                              <a:latin typeface="Cambria Math" panose="02040503050406030204" pitchFamily="18" charset="0"/>
                                            </a:rPr>
                                          </m:ctrlPr>
                                        </m:sSubPr>
                                        <m:e>
                                          <m:r>
                                            <a:rPr lang="en-US" b="1" i="1">
                                              <a:solidFill>
                                                <a:srgbClr val="D73F09"/>
                                              </a:solidFill>
                                              <a:latin typeface="Cambria Math" panose="02040503050406030204" pitchFamily="18" charset="0"/>
                                            </a:rPr>
                                            <m:t>𝒙</m:t>
                                          </m:r>
                                        </m:e>
                                        <m:sub>
                                          <m:r>
                                            <a:rPr lang="en-US" b="1" i="1">
                                              <a:solidFill>
                                                <a:srgbClr val="D73F09"/>
                                              </a:solidFill>
                                              <a:latin typeface="Cambria Math" panose="02040503050406030204" pitchFamily="18" charset="0"/>
                                            </a:rPr>
                                            <m:t>𝒋</m:t>
                                          </m:r>
                                        </m:sub>
                                      </m:sSub>
                                    </m:e>
                                  </m:d>
                                </m:e>
                              </m:nary>
                            </m:e>
                          </m:nary>
                        </m:e>
                      </m:func>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sSub>
                        <m:sSubPr>
                          <m:ctrlPr>
                            <a:rPr lang="en-US" i="1">
                              <a:latin typeface="Cambria Math" panose="02040503050406030204" pitchFamily="18" charset="0"/>
                            </a:rPr>
                          </m:ctrlPr>
                        </m:sSubPr>
                        <m:e>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r>
                            <a:rPr lang="en-US" i="1">
                              <a:latin typeface="Cambria Math" panose="02040503050406030204" pitchFamily="18" charset="0"/>
                            </a:rPr>
                            <m:t>𝑦</m:t>
                          </m:r>
                        </m:e>
                        <m:sub>
                          <m:r>
                            <a:rPr lang="en-US" i="1">
                              <a:latin typeface="Cambria Math" panose="02040503050406030204" pitchFamily="18" charset="0"/>
                            </a:rPr>
                            <m:t>𝑖</m:t>
                          </m:r>
                        </m:sub>
                      </m:sSub>
                      <m:r>
                        <a:rPr lang="en-US" b="1" i="1">
                          <a:latin typeface="Cambria Math" panose="02040503050406030204" pitchFamily="18" charset="0"/>
                        </a:rPr>
                        <m:t>=</m:t>
                      </m:r>
                      <m:r>
                        <a:rPr lang="en-US" i="1">
                          <a:latin typeface="Cambria Math" panose="02040503050406030204" pitchFamily="18" charset="0"/>
                        </a:rPr>
                        <m:t>0</m:t>
                      </m:r>
                      <m:r>
                        <a:rPr lang="en-US" b="0" i="0" smtClean="0">
                          <a:latin typeface="Cambria Math" panose="02040503050406030204" pitchFamily="18" charset="0"/>
                        </a:rPr>
                        <m:t>         </m:t>
                      </m:r>
                    </m:oMath>
                  </m:oMathPara>
                </a14:m>
                <a:endParaRPr lang="en-US" b="0" i="0"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𝑖</m:t>
                      </m:r>
                    </m:oMath>
                  </m:oMathPara>
                </a14:m>
                <a:endParaRPr lang="en-US" dirty="0"/>
              </a:p>
            </p:txBody>
          </p:sp>
        </mc:Choice>
        <mc:Fallback xmlns="">
          <p:sp>
            <p:nvSpPr>
              <p:cNvPr id="20" name="TextBox 19">
                <a:extLst>
                  <a:ext uri="{FF2B5EF4-FFF2-40B4-BE49-F238E27FC236}">
                    <a16:creationId xmlns:a16="http://schemas.microsoft.com/office/drawing/2014/main" id="{FBC1F914-B4E4-4A4B-9122-D3176F8C8790}"/>
                  </a:ext>
                </a:extLst>
              </p:cNvPr>
              <p:cNvSpPr txBox="1">
                <a:spLocks noRot="1" noChangeAspect="1" noMove="1" noResize="1" noEditPoints="1" noAdjustHandles="1" noChangeArrowheads="1" noChangeShapeType="1" noTextEdit="1"/>
              </p:cNvSpPr>
              <p:nvPr/>
            </p:nvSpPr>
            <p:spPr>
              <a:xfrm>
                <a:off x="2479496" y="1947825"/>
                <a:ext cx="4663194" cy="20515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EC2DA90-D781-4AC9-9C8A-F8FB9670E8E7}"/>
                  </a:ext>
                </a:extLst>
              </p:cNvPr>
              <p:cNvSpPr txBox="1"/>
              <p:nvPr/>
            </p:nvSpPr>
            <p:spPr>
              <a:xfrm>
                <a:off x="2479496" y="4420783"/>
                <a:ext cx="9322189" cy="9326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𝒘</m:t>
                          </m:r>
                        </m:e>
                        <m:sup>
                          <m:r>
                            <a:rPr lang="en-US" sz="2000" b="1" i="1" smtClean="0">
                              <a:solidFill>
                                <a:schemeClr val="tx1"/>
                              </a:solidFill>
                              <a:latin typeface="Cambria Math" panose="02040503050406030204" pitchFamily="18" charset="0"/>
                            </a:rPr>
                            <m:t>∗</m:t>
                          </m:r>
                        </m:sup>
                      </m:sSup>
                      <m:r>
                        <a:rPr lang="en-US" sz="2000" b="1"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nary>
                            <m:naryPr>
                              <m:chr m:val="∑"/>
                              <m:ctrlPr>
                                <a:rPr lang="en-US" sz="2000" i="1">
                                  <a:solidFill>
                                    <a:schemeClr val="tx1"/>
                                  </a:solidFill>
                                  <a:latin typeface="Cambria Math" panose="02040503050406030204" pitchFamily="18" charset="0"/>
                                </a:rPr>
                              </m:ctrlPr>
                            </m:naryPr>
                            <m:sub>
                              <m:r>
                                <a:rPr lang="en-US" sz="2000" i="1">
                                  <a:solidFill>
                                    <a:schemeClr val="tx1"/>
                                  </a:solidFill>
                                  <a:latin typeface="Cambria Math" panose="02040503050406030204" pitchFamily="18" charset="0"/>
                                </a:rPr>
                                <m:t>𝑖</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e>
                              <m:sSubSup>
                                <m:sSubSupPr>
                                  <m:ctrlPr>
                                    <a:rPr lang="en-US" sz="2000" b="0" i="1" smtClean="0">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𝛼</m:t>
                                  </m:r>
                                </m:e>
                                <m:sub>
                                  <m:r>
                                    <a:rPr lang="en-US" sz="2000" i="1">
                                      <a:solidFill>
                                        <a:schemeClr val="tx1"/>
                                      </a:solidFill>
                                      <a:latin typeface="Cambria Math" panose="02040503050406030204" pitchFamily="18" charset="0"/>
                                    </a:rPr>
                                    <m:t>𝑖</m:t>
                                  </m:r>
                                </m:sub>
                                <m:sup>
                                  <m:r>
                                    <a:rPr lang="en-US" sz="2000" b="0" i="1" smtClean="0">
                                      <a:solidFill>
                                        <a:schemeClr val="tx1"/>
                                      </a:solidFill>
                                      <a:latin typeface="Cambria Math" panose="02040503050406030204" pitchFamily="18" charset="0"/>
                                    </a:rPr>
                                    <m:t>∗</m:t>
                                  </m:r>
                                </m:sup>
                              </m:sSubSup>
                            </m:e>
                          </m:nary>
                          <m:r>
                            <a:rPr lang="en-US" sz="2000" i="1">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𝑖</m:t>
                          </m:r>
                        </m:sub>
                      </m:sSub>
                      <m:r>
                        <a:rPr lang="en-US" sz="2000" b="1" i="0" smtClean="0">
                          <a:solidFill>
                            <a:schemeClr val="tx1"/>
                          </a:solidFill>
                          <a:latin typeface="Cambria Math" panose="02040503050406030204" pitchFamily="18" charset="0"/>
                        </a:rPr>
                        <m:t>𝚽</m:t>
                      </m:r>
                      <m:r>
                        <a:rPr lang="en-US" sz="2000" b="1" i="0" smtClean="0">
                          <a:solidFill>
                            <a:schemeClr val="tx1"/>
                          </a:solidFill>
                          <a:latin typeface="Cambria Math" panose="02040503050406030204" pitchFamily="18" charset="0"/>
                        </a:rPr>
                        <m:t>(</m:t>
                      </m:r>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𝒊</m:t>
                          </m:r>
                        </m:sub>
                      </m:sSub>
                      <m:r>
                        <a:rPr lang="en-US" sz="2000" b="1" i="1" smtClean="0">
                          <a:solidFill>
                            <a:schemeClr val="tx1"/>
                          </a:solidFill>
                          <a:latin typeface="Cambria Math" panose="02040503050406030204" pitchFamily="18" charset="0"/>
                        </a:rPr>
                        <m:t>)     ⇒      </m:t>
                      </m:r>
                      <m:sSup>
                        <m:sSupPr>
                          <m:ctrlPr>
                            <a:rPr lang="en-US"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𝒘</m:t>
                          </m:r>
                        </m:e>
                        <m:sup>
                          <m:r>
                            <a:rPr lang="en-US" sz="2000" b="1" i="1" smtClean="0">
                              <a:solidFill>
                                <a:schemeClr val="tx1"/>
                              </a:solidFill>
                              <a:latin typeface="Cambria Math" panose="02040503050406030204" pitchFamily="18" charset="0"/>
                            </a:rPr>
                            <m:t>𝑻</m:t>
                          </m:r>
                        </m:sup>
                      </m:sSup>
                      <m:r>
                        <a:rPr lang="en-US" sz="2000" b="1" i="0" smtClean="0">
                          <a:solidFill>
                            <a:schemeClr val="tx1"/>
                          </a:solidFill>
                          <a:latin typeface="Cambria Math" panose="02040503050406030204" pitchFamily="18" charset="0"/>
                        </a:rPr>
                        <m:t>𝚽</m:t>
                      </m:r>
                      <m:r>
                        <a:rPr lang="en-US" sz="2000" b="1" i="0"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𝒙</m:t>
                      </m:r>
                      <m:r>
                        <a:rPr lang="en-US" sz="2000" b="1"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𝑏</m:t>
                      </m:r>
                      <m:r>
                        <a:rPr lang="en-US" sz="2000" b="1"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𝑏</m:t>
                      </m:r>
                      <m:r>
                        <a:rPr lang="en-US" sz="2000" b="0"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 </m:t>
                      </m:r>
                      <m:sSub>
                        <m:sSubPr>
                          <m:ctrlPr>
                            <a:rPr lang="en-US" sz="2000" i="1" smtClean="0">
                              <a:solidFill>
                                <a:schemeClr val="tx1"/>
                              </a:solidFill>
                              <a:latin typeface="Cambria Math" panose="02040503050406030204" pitchFamily="18" charset="0"/>
                            </a:rPr>
                          </m:ctrlPr>
                        </m:sSubPr>
                        <m:e>
                          <m:nary>
                            <m:naryPr>
                              <m:chr m:val="∑"/>
                              <m:ctrlPr>
                                <a:rPr lang="en-US" sz="2000" i="1">
                                  <a:solidFill>
                                    <a:schemeClr val="tx1"/>
                                  </a:solidFill>
                                  <a:latin typeface="Cambria Math" panose="02040503050406030204" pitchFamily="18" charset="0"/>
                                </a:rPr>
                              </m:ctrlPr>
                            </m:naryPr>
                            <m:sub>
                              <m:r>
                                <a:rPr lang="en-US" sz="2000" i="1">
                                  <a:solidFill>
                                    <a:schemeClr val="tx1"/>
                                  </a:solidFill>
                                  <a:latin typeface="Cambria Math" panose="02040503050406030204" pitchFamily="18" charset="0"/>
                                </a:rPr>
                                <m:t>𝑖</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e>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𝛼</m:t>
                                  </m:r>
                                </m:e>
                                <m:sub>
                                  <m:r>
                                    <a:rPr lang="en-US" sz="2000" i="1">
                                      <a:solidFill>
                                        <a:schemeClr val="tx1"/>
                                      </a:solidFill>
                                      <a:latin typeface="Cambria Math" panose="02040503050406030204" pitchFamily="18" charset="0"/>
                                    </a:rPr>
                                    <m:t>𝑖</m:t>
                                  </m:r>
                                </m:sub>
                                <m:sup>
                                  <m:r>
                                    <a:rPr lang="en-US" sz="2000" i="1">
                                      <a:solidFill>
                                        <a:schemeClr val="tx1"/>
                                      </a:solidFill>
                                      <a:latin typeface="Cambria Math" panose="02040503050406030204" pitchFamily="18" charset="0"/>
                                    </a:rPr>
                                    <m:t>∗</m:t>
                                  </m:r>
                                </m:sup>
                              </m:sSubSup>
                            </m:e>
                          </m:nary>
                          <m:r>
                            <a:rPr lang="en-US" sz="2000" i="1">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𝑖</m:t>
                          </m:r>
                        </m:sub>
                      </m:sSub>
                      <m:r>
                        <a:rPr lang="en-US" sz="2000" b="1" smtClean="0">
                          <a:solidFill>
                            <a:srgbClr val="D73F09"/>
                          </a:solidFill>
                          <a:latin typeface="Cambria Math" panose="02040503050406030204" pitchFamily="18" charset="0"/>
                        </a:rPr>
                        <m:t>𝚽</m:t>
                      </m:r>
                      <m:sSup>
                        <m:sSupPr>
                          <m:ctrlPr>
                            <a:rPr lang="en-US" sz="2000" b="1" i="1">
                              <a:solidFill>
                                <a:srgbClr val="D73F09"/>
                              </a:solidFill>
                              <a:latin typeface="Cambria Math" panose="02040503050406030204" pitchFamily="18" charset="0"/>
                            </a:rPr>
                          </m:ctrlPr>
                        </m:sSupPr>
                        <m:e>
                          <m:d>
                            <m:dPr>
                              <m:ctrlPr>
                                <a:rPr lang="en-US" sz="2000" b="1" i="1">
                                  <a:solidFill>
                                    <a:srgbClr val="D73F09"/>
                                  </a:solidFill>
                                  <a:latin typeface="Cambria Math" panose="02040503050406030204" pitchFamily="18" charset="0"/>
                                </a:rPr>
                              </m:ctrlPr>
                            </m:dPr>
                            <m:e>
                              <m:sSub>
                                <m:sSubPr>
                                  <m:ctrlPr>
                                    <a:rPr lang="en-US" sz="2000" b="1" i="1">
                                      <a:solidFill>
                                        <a:srgbClr val="D73F09"/>
                                      </a:solidFill>
                                      <a:latin typeface="Cambria Math" panose="02040503050406030204" pitchFamily="18" charset="0"/>
                                    </a:rPr>
                                  </m:ctrlPr>
                                </m:sSubPr>
                                <m:e>
                                  <m:r>
                                    <a:rPr lang="en-US" sz="2000" b="1" i="1">
                                      <a:solidFill>
                                        <a:srgbClr val="D73F09"/>
                                      </a:solidFill>
                                      <a:latin typeface="Cambria Math" panose="02040503050406030204" pitchFamily="18" charset="0"/>
                                    </a:rPr>
                                    <m:t>𝒙</m:t>
                                  </m:r>
                                </m:e>
                                <m:sub>
                                  <m:r>
                                    <a:rPr lang="en-US" sz="2000" b="1" i="1">
                                      <a:solidFill>
                                        <a:srgbClr val="D73F09"/>
                                      </a:solidFill>
                                      <a:latin typeface="Cambria Math" panose="02040503050406030204" pitchFamily="18" charset="0"/>
                                    </a:rPr>
                                    <m:t>𝒊</m:t>
                                  </m:r>
                                </m:sub>
                              </m:sSub>
                            </m:e>
                          </m:d>
                        </m:e>
                        <m:sup>
                          <m:r>
                            <a:rPr lang="en-US" sz="2000" b="1" i="1">
                              <a:solidFill>
                                <a:srgbClr val="D73F09"/>
                              </a:solidFill>
                              <a:latin typeface="Cambria Math" panose="02040503050406030204" pitchFamily="18" charset="0"/>
                            </a:rPr>
                            <m:t>𝑻</m:t>
                          </m:r>
                        </m:sup>
                      </m:sSup>
                      <m:r>
                        <a:rPr lang="en-US" sz="2000" b="1">
                          <a:solidFill>
                            <a:srgbClr val="D73F09"/>
                          </a:solidFill>
                          <a:latin typeface="Cambria Math" panose="02040503050406030204" pitchFamily="18" charset="0"/>
                        </a:rPr>
                        <m:t>𝚽</m:t>
                      </m:r>
                      <m:r>
                        <a:rPr lang="en-US" sz="2000" b="1">
                          <a:solidFill>
                            <a:srgbClr val="D73F09"/>
                          </a:solidFill>
                          <a:latin typeface="Cambria Math" panose="02040503050406030204" pitchFamily="18" charset="0"/>
                        </a:rPr>
                        <m:t>(</m:t>
                      </m:r>
                      <m:r>
                        <a:rPr lang="en-US" sz="2000" b="1" i="1">
                          <a:solidFill>
                            <a:srgbClr val="D73F09"/>
                          </a:solidFill>
                          <a:latin typeface="Cambria Math" panose="02040503050406030204" pitchFamily="18" charset="0"/>
                        </a:rPr>
                        <m:t>𝒙</m:t>
                      </m:r>
                      <m:r>
                        <a:rPr lang="en-US" sz="2000" b="1" i="1">
                          <a:solidFill>
                            <a:srgbClr val="D73F09"/>
                          </a:solidFill>
                          <a:latin typeface="Cambria Math" panose="02040503050406030204" pitchFamily="18" charset="0"/>
                        </a:rPr>
                        <m:t>)</m:t>
                      </m:r>
                    </m:oMath>
                  </m:oMathPara>
                </a14:m>
                <a:endParaRPr lang="en-US" sz="2000" dirty="0">
                  <a:solidFill>
                    <a:schemeClr val="tx1"/>
                  </a:solidFill>
                </a:endParaRPr>
              </a:p>
            </p:txBody>
          </p:sp>
        </mc:Choice>
        <mc:Fallback xmlns="">
          <p:sp>
            <p:nvSpPr>
              <p:cNvPr id="10" name="TextBox 9">
                <a:extLst>
                  <a:ext uri="{FF2B5EF4-FFF2-40B4-BE49-F238E27FC236}">
                    <a16:creationId xmlns:a16="http://schemas.microsoft.com/office/drawing/2014/main" id="{CEC2DA90-D781-4AC9-9C8A-F8FB9670E8E7}"/>
                  </a:ext>
                </a:extLst>
              </p:cNvPr>
              <p:cNvSpPr txBox="1">
                <a:spLocks noRot="1" noChangeAspect="1" noMove="1" noResize="1" noEditPoints="1" noAdjustHandles="1" noChangeArrowheads="1" noChangeShapeType="1" noTextEdit="1"/>
              </p:cNvSpPr>
              <p:nvPr/>
            </p:nvSpPr>
            <p:spPr>
              <a:xfrm>
                <a:off x="2479496" y="4420783"/>
                <a:ext cx="9322189" cy="932628"/>
              </a:xfrm>
              <a:prstGeom prst="rect">
                <a:avLst/>
              </a:prstGeom>
              <a:blipFill>
                <a:blip r:embed="rId3"/>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C4B927C9-7F44-4CC7-9099-8D67CD685546}"/>
              </a:ext>
            </a:extLst>
          </p:cNvPr>
          <p:cNvSpPr txBox="1"/>
          <p:nvPr/>
        </p:nvSpPr>
        <p:spPr>
          <a:xfrm>
            <a:off x="512745" y="796229"/>
            <a:ext cx="10353137" cy="400110"/>
          </a:xfrm>
          <a:prstGeom prst="rect">
            <a:avLst/>
          </a:prstGeom>
          <a:noFill/>
        </p:spPr>
        <p:txBody>
          <a:bodyPr wrap="square">
            <a:spAutoFit/>
          </a:bodyPr>
          <a:lstStyle/>
          <a:p>
            <a:r>
              <a:rPr lang="en-US" sz="2000" b="1" dirty="0">
                <a:latin typeface="Avenir Next LT Pro" panose="020B0504020202020204" pitchFamily="34" charset="0"/>
              </a:rPr>
              <a:t>Applying Basis functions to the SVM dual formulation and solution:</a:t>
            </a:r>
            <a:endParaRPr lang="en-US" sz="2000" dirty="0">
              <a:latin typeface="Avenir Next LT Pro" panose="020B0504020202020204" pitchFamily="34" charset="0"/>
            </a:endParaRPr>
          </a:p>
        </p:txBody>
      </p:sp>
      <p:sp>
        <p:nvSpPr>
          <p:cNvPr id="12" name="TextBox 11">
            <a:extLst>
              <a:ext uri="{FF2B5EF4-FFF2-40B4-BE49-F238E27FC236}">
                <a16:creationId xmlns:a16="http://schemas.microsoft.com/office/drawing/2014/main" id="{CE63CAA1-C739-4237-AB24-2E88B8C942D5}"/>
              </a:ext>
            </a:extLst>
          </p:cNvPr>
          <p:cNvSpPr txBox="1"/>
          <p:nvPr/>
        </p:nvSpPr>
        <p:spPr>
          <a:xfrm>
            <a:off x="7695344" y="2769852"/>
            <a:ext cx="3781596" cy="840230"/>
          </a:xfrm>
          <a:prstGeom prst="rect">
            <a:avLst/>
          </a:prstGeom>
          <a:noFill/>
        </p:spPr>
        <p:txBody>
          <a:bodyPr wrap="square">
            <a:spAutoFit/>
          </a:bodyPr>
          <a:lstStyle/>
          <a:p>
            <a:pPr algn="ctr">
              <a:lnSpc>
                <a:spcPct val="90000"/>
              </a:lnSpc>
            </a:pPr>
            <a:r>
              <a:rPr lang="en-US" dirty="0">
                <a:solidFill>
                  <a:srgbClr val="D73F09"/>
                </a:solidFill>
                <a:latin typeface="Avenir Next LT Pro" panose="020B0504020202020204" pitchFamily="34" charset="0"/>
              </a:rPr>
              <a:t>Seems like all that is going on here is computing similarity in some transformed feature space</a:t>
            </a:r>
          </a:p>
        </p:txBody>
      </p:sp>
      <p:pic>
        <p:nvPicPr>
          <p:cNvPr id="13" name="Graphic 12" descr="Arrow: Counter-clockwise curve with solid fill">
            <a:extLst>
              <a:ext uri="{FF2B5EF4-FFF2-40B4-BE49-F238E27FC236}">
                <a16:creationId xmlns:a16="http://schemas.microsoft.com/office/drawing/2014/main" id="{8A6B7611-1EC5-46E0-B4ED-D775C9B8A6F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8900000">
            <a:off x="6884807" y="2105576"/>
            <a:ext cx="907180" cy="907180"/>
          </a:xfrm>
          <a:prstGeom prst="rect">
            <a:avLst/>
          </a:prstGeom>
        </p:spPr>
      </p:pic>
      <p:pic>
        <p:nvPicPr>
          <p:cNvPr id="14" name="Graphic 13" descr="Arrow: Counter-clockwise curve with solid fill">
            <a:extLst>
              <a:ext uri="{FF2B5EF4-FFF2-40B4-BE49-F238E27FC236}">
                <a16:creationId xmlns:a16="http://schemas.microsoft.com/office/drawing/2014/main" id="{C321C23F-B23F-4D38-8D1C-D2C9BD914FB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9000000" flipH="1">
            <a:off x="9771801" y="3616882"/>
            <a:ext cx="907180" cy="907180"/>
          </a:xfrm>
          <a:prstGeom prst="rect">
            <a:avLst/>
          </a:prstGeom>
        </p:spPr>
      </p:pic>
      <p:sp>
        <p:nvSpPr>
          <p:cNvPr id="15" name="TextBox 14">
            <a:extLst>
              <a:ext uri="{FF2B5EF4-FFF2-40B4-BE49-F238E27FC236}">
                <a16:creationId xmlns:a16="http://schemas.microsoft.com/office/drawing/2014/main" id="{7A2C9E01-C460-427C-A02E-9C945BE2CF11}"/>
              </a:ext>
            </a:extLst>
          </p:cNvPr>
          <p:cNvSpPr txBox="1"/>
          <p:nvPr/>
        </p:nvSpPr>
        <p:spPr>
          <a:xfrm>
            <a:off x="404066" y="2482081"/>
            <a:ext cx="2075430" cy="707886"/>
          </a:xfrm>
          <a:prstGeom prst="rect">
            <a:avLst/>
          </a:prstGeom>
          <a:noFill/>
        </p:spPr>
        <p:txBody>
          <a:bodyPr wrap="square">
            <a:spAutoFit/>
          </a:bodyPr>
          <a:lstStyle/>
          <a:p>
            <a:pPr marL="0" lvl="2"/>
            <a:r>
              <a:rPr lang="en-US" sz="2000" dirty="0">
                <a:solidFill>
                  <a:srgbClr val="D73F09"/>
                </a:solidFill>
                <a:latin typeface="Avenir Next LT Pro" panose="020B0504020202020204" pitchFamily="34" charset="0"/>
              </a:rPr>
              <a:t>Soft-Margin SVM Dual:</a:t>
            </a:r>
          </a:p>
        </p:txBody>
      </p:sp>
      <p:sp>
        <p:nvSpPr>
          <p:cNvPr id="17" name="TextBox 16">
            <a:extLst>
              <a:ext uri="{FF2B5EF4-FFF2-40B4-BE49-F238E27FC236}">
                <a16:creationId xmlns:a16="http://schemas.microsoft.com/office/drawing/2014/main" id="{F264472F-6041-479B-84CD-41FE51C92C5F}"/>
              </a:ext>
            </a:extLst>
          </p:cNvPr>
          <p:cNvSpPr txBox="1"/>
          <p:nvPr/>
        </p:nvSpPr>
        <p:spPr>
          <a:xfrm>
            <a:off x="404066" y="4533154"/>
            <a:ext cx="2075430" cy="707886"/>
          </a:xfrm>
          <a:prstGeom prst="rect">
            <a:avLst/>
          </a:prstGeom>
          <a:noFill/>
        </p:spPr>
        <p:txBody>
          <a:bodyPr wrap="square">
            <a:spAutoFit/>
          </a:bodyPr>
          <a:lstStyle/>
          <a:p>
            <a:pPr marL="0" lvl="2"/>
            <a:r>
              <a:rPr lang="en-US" sz="2000" dirty="0">
                <a:solidFill>
                  <a:srgbClr val="D73F09"/>
                </a:solidFill>
                <a:latin typeface="Avenir Next LT Pro" panose="020B0504020202020204" pitchFamily="34" charset="0"/>
              </a:rPr>
              <a:t>Soft-Margin SVM Prediction:</a:t>
            </a:r>
          </a:p>
        </p:txBody>
      </p:sp>
    </p:spTree>
    <p:extLst>
      <p:ext uri="{BB962C8B-B14F-4D97-AF65-F5344CB8AC3E}">
        <p14:creationId xmlns:p14="http://schemas.microsoft.com/office/powerpoint/2010/main" val="1934103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75DA-CCC9-4425-BE5C-11E99EF49C5B}"/>
              </a:ext>
            </a:extLst>
          </p:cNvPr>
          <p:cNvSpPr>
            <a:spLocks noGrp="1"/>
          </p:cNvSpPr>
          <p:nvPr>
            <p:ph type="title"/>
          </p:nvPr>
        </p:nvSpPr>
        <p:spPr/>
        <p:txBody>
          <a:bodyPr/>
          <a:lstStyle/>
          <a:p>
            <a:r>
              <a:rPr lang="en-US" dirty="0"/>
              <a:t>Numerical Stability</a:t>
            </a:r>
          </a:p>
        </p:txBody>
      </p:sp>
      <p:sp>
        <p:nvSpPr>
          <p:cNvPr id="3" name="Slide Number Placeholder 2">
            <a:extLst>
              <a:ext uri="{FF2B5EF4-FFF2-40B4-BE49-F238E27FC236}">
                <a16:creationId xmlns:a16="http://schemas.microsoft.com/office/drawing/2014/main" id="{A993B50E-F426-496C-A8AC-7C966C966625}"/>
              </a:ext>
            </a:extLst>
          </p:cNvPr>
          <p:cNvSpPr>
            <a:spLocks noGrp="1"/>
          </p:cNvSpPr>
          <p:nvPr>
            <p:ph type="sldNum" sz="quarter" idx="4"/>
          </p:nvPr>
        </p:nvSpPr>
        <p:spPr/>
        <p:txBody>
          <a:bodyPr/>
          <a:lstStyle/>
          <a:p>
            <a:fld id="{02C8B7B2-9496-47E5-990F-169BD0B1DE6A}" type="slidenum">
              <a:rPr lang="en-US" smtClean="0"/>
              <a:t>6</a:t>
            </a:fld>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281FA5F-C758-1448-A25F-70B9D6B4ACAC}"/>
                  </a:ext>
                </a:extLst>
              </p:cNvPr>
              <p:cNvSpPr/>
              <p:nvPr/>
            </p:nvSpPr>
            <p:spPr>
              <a:xfrm>
                <a:off x="2472268" y="1566889"/>
                <a:ext cx="8390309" cy="10257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r>
                            <a:rPr lang="en-US" sz="3200" i="1">
                              <a:latin typeface="Cambria Math" panose="02040503050406030204" pitchFamily="18" charset="0"/>
                            </a:rPr>
                            <m:t>𝜎</m:t>
                          </m:r>
                          <m:d>
                            <m:dPr>
                              <m:ctrlPr>
                                <a:rPr lang="en-US" sz="3200" i="1">
                                  <a:latin typeface="Cambria Math" panose="02040503050406030204" pitchFamily="18" charset="0"/>
                                </a:rPr>
                              </m:ctrlPr>
                            </m:dPr>
                            <m:e>
                              <m:r>
                                <a:rPr lang="en-US" sz="3200" b="1" i="1">
                                  <a:latin typeface="Cambria Math" panose="02040503050406030204" pitchFamily="18" charset="0"/>
                                </a:rPr>
                                <m:t>𝒛</m:t>
                              </m:r>
                            </m:e>
                          </m:d>
                        </m:e>
                      </m:func>
                      <m:r>
                        <a:rPr lang="en-US" sz="3200" i="1">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1+</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m:t>
                                  </m:r>
                                  <m:r>
                                    <a:rPr lang="en-US" sz="3200" b="1" i="1">
                                      <a:latin typeface="Cambria Math" panose="02040503050406030204" pitchFamily="18" charset="0"/>
                                    </a:rPr>
                                    <m:t>𝒛</m:t>
                                  </m:r>
                                </m:sup>
                              </m:sSup>
                            </m:den>
                          </m:f>
                        </m:e>
                      </m:func>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r>
                            <a:rPr lang="en-US" sz="3200" b="0" i="1" smtClean="0">
                              <a:latin typeface="Cambria Math" panose="02040503050406030204" pitchFamily="18" charset="0"/>
                            </a:rPr>
                            <m:t>1</m:t>
                          </m:r>
                        </m:e>
                      </m:func>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m:t>
                                  </m:r>
                                  <m:r>
                                    <a:rPr lang="en-US" sz="3200" b="0" i="1" smtClean="0">
                                      <a:latin typeface="Cambria Math" panose="02040503050406030204" pitchFamily="18" charset="0"/>
                                    </a:rPr>
                                    <m:t>𝑧</m:t>
                                  </m:r>
                                </m:sup>
                              </m:sSup>
                            </m:e>
                          </m:d>
                        </m:e>
                      </m:func>
                    </m:oMath>
                  </m:oMathPara>
                </a14:m>
                <a:endParaRPr lang="en-US" sz="3200" dirty="0"/>
              </a:p>
            </p:txBody>
          </p:sp>
        </mc:Choice>
        <mc:Fallback xmlns="">
          <p:sp>
            <p:nvSpPr>
              <p:cNvPr id="4" name="Rectangle 3">
                <a:extLst>
                  <a:ext uri="{FF2B5EF4-FFF2-40B4-BE49-F238E27FC236}">
                    <a16:creationId xmlns:a16="http://schemas.microsoft.com/office/drawing/2014/main" id="{2281FA5F-C758-1448-A25F-70B9D6B4ACAC}"/>
                  </a:ext>
                </a:extLst>
              </p:cNvPr>
              <p:cNvSpPr>
                <a:spLocks noRot="1" noChangeAspect="1" noMove="1" noResize="1" noEditPoints="1" noAdjustHandles="1" noChangeArrowheads="1" noChangeShapeType="1" noTextEdit="1"/>
              </p:cNvSpPr>
              <p:nvPr/>
            </p:nvSpPr>
            <p:spPr>
              <a:xfrm>
                <a:off x="2472268" y="1566889"/>
                <a:ext cx="8390309" cy="1025730"/>
              </a:xfrm>
              <a:prstGeom prst="rect">
                <a:avLst/>
              </a:prstGeom>
              <a:blipFill>
                <a:blip r:embed="rId2"/>
                <a:stretch>
                  <a:fillRect b="-6098"/>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2838D8EC-B08F-914A-90FE-64B323639846}"/>
              </a:ext>
            </a:extLst>
          </p:cNvPr>
          <p:cNvSpPr txBox="1"/>
          <p:nvPr/>
        </p:nvSpPr>
        <p:spPr>
          <a:xfrm>
            <a:off x="182063" y="736510"/>
            <a:ext cx="9042960" cy="461665"/>
          </a:xfrm>
          <a:prstGeom prst="rect">
            <a:avLst/>
          </a:prstGeom>
          <a:noFill/>
        </p:spPr>
        <p:txBody>
          <a:bodyPr wrap="square">
            <a:spAutoFit/>
          </a:bodyPr>
          <a:lstStyle/>
          <a:p>
            <a:pPr marL="0" lvl="2"/>
            <a:r>
              <a:rPr lang="en-US" sz="2400" b="1" dirty="0">
                <a:latin typeface="Avenir Next LT Pro" panose="020B0504020202020204" pitchFamily="34" charset="0"/>
              </a:rPr>
              <a:t>This time, consider computing the log-logistic:</a:t>
            </a:r>
            <a:endParaRPr lang="en-US" sz="2400" dirty="0">
              <a:latin typeface="Avenir Next LT Pro" panose="020B0504020202020204" pitchFamily="34" charset="0"/>
            </a:endParaRP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7CB0288A-1CD5-3245-884E-0DF3C3D60A87}"/>
                  </a:ext>
                </a:extLst>
              </p:cNvPr>
              <p:cNvSpPr/>
              <p:nvPr/>
            </p:nvSpPr>
            <p:spPr>
              <a:xfrm>
                <a:off x="3963236" y="2981909"/>
                <a:ext cx="660251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m:t>
                                  </m:r>
                                  <m:r>
                                    <a:rPr lang="en-US" sz="3200" b="0" i="1" smtClean="0">
                                      <a:latin typeface="Cambria Math" panose="02040503050406030204" pitchFamily="18" charset="0"/>
                                    </a:rPr>
                                    <m:t>𝑧</m:t>
                                  </m:r>
                                </m:sup>
                              </m:sSup>
                            </m:e>
                          </m:d>
                        </m:e>
                      </m:func>
                      <m:r>
                        <a:rPr lang="en-US" sz="3200" i="1">
                          <a:latin typeface="Cambria Math" panose="02040503050406030204" pitchFamily="18" charset="0"/>
                        </a:rPr>
                        <m:t>=−</m:t>
                      </m:r>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log</m:t>
                          </m:r>
                        </m:fName>
                        <m:e>
                          <m:d>
                            <m:dPr>
                              <m:ctrlPr>
                                <a:rPr lang="en-US" sz="3200" i="1">
                                  <a:latin typeface="Cambria Math" panose="02040503050406030204" pitchFamily="18" charset="0"/>
                                </a:rPr>
                              </m:ctrlPr>
                            </m:dPr>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0</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m:t>
                                  </m:r>
                                  <m:r>
                                    <a:rPr lang="en-US" sz="3200" i="1">
                                      <a:latin typeface="Cambria Math" panose="02040503050406030204" pitchFamily="18" charset="0"/>
                                    </a:rPr>
                                    <m:t>𝑧</m:t>
                                  </m:r>
                                </m:sup>
                              </m:sSup>
                            </m:e>
                          </m:d>
                        </m:e>
                      </m:func>
                    </m:oMath>
                  </m:oMathPara>
                </a14:m>
                <a:endParaRPr lang="en-US" sz="3200" dirty="0"/>
              </a:p>
            </p:txBody>
          </p:sp>
        </mc:Choice>
        <mc:Fallback>
          <p:sp>
            <p:nvSpPr>
              <p:cNvPr id="7" name="Rectangle 6">
                <a:extLst>
                  <a:ext uri="{FF2B5EF4-FFF2-40B4-BE49-F238E27FC236}">
                    <a16:creationId xmlns:a16="http://schemas.microsoft.com/office/drawing/2014/main" id="{7CB0288A-1CD5-3245-884E-0DF3C3D60A87}"/>
                  </a:ext>
                </a:extLst>
              </p:cNvPr>
              <p:cNvSpPr>
                <a:spLocks noRot="1" noChangeAspect="1" noMove="1" noResize="1" noEditPoints="1" noAdjustHandles="1" noChangeArrowheads="1" noChangeShapeType="1" noTextEdit="1"/>
              </p:cNvSpPr>
              <p:nvPr/>
            </p:nvSpPr>
            <p:spPr>
              <a:xfrm>
                <a:off x="3963236" y="2981909"/>
                <a:ext cx="6602513" cy="584775"/>
              </a:xfrm>
              <a:prstGeom prst="rect">
                <a:avLst/>
              </a:prstGeom>
              <a:blipFill>
                <a:blip r:embed="rId3"/>
                <a:stretch>
                  <a:fillRect b="-170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AEA883E-9E3D-BA4E-9170-4586C9A222C0}"/>
                  </a:ext>
                </a:extLst>
              </p:cNvPr>
              <p:cNvSpPr/>
              <p:nvPr/>
            </p:nvSpPr>
            <p:spPr>
              <a:xfrm>
                <a:off x="3963236" y="3849291"/>
                <a:ext cx="4265527" cy="6481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m:t>
                                  </m:r>
                                  <m:r>
                                    <a:rPr lang="en-US" sz="3200" b="0" i="1" smtClean="0">
                                      <a:latin typeface="Cambria Math" panose="02040503050406030204" pitchFamily="18" charset="0"/>
                                    </a:rPr>
                                    <m:t>𝑧</m:t>
                                  </m:r>
                                </m:sup>
                              </m:sSup>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𝑧</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0</m:t>
                                      </m:r>
                                    </m:sup>
                                  </m:sSup>
                                </m:e>
                              </m:d>
                            </m:e>
                          </m:d>
                        </m:e>
                      </m:func>
                    </m:oMath>
                  </m:oMathPara>
                </a14:m>
                <a:endParaRPr lang="en-US" sz="3200" dirty="0"/>
              </a:p>
            </p:txBody>
          </p:sp>
        </mc:Choice>
        <mc:Fallback xmlns="">
          <p:sp>
            <p:nvSpPr>
              <p:cNvPr id="8" name="Rectangle 7">
                <a:extLst>
                  <a:ext uri="{FF2B5EF4-FFF2-40B4-BE49-F238E27FC236}">
                    <a16:creationId xmlns:a16="http://schemas.microsoft.com/office/drawing/2014/main" id="{3AEA883E-9E3D-BA4E-9170-4586C9A222C0}"/>
                  </a:ext>
                </a:extLst>
              </p:cNvPr>
              <p:cNvSpPr>
                <a:spLocks noRot="1" noChangeAspect="1" noMove="1" noResize="1" noEditPoints="1" noAdjustHandles="1" noChangeArrowheads="1" noChangeShapeType="1" noTextEdit="1"/>
              </p:cNvSpPr>
              <p:nvPr/>
            </p:nvSpPr>
            <p:spPr>
              <a:xfrm>
                <a:off x="3963236" y="3849291"/>
                <a:ext cx="4265527" cy="648191"/>
              </a:xfrm>
              <a:prstGeom prst="rect">
                <a:avLst/>
              </a:prstGeom>
              <a:blipFill>
                <a:blip r:embed="rId4"/>
                <a:stretch>
                  <a:fillRect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43A39D0-8B06-B444-881F-EA2AD7EA9745}"/>
                  </a:ext>
                </a:extLst>
              </p:cNvPr>
              <p:cNvSpPr/>
              <p:nvPr/>
            </p:nvSpPr>
            <p:spPr>
              <a:xfrm>
                <a:off x="3975215" y="4697402"/>
                <a:ext cx="525900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𝑧</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0</m:t>
                                  </m:r>
                                </m:sup>
                              </m:sSup>
                            </m:e>
                          </m:d>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m:t>
                                  </m:r>
                                  <m:r>
                                    <a:rPr lang="en-US" sz="3200" b="0" i="1" smtClean="0">
                                      <a:latin typeface="Cambria Math" panose="02040503050406030204" pitchFamily="18" charset="0"/>
                                    </a:rPr>
                                    <m:t>𝑧</m:t>
                                  </m:r>
                                </m:sup>
                              </m:sSup>
                              <m:r>
                                <a:rPr lang="en-US" sz="3200" b="0" i="1" smtClean="0">
                                  <a:latin typeface="Cambria Math" panose="02040503050406030204" pitchFamily="18" charset="0"/>
                                </a:rPr>
                                <m:t>)</m:t>
                              </m:r>
                            </m:e>
                          </m:func>
                        </m:e>
                      </m:func>
                    </m:oMath>
                  </m:oMathPara>
                </a14:m>
                <a:endParaRPr lang="en-US" sz="3200" dirty="0"/>
              </a:p>
            </p:txBody>
          </p:sp>
        </mc:Choice>
        <mc:Fallback xmlns="">
          <p:sp>
            <p:nvSpPr>
              <p:cNvPr id="11" name="Rectangle 10">
                <a:extLst>
                  <a:ext uri="{FF2B5EF4-FFF2-40B4-BE49-F238E27FC236}">
                    <a16:creationId xmlns:a16="http://schemas.microsoft.com/office/drawing/2014/main" id="{043A39D0-8B06-B444-881F-EA2AD7EA9745}"/>
                  </a:ext>
                </a:extLst>
              </p:cNvPr>
              <p:cNvSpPr>
                <a:spLocks noRot="1" noChangeAspect="1" noMove="1" noResize="1" noEditPoints="1" noAdjustHandles="1" noChangeArrowheads="1" noChangeShapeType="1" noTextEdit="1"/>
              </p:cNvSpPr>
              <p:nvPr/>
            </p:nvSpPr>
            <p:spPr>
              <a:xfrm>
                <a:off x="3975215" y="4697402"/>
                <a:ext cx="5259004" cy="584775"/>
              </a:xfrm>
              <a:prstGeom prst="rect">
                <a:avLst/>
              </a:prstGeom>
              <a:blipFill>
                <a:blip r:embed="rId5"/>
                <a:stretch>
                  <a:fillRect r="-482"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8D4B9037-C055-2645-B0F1-DA7A04145F8C}"/>
                  </a:ext>
                </a:extLst>
              </p:cNvPr>
              <p:cNvSpPr/>
              <p:nvPr/>
            </p:nvSpPr>
            <p:spPr>
              <a:xfrm>
                <a:off x="3963236" y="5469729"/>
                <a:ext cx="377693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𝑧</m:t>
                                  </m:r>
                                </m:sup>
                              </m:sSup>
                              <m:r>
                                <a:rPr lang="en-US" sz="3200" i="1">
                                  <a:latin typeface="Cambria Math" panose="02040503050406030204" pitchFamily="18" charset="0"/>
                                </a:rPr>
                                <m:t>+</m:t>
                              </m:r>
                              <m:r>
                                <a:rPr lang="en-US" sz="3200" b="0" i="1" smtClean="0">
                                  <a:latin typeface="Cambria Math" panose="02040503050406030204" pitchFamily="18" charset="0"/>
                                </a:rPr>
                                <m:t>1</m:t>
                              </m:r>
                            </m:e>
                          </m:d>
                          <m:r>
                            <a:rPr lang="en-US" sz="3200" b="0" i="1" smtClean="0">
                              <a:latin typeface="Cambria Math" panose="02040503050406030204" pitchFamily="18" charset="0"/>
                            </a:rPr>
                            <m:t>+</m:t>
                          </m:r>
                          <m:r>
                            <a:rPr lang="en-US" sz="3200" b="0" i="1" smtClean="0">
                              <a:latin typeface="Cambria Math" panose="02040503050406030204" pitchFamily="18" charset="0"/>
                            </a:rPr>
                            <m:t>𝑧</m:t>
                          </m:r>
                        </m:e>
                      </m:func>
                    </m:oMath>
                  </m:oMathPara>
                </a14:m>
                <a:endParaRPr lang="en-US" sz="3200" dirty="0"/>
              </a:p>
            </p:txBody>
          </p:sp>
        </mc:Choice>
        <mc:Fallback xmlns="">
          <p:sp>
            <p:nvSpPr>
              <p:cNvPr id="12" name="Rectangle 11">
                <a:extLst>
                  <a:ext uri="{FF2B5EF4-FFF2-40B4-BE49-F238E27FC236}">
                    <a16:creationId xmlns:a16="http://schemas.microsoft.com/office/drawing/2014/main" id="{8D4B9037-C055-2645-B0F1-DA7A04145F8C}"/>
                  </a:ext>
                </a:extLst>
              </p:cNvPr>
              <p:cNvSpPr>
                <a:spLocks noRot="1" noChangeAspect="1" noMove="1" noResize="1" noEditPoints="1" noAdjustHandles="1" noChangeArrowheads="1" noChangeShapeType="1" noTextEdit="1"/>
              </p:cNvSpPr>
              <p:nvPr/>
            </p:nvSpPr>
            <p:spPr>
              <a:xfrm>
                <a:off x="3963236" y="5469729"/>
                <a:ext cx="3776931" cy="584775"/>
              </a:xfrm>
              <a:prstGeom prst="rect">
                <a:avLst/>
              </a:prstGeom>
              <a:blipFill>
                <a:blip r:embed="rId6"/>
                <a:stretch>
                  <a:fillRect b="-19149"/>
                </a:stretch>
              </a:blipFill>
            </p:spPr>
            <p:txBody>
              <a:bodyPr/>
              <a:lstStyle/>
              <a:p>
                <a:r>
                  <a:rPr lang="en-US">
                    <a:noFill/>
                  </a:rPr>
                  <a:t> </a:t>
                </a:r>
              </a:p>
            </p:txBody>
          </p:sp>
        </mc:Fallback>
      </mc:AlternateContent>
    </p:spTree>
    <p:extLst>
      <p:ext uri="{BB962C8B-B14F-4D97-AF65-F5344CB8AC3E}">
        <p14:creationId xmlns:p14="http://schemas.microsoft.com/office/powerpoint/2010/main" val="25514972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9D10-4F3C-4DC0-85E8-B9DF86C61170}"/>
              </a:ext>
            </a:extLst>
          </p:cNvPr>
          <p:cNvSpPr>
            <a:spLocks noGrp="1"/>
          </p:cNvSpPr>
          <p:nvPr>
            <p:ph type="title"/>
          </p:nvPr>
        </p:nvSpPr>
        <p:spPr/>
        <p:txBody>
          <a:bodyPr/>
          <a:lstStyle/>
          <a:p>
            <a:r>
              <a:rPr lang="en-US" dirty="0"/>
              <a:t>Example: Quadratic Feature Space</a:t>
            </a:r>
          </a:p>
        </p:txBody>
      </p:sp>
      <p:sp>
        <p:nvSpPr>
          <p:cNvPr id="3" name="Slide Number Placeholder 2">
            <a:extLst>
              <a:ext uri="{FF2B5EF4-FFF2-40B4-BE49-F238E27FC236}">
                <a16:creationId xmlns:a16="http://schemas.microsoft.com/office/drawing/2014/main" id="{3DC35B3D-FA64-45DE-840B-3D8E9E231A93}"/>
              </a:ext>
            </a:extLst>
          </p:cNvPr>
          <p:cNvSpPr>
            <a:spLocks noGrp="1"/>
          </p:cNvSpPr>
          <p:nvPr>
            <p:ph type="sldNum" sz="quarter" idx="4"/>
          </p:nvPr>
        </p:nvSpPr>
        <p:spPr/>
        <p:txBody>
          <a:bodyPr/>
          <a:lstStyle/>
          <a:p>
            <a:fld id="{02C8B7B2-9496-47E5-990F-169BD0B1DE6A}" type="slidenum">
              <a:rPr lang="en-US" smtClean="0"/>
              <a:t>60</a:t>
            </a:fld>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495921E-A7B0-408E-B0FE-21A431A40095}"/>
                  </a:ext>
                </a:extLst>
              </p:cNvPr>
              <p:cNvSpPr txBox="1"/>
              <p:nvPr/>
            </p:nvSpPr>
            <p:spPr>
              <a:xfrm>
                <a:off x="4889501" y="604564"/>
                <a:ext cx="7162800" cy="5651291"/>
              </a:xfrm>
              <a:prstGeom prst="rect">
                <a:avLst/>
              </a:prstGeom>
              <a:noFill/>
              <a:ln>
                <a:noFill/>
              </a:ln>
            </p:spPr>
            <p:txBody>
              <a:bodyPr wrap="square">
                <a:spAutoFit/>
              </a:bodyPr>
              <a:lstStyle/>
              <a:p>
                <a:pPr marL="342900" indent="-342900">
                  <a:buFont typeface="Arial" panose="020B0604020202020204" pitchFamily="34" charset="0"/>
                  <a:buChar char="•"/>
                </a:pPr>
                <a:r>
                  <a:rPr lang="en-US" sz="2000" b="1" dirty="0">
                    <a:latin typeface="Avenir Next LT Pro" panose="020B0504020202020204" pitchFamily="34" charset="0"/>
                  </a:rPr>
                  <a:t>Quadratic Feature Space: </a:t>
                </a:r>
                <a:r>
                  <a:rPr lang="en-US" sz="2000" dirty="0">
                    <a:latin typeface="Avenir Next LT Pro" panose="020B0504020202020204" pitchFamily="34" charset="0"/>
                  </a:rPr>
                  <a:t>Assume d input dimensions </a:t>
                </a:r>
                <a14:m>
                  <m:oMath xmlns:m="http://schemas.openxmlformats.org/officeDocument/2006/math">
                    <m:r>
                      <a:rPr lang="en-US" sz="2000" b="1" i="1" smtClean="0">
                        <a:latin typeface="Cambria Math" panose="02040503050406030204" pitchFamily="18" charset="0"/>
                      </a:rPr>
                      <m:t>𝒙</m:t>
                    </m:r>
                    <m:r>
                      <a:rPr lang="en-US" sz="2000" b="0" i="1" smtClean="0">
                        <a:latin typeface="Cambria Math" panose="02040503050406030204" pitchFamily="18" charset="0"/>
                      </a:rPr>
                      <m:t>=</m:t>
                    </m:r>
                    <m:sSup>
                      <m:sSupPr>
                        <m:ctrlPr>
                          <a:rPr lang="en-US" sz="2000" i="1" smtClean="0">
                            <a:latin typeface="Cambria Math" panose="02040503050406030204" pitchFamily="18" charset="0"/>
                          </a:rPr>
                        </m:ctrlPr>
                      </m:sSupPr>
                      <m:e>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 </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𝑑</m:t>
                                </m:r>
                              </m:sub>
                            </m:sSub>
                          </m:e>
                        </m:d>
                      </m:e>
                      <m:sup>
                        <m:r>
                          <a:rPr lang="en-US" sz="2000" b="0" i="1" smtClean="0">
                            <a:latin typeface="Cambria Math" panose="02040503050406030204" pitchFamily="18" charset="0"/>
                          </a:rPr>
                          <m:t>𝑇</m:t>
                        </m:r>
                      </m:sup>
                    </m:sSup>
                    <m:r>
                      <a:rPr lang="en-US" sz="2000" b="0" i="0" smtClean="0">
                        <a:latin typeface="Cambria Math" panose="02040503050406030204" pitchFamily="18" charset="0"/>
                      </a:rPr>
                      <m:t>.</m:t>
                    </m:r>
                  </m:oMath>
                </a14:m>
                <a:r>
                  <a:rPr lang="en-US" sz="2000" dirty="0">
                    <a:latin typeface="Avenir Next LT Pro" panose="020B0504020202020204" pitchFamily="34" charset="0"/>
                  </a:rPr>
                  <a:t> Can define a quadratic feature space transform as on the left.</a:t>
                </a:r>
              </a:p>
              <a:p>
                <a:pPr marL="342900" indent="-342900">
                  <a:buFont typeface="Arial" panose="020B0604020202020204" pitchFamily="34" charset="0"/>
                  <a:buChar char="•"/>
                </a:pPr>
                <a:endParaRPr lang="en-US" sz="2000" dirty="0">
                  <a:latin typeface="Avenir Next LT Pro" panose="020B0504020202020204" pitchFamily="34" charset="0"/>
                </a:endParaRPr>
              </a:p>
              <a:p>
                <a:pPr marL="342900" indent="-342900">
                  <a:buFont typeface="Arial" panose="020B0604020202020204" pitchFamily="34" charset="0"/>
                  <a:buChar char="•"/>
                </a:pPr>
                <a:endParaRPr lang="en-US" sz="2000" dirty="0">
                  <a:latin typeface="Avenir Next LT Pro" panose="020B0504020202020204" pitchFamily="34" charset="0"/>
                </a:endParaRPr>
              </a:p>
              <a:p>
                <a:pPr marL="342900" indent="-342900">
                  <a:buFont typeface="Arial" panose="020B0604020202020204" pitchFamily="34" charset="0"/>
                  <a:buChar char="•"/>
                </a:pPr>
                <a:r>
                  <a:rPr lang="en-US" sz="2000" b="1" dirty="0">
                    <a:latin typeface="Avenir Next LT Pro" panose="020B0504020202020204" pitchFamily="34" charset="0"/>
                  </a:rPr>
                  <a:t>Why use a quadratic feature space? </a:t>
                </a:r>
                <a:r>
                  <a:rPr lang="en-US" sz="2000" dirty="0">
                    <a:latin typeface="Avenir Next LT Pro" panose="020B0504020202020204" pitchFamily="34" charset="0"/>
                  </a:rPr>
                  <a:t>If you believe multiplicative interactions of your features are important.</a:t>
                </a:r>
              </a:p>
              <a:p>
                <a:pPr marL="342900" indent="-342900">
                  <a:buFont typeface="Arial" panose="020B0604020202020204" pitchFamily="34" charset="0"/>
                  <a:buChar char="•"/>
                </a:pPr>
                <a:endParaRPr lang="en-US" sz="2000" dirty="0">
                  <a:latin typeface="Avenir Next LT Pro" panose="020B0504020202020204" pitchFamily="34" charset="0"/>
                </a:endParaRPr>
              </a:p>
              <a:p>
                <a:pPr marL="342900" indent="-342900">
                  <a:buFont typeface="Arial" panose="020B0604020202020204" pitchFamily="34" charset="0"/>
                  <a:buChar char="•"/>
                </a:pPr>
                <a:endParaRPr lang="en-US" sz="2000" dirty="0">
                  <a:latin typeface="Avenir Next LT Pro" panose="020B0504020202020204" pitchFamily="34" charset="0"/>
                </a:endParaRPr>
              </a:p>
              <a:p>
                <a:pPr marL="342900" indent="-342900">
                  <a:buFont typeface="Arial" panose="020B0604020202020204" pitchFamily="34" charset="0"/>
                  <a:buChar char="•"/>
                </a:pPr>
                <a:r>
                  <a:rPr lang="en-US" sz="2000" b="1" dirty="0">
                    <a:latin typeface="Avenir Next LT Pro" panose="020B0504020202020204" pitchFamily="34" charset="0"/>
                  </a:rPr>
                  <a:t>How many terms are there in this representation? </a:t>
                </a:r>
              </a:p>
              <a:p>
                <a:pPr marL="800100" lvl="1" indent="-342900">
                  <a:buFont typeface="Arial" panose="020B0604020202020204" pitchFamily="34" charset="0"/>
                  <a:buChar char="•"/>
                </a:pPr>
                <a14:m>
                  <m:oMath xmlns:m="http://schemas.openxmlformats.org/officeDocument/2006/math">
                    <m:r>
                      <a:rPr lang="en-US" sz="2400" b="1" i="1" dirty="0" smtClean="0">
                        <a:solidFill>
                          <a:srgbClr val="D73F09"/>
                        </a:solidFill>
                        <a:latin typeface="Cambria Math" panose="02040503050406030204" pitchFamily="18" charset="0"/>
                      </a:rPr>
                      <m:t>𝟏</m:t>
                    </m:r>
                    <m:r>
                      <a:rPr lang="en-US" sz="2400" b="1" i="1" dirty="0" smtClean="0">
                        <a:latin typeface="Cambria Math" panose="02040503050406030204" pitchFamily="18" charset="0"/>
                      </a:rPr>
                      <m:t> + </m:t>
                    </m:r>
                    <m:r>
                      <a:rPr lang="en-US" sz="2400" b="1" i="1" dirty="0" smtClean="0">
                        <a:solidFill>
                          <a:srgbClr val="40A940"/>
                        </a:solidFill>
                        <a:latin typeface="Cambria Math" panose="02040503050406030204" pitchFamily="18" charset="0"/>
                      </a:rPr>
                      <m:t>𝒅</m:t>
                    </m:r>
                    <m:r>
                      <a:rPr lang="en-US" sz="2400" b="1" i="1" dirty="0" smtClean="0">
                        <a:latin typeface="Cambria Math" panose="02040503050406030204" pitchFamily="18" charset="0"/>
                      </a:rPr>
                      <m:t> + </m:t>
                    </m:r>
                    <m:r>
                      <a:rPr lang="en-US" sz="2400" b="1" i="1" dirty="0" smtClean="0">
                        <a:solidFill>
                          <a:srgbClr val="7030A0"/>
                        </a:solidFill>
                        <a:latin typeface="Cambria Math" panose="02040503050406030204" pitchFamily="18" charset="0"/>
                      </a:rPr>
                      <m:t>𝒅</m:t>
                    </m:r>
                    <m:r>
                      <a:rPr lang="en-US" sz="2400" b="1" i="1" dirty="0" smtClean="0">
                        <a:latin typeface="Cambria Math" panose="02040503050406030204" pitchFamily="18" charset="0"/>
                      </a:rPr>
                      <m:t> +</m:t>
                    </m:r>
                    <m:f>
                      <m:fPr>
                        <m:ctrlPr>
                          <a:rPr lang="en-US" sz="2400" b="1" i="1" dirty="0" smtClean="0">
                            <a:solidFill>
                              <a:srgbClr val="00B0F0"/>
                            </a:solidFill>
                            <a:latin typeface="Cambria Math" panose="02040503050406030204" pitchFamily="18" charset="0"/>
                          </a:rPr>
                        </m:ctrlPr>
                      </m:fPr>
                      <m:num>
                        <m:r>
                          <a:rPr lang="en-US" sz="2400" b="1" i="1" dirty="0" smtClean="0">
                            <a:solidFill>
                              <a:srgbClr val="00B0F0"/>
                            </a:solidFill>
                            <a:latin typeface="Cambria Math" panose="02040503050406030204" pitchFamily="18" charset="0"/>
                          </a:rPr>
                          <m:t>𝒅</m:t>
                        </m:r>
                        <m:d>
                          <m:dPr>
                            <m:ctrlPr>
                              <a:rPr lang="en-US" sz="2400" b="1" i="1" dirty="0" smtClean="0">
                                <a:solidFill>
                                  <a:srgbClr val="00B0F0"/>
                                </a:solidFill>
                                <a:latin typeface="Cambria Math" panose="02040503050406030204" pitchFamily="18" charset="0"/>
                              </a:rPr>
                            </m:ctrlPr>
                          </m:dPr>
                          <m:e>
                            <m:r>
                              <a:rPr lang="en-US" sz="2400" b="1" i="1" dirty="0" smtClean="0">
                                <a:solidFill>
                                  <a:srgbClr val="00B0F0"/>
                                </a:solidFill>
                                <a:latin typeface="Cambria Math" panose="02040503050406030204" pitchFamily="18" charset="0"/>
                              </a:rPr>
                              <m:t>𝒅</m:t>
                            </m:r>
                            <m:r>
                              <a:rPr lang="en-US" sz="2400" b="1" i="1" dirty="0" smtClean="0">
                                <a:solidFill>
                                  <a:srgbClr val="00B0F0"/>
                                </a:solidFill>
                                <a:latin typeface="Cambria Math" panose="02040503050406030204" pitchFamily="18" charset="0"/>
                              </a:rPr>
                              <m:t>−</m:t>
                            </m:r>
                            <m:r>
                              <a:rPr lang="en-US" sz="2400" b="1" i="1" dirty="0" smtClean="0">
                                <a:solidFill>
                                  <a:srgbClr val="00B0F0"/>
                                </a:solidFill>
                                <a:latin typeface="Cambria Math" panose="02040503050406030204" pitchFamily="18" charset="0"/>
                              </a:rPr>
                              <m:t>𝟏</m:t>
                            </m:r>
                          </m:e>
                        </m:d>
                      </m:num>
                      <m:den>
                        <m:r>
                          <a:rPr lang="en-US" sz="2400" b="1" i="1" dirty="0" smtClean="0">
                            <a:solidFill>
                              <a:srgbClr val="00B0F0"/>
                            </a:solidFill>
                            <a:latin typeface="Cambria Math" panose="02040503050406030204" pitchFamily="18" charset="0"/>
                          </a:rPr>
                          <m:t>𝟐</m:t>
                        </m:r>
                      </m:den>
                    </m:f>
                    <m:r>
                      <a:rPr lang="en-US" sz="2400" b="1" i="1" dirty="0" smtClean="0">
                        <a:solidFill>
                          <a:srgbClr val="00B0F0"/>
                        </a:solidFill>
                        <a:latin typeface="Cambria Math" panose="02040503050406030204" pitchFamily="18" charset="0"/>
                      </a:rPr>
                      <m:t> </m:t>
                    </m:r>
                    <m:r>
                      <a:rPr lang="en-US" sz="2400" b="1" i="1" dirty="0" smtClean="0">
                        <a:latin typeface="Cambria Math" panose="02040503050406030204" pitchFamily="18" charset="0"/>
                      </a:rPr>
                      <m:t>≈</m:t>
                    </m:r>
                    <m:r>
                      <a:rPr lang="en-US" sz="2400" b="1" i="1" dirty="0" smtClean="0">
                        <a:latin typeface="Cambria Math" panose="02040503050406030204" pitchFamily="18" charset="0"/>
                      </a:rPr>
                      <m:t>𝑶</m:t>
                    </m:r>
                    <m:r>
                      <a:rPr lang="en-US" sz="2400" b="1" i="1" dirty="0" smtClean="0">
                        <a:latin typeface="Cambria Math" panose="02040503050406030204" pitchFamily="18" charset="0"/>
                      </a:rPr>
                      <m:t>(</m:t>
                    </m:r>
                    <m:sSup>
                      <m:sSupPr>
                        <m:ctrlPr>
                          <a:rPr lang="en-US" sz="2400" b="1" i="1" dirty="0" smtClean="0">
                            <a:latin typeface="Cambria Math" panose="02040503050406030204" pitchFamily="18" charset="0"/>
                          </a:rPr>
                        </m:ctrlPr>
                      </m:sSupPr>
                      <m:e>
                        <m:r>
                          <a:rPr lang="en-US" sz="2400" b="1" i="1" dirty="0" smtClean="0">
                            <a:latin typeface="Cambria Math" panose="02040503050406030204" pitchFamily="18" charset="0"/>
                          </a:rPr>
                          <m:t>𝒅</m:t>
                        </m:r>
                      </m:e>
                      <m:sup>
                        <m:r>
                          <a:rPr lang="en-US" sz="2400" b="1" i="1" dirty="0" smtClean="0">
                            <a:latin typeface="Cambria Math" panose="02040503050406030204" pitchFamily="18" charset="0"/>
                          </a:rPr>
                          <m:t>𝟐</m:t>
                        </m:r>
                      </m:sup>
                    </m:sSup>
                    <m:r>
                      <a:rPr lang="en-US" sz="2400" b="1" i="1" dirty="0" smtClean="0">
                        <a:latin typeface="Cambria Math" panose="02040503050406030204" pitchFamily="18" charset="0"/>
                      </a:rPr>
                      <m:t>)</m:t>
                    </m:r>
                  </m:oMath>
                </a14:m>
                <a:endParaRPr lang="en-US" sz="2400" b="1" dirty="0">
                  <a:latin typeface="Avenir Next LT Pro" panose="020B0504020202020204" pitchFamily="34" charset="0"/>
                </a:endParaRPr>
              </a:p>
              <a:p>
                <a:pPr marL="800100" lvl="1" indent="-342900">
                  <a:buFont typeface="Arial" panose="020B0604020202020204" pitchFamily="34" charset="0"/>
                  <a:buChar char="•"/>
                </a:pPr>
                <a:endParaRPr lang="en-US" sz="2400" b="1" dirty="0">
                  <a:latin typeface="Avenir Next LT Pro" panose="020B0504020202020204" pitchFamily="34" charset="0"/>
                </a:endParaRPr>
              </a:p>
              <a:p>
                <a:pPr marL="342900" indent="-342900">
                  <a:buFont typeface="Arial" panose="020B0604020202020204" pitchFamily="34" charset="0"/>
                  <a:buChar char="•"/>
                </a:pPr>
                <a:r>
                  <a:rPr lang="en-US" sz="2400" b="1" dirty="0">
                    <a:latin typeface="Avenir Next LT Pro" panose="020B0504020202020204" pitchFamily="34" charset="0"/>
                  </a:rPr>
                  <a:t>What about higher order – i.e. cubic?</a:t>
                </a:r>
              </a:p>
              <a:p>
                <a:pPr marL="800100" lvl="1" indent="-342900">
                  <a:buFont typeface="Arial" panose="020B0604020202020204" pitchFamily="34" charset="0"/>
                  <a:buChar char="•"/>
                </a:pPr>
                <a:r>
                  <a:rPr lang="en-US" sz="2400" dirty="0">
                    <a:latin typeface="Avenir Next LT Pro" panose="020B0504020202020204" pitchFamily="34" charset="0"/>
                  </a:rPr>
                  <a:t>For cubic space: </a:t>
                </a:r>
                <a14:m>
                  <m:oMath xmlns:m="http://schemas.openxmlformats.org/officeDocument/2006/math">
                    <m:r>
                      <a:rPr lang="en-US" sz="2400" b="0" i="1" dirty="0" smtClean="0">
                        <a:latin typeface="Cambria Math" panose="02040503050406030204" pitchFamily="18" charset="0"/>
                      </a:rPr>
                      <m:t>≈</m:t>
                    </m:r>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sSup>
                          <m:sSupPr>
                            <m:ctrlPr>
                              <a:rPr lang="en-US" sz="2400" i="1" dirty="0" smtClean="0">
                                <a:latin typeface="Cambria Math" panose="02040503050406030204" pitchFamily="18" charset="0"/>
                              </a:rPr>
                            </m:ctrlPr>
                          </m:sSupPr>
                          <m:e>
                            <m:r>
                              <a:rPr lang="en-US" sz="2400" b="0" i="1" dirty="0" smtClean="0">
                                <a:latin typeface="Cambria Math" panose="02040503050406030204" pitchFamily="18" charset="0"/>
                              </a:rPr>
                              <m:t>𝑑</m:t>
                            </m:r>
                          </m:e>
                          <m:sup>
                            <m:r>
                              <a:rPr lang="en-US" sz="2400" i="1" dirty="0" smtClean="0">
                                <a:latin typeface="Cambria Math" panose="02040503050406030204" pitchFamily="18" charset="0"/>
                              </a:rPr>
                              <m:t>3</m:t>
                            </m:r>
                          </m:sup>
                        </m:sSup>
                      </m:e>
                    </m:d>
                  </m:oMath>
                </a14:m>
                <a:r>
                  <a:rPr lang="en-US" sz="2400" dirty="0">
                    <a:latin typeface="Avenir Next LT Pro" panose="020B0504020202020204" pitchFamily="34" charset="0"/>
                  </a:rPr>
                  <a:t> terms.</a:t>
                </a:r>
              </a:p>
              <a:p>
                <a:pPr marL="800100" lvl="1" indent="-342900">
                  <a:buFont typeface="Arial" panose="020B0604020202020204" pitchFamily="34" charset="0"/>
                  <a:buChar char="•"/>
                </a:pPr>
                <a:r>
                  <a:rPr lang="en-US" sz="2400" dirty="0">
                    <a:latin typeface="Avenir Next LT Pro" panose="020B0504020202020204" pitchFamily="34" charset="0"/>
                  </a:rPr>
                  <a:t>Number of dimensions after the transform increased very rapidly with dimension.  </a:t>
                </a:r>
              </a:p>
            </p:txBody>
          </p:sp>
        </mc:Choice>
        <mc:Fallback xmlns="">
          <p:sp>
            <p:nvSpPr>
              <p:cNvPr id="18" name="TextBox 17">
                <a:extLst>
                  <a:ext uri="{FF2B5EF4-FFF2-40B4-BE49-F238E27FC236}">
                    <a16:creationId xmlns:a16="http://schemas.microsoft.com/office/drawing/2014/main" id="{B495921E-A7B0-408E-B0FE-21A431A40095}"/>
                  </a:ext>
                </a:extLst>
              </p:cNvPr>
              <p:cNvSpPr txBox="1">
                <a:spLocks noRot="1" noChangeAspect="1" noMove="1" noResize="1" noEditPoints="1" noAdjustHandles="1" noChangeArrowheads="1" noChangeShapeType="1" noTextEdit="1"/>
              </p:cNvSpPr>
              <p:nvPr/>
            </p:nvSpPr>
            <p:spPr>
              <a:xfrm>
                <a:off x="4889501" y="604564"/>
                <a:ext cx="7162800" cy="5651291"/>
              </a:xfrm>
              <a:prstGeom prst="rect">
                <a:avLst/>
              </a:prstGeom>
              <a:blipFill>
                <a:blip r:embed="rId2"/>
                <a:stretch>
                  <a:fillRect l="-1062" t="-67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45FCED5-D633-45EC-9FD5-2664E3EB5815}"/>
                  </a:ext>
                </a:extLst>
              </p:cNvPr>
              <p:cNvSpPr txBox="1"/>
              <p:nvPr/>
            </p:nvSpPr>
            <p:spPr>
              <a:xfrm>
                <a:off x="290045" y="542348"/>
                <a:ext cx="2231958" cy="59918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Φ</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𝒙</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eqArr>
                            <m:eqArrPr>
                              <m:ctrlPr>
                                <a:rPr lang="en-US" sz="2000" b="0" i="1" smtClean="0">
                                  <a:latin typeface="Cambria Math" panose="02040503050406030204" pitchFamily="18" charset="0"/>
                                </a:rPr>
                              </m:ctrlPr>
                            </m:eqArrPr>
                            <m:e>
                              <m:r>
                                <a:rPr lang="en-US" sz="2000" b="0" i="1" smtClean="0">
                                  <a:solidFill>
                                    <a:srgbClr val="D73F09"/>
                                  </a:solidFill>
                                  <a:latin typeface="Cambria Math" panose="02040503050406030204" pitchFamily="18" charset="0"/>
                                </a:rPr>
                                <m:t>1</m:t>
                              </m:r>
                            </m:e>
                            <m:e>
                              <m:rad>
                                <m:radPr>
                                  <m:degHide m:val="on"/>
                                  <m:ctrlPr>
                                    <a:rPr lang="en-US" sz="2000" b="0" i="1" smtClean="0">
                                      <a:solidFill>
                                        <a:srgbClr val="40A940"/>
                                      </a:solidFill>
                                      <a:latin typeface="Cambria Math" panose="02040503050406030204" pitchFamily="18" charset="0"/>
                                    </a:rPr>
                                  </m:ctrlPr>
                                </m:radPr>
                                <m:deg/>
                                <m:e>
                                  <m:r>
                                    <a:rPr lang="en-US" sz="2000" b="0" i="1" smtClean="0">
                                      <a:solidFill>
                                        <a:srgbClr val="40A940"/>
                                      </a:solidFill>
                                      <a:latin typeface="Cambria Math" panose="02040503050406030204" pitchFamily="18" charset="0"/>
                                    </a:rPr>
                                    <m:t>2</m:t>
                                  </m:r>
                                </m:e>
                              </m:rad>
                              <m:sSub>
                                <m:sSubPr>
                                  <m:ctrlPr>
                                    <a:rPr lang="en-US" sz="2000" b="0" i="1" smtClean="0">
                                      <a:solidFill>
                                        <a:srgbClr val="40A940"/>
                                      </a:solidFill>
                                      <a:latin typeface="Cambria Math" panose="02040503050406030204" pitchFamily="18" charset="0"/>
                                    </a:rPr>
                                  </m:ctrlPr>
                                </m:sSubPr>
                                <m:e>
                                  <m:r>
                                    <a:rPr lang="en-US" sz="2000" b="0" i="1" smtClean="0">
                                      <a:solidFill>
                                        <a:srgbClr val="40A940"/>
                                      </a:solidFill>
                                      <a:latin typeface="Cambria Math" panose="02040503050406030204" pitchFamily="18" charset="0"/>
                                    </a:rPr>
                                    <m:t>𝑥</m:t>
                                  </m:r>
                                </m:e>
                                <m:sub>
                                  <m:r>
                                    <a:rPr lang="en-US" sz="2000" b="0" i="1" smtClean="0">
                                      <a:solidFill>
                                        <a:srgbClr val="40A940"/>
                                      </a:solidFill>
                                      <a:latin typeface="Cambria Math" panose="02040503050406030204" pitchFamily="18" charset="0"/>
                                    </a:rPr>
                                    <m:t>1</m:t>
                                  </m:r>
                                </m:sub>
                              </m:sSub>
                            </m:e>
                            <m:e>
                              <m:rad>
                                <m:radPr>
                                  <m:degHide m:val="on"/>
                                  <m:ctrlPr>
                                    <a:rPr lang="en-US" sz="2000" b="0" i="1" smtClean="0">
                                      <a:solidFill>
                                        <a:srgbClr val="40A940"/>
                                      </a:solidFill>
                                      <a:latin typeface="Cambria Math" panose="02040503050406030204" pitchFamily="18" charset="0"/>
                                    </a:rPr>
                                  </m:ctrlPr>
                                </m:radPr>
                                <m:deg/>
                                <m:e>
                                  <m:r>
                                    <a:rPr lang="en-US" sz="2000" b="0" i="1" smtClean="0">
                                      <a:solidFill>
                                        <a:srgbClr val="40A940"/>
                                      </a:solidFill>
                                      <a:latin typeface="Cambria Math" panose="02040503050406030204" pitchFamily="18" charset="0"/>
                                    </a:rPr>
                                    <m:t>2</m:t>
                                  </m:r>
                                </m:e>
                              </m:rad>
                              <m:sSub>
                                <m:sSubPr>
                                  <m:ctrlPr>
                                    <a:rPr lang="en-US" sz="2000" b="0" i="1" smtClean="0">
                                      <a:solidFill>
                                        <a:srgbClr val="40A940"/>
                                      </a:solidFill>
                                      <a:latin typeface="Cambria Math" panose="02040503050406030204" pitchFamily="18" charset="0"/>
                                    </a:rPr>
                                  </m:ctrlPr>
                                </m:sSubPr>
                                <m:e>
                                  <m:r>
                                    <a:rPr lang="en-US" sz="2000" b="0" i="1" smtClean="0">
                                      <a:solidFill>
                                        <a:srgbClr val="40A940"/>
                                      </a:solidFill>
                                      <a:latin typeface="Cambria Math" panose="02040503050406030204" pitchFamily="18" charset="0"/>
                                    </a:rPr>
                                    <m:t>𝑥</m:t>
                                  </m:r>
                                </m:e>
                                <m:sub>
                                  <m:r>
                                    <a:rPr lang="en-US" sz="2000" b="0" i="1" smtClean="0">
                                      <a:solidFill>
                                        <a:srgbClr val="40A940"/>
                                      </a:solidFill>
                                      <a:latin typeface="Cambria Math" panose="02040503050406030204" pitchFamily="18" charset="0"/>
                                    </a:rPr>
                                    <m:t>2</m:t>
                                  </m:r>
                                </m:sub>
                              </m:sSub>
                            </m:e>
                            <m:e>
                              <m:r>
                                <a:rPr lang="en-US" sz="2000" b="0" i="1" smtClean="0">
                                  <a:solidFill>
                                    <a:srgbClr val="40A940"/>
                                  </a:solidFill>
                                  <a:latin typeface="Cambria Math" panose="02040503050406030204" pitchFamily="18" charset="0"/>
                                </a:rPr>
                                <m:t>⋮</m:t>
                              </m:r>
                            </m:e>
                            <m:e>
                              <m:rad>
                                <m:radPr>
                                  <m:degHide m:val="on"/>
                                  <m:ctrlPr>
                                    <a:rPr lang="en-US" sz="2000" i="1" smtClean="0">
                                      <a:solidFill>
                                        <a:srgbClr val="40A940"/>
                                      </a:solidFill>
                                      <a:latin typeface="Cambria Math" panose="02040503050406030204" pitchFamily="18" charset="0"/>
                                    </a:rPr>
                                  </m:ctrlPr>
                                </m:radPr>
                                <m:deg/>
                                <m:e>
                                  <m:r>
                                    <a:rPr lang="en-US" sz="2000" i="1">
                                      <a:solidFill>
                                        <a:srgbClr val="40A940"/>
                                      </a:solidFill>
                                      <a:latin typeface="Cambria Math" panose="02040503050406030204" pitchFamily="18" charset="0"/>
                                    </a:rPr>
                                    <m:t>2</m:t>
                                  </m:r>
                                </m:e>
                              </m:rad>
                              <m:sSub>
                                <m:sSubPr>
                                  <m:ctrlPr>
                                    <a:rPr lang="en-US" sz="2000" i="1">
                                      <a:solidFill>
                                        <a:srgbClr val="40A940"/>
                                      </a:solidFill>
                                      <a:latin typeface="Cambria Math" panose="02040503050406030204" pitchFamily="18" charset="0"/>
                                    </a:rPr>
                                  </m:ctrlPr>
                                </m:sSubPr>
                                <m:e>
                                  <m:r>
                                    <a:rPr lang="en-US" sz="2000" i="1">
                                      <a:solidFill>
                                        <a:srgbClr val="40A940"/>
                                      </a:solidFill>
                                      <a:latin typeface="Cambria Math" panose="02040503050406030204" pitchFamily="18" charset="0"/>
                                    </a:rPr>
                                    <m:t>𝑥</m:t>
                                  </m:r>
                                </m:e>
                                <m:sub>
                                  <m:r>
                                    <a:rPr lang="en-US" sz="2000" b="0" i="1" smtClean="0">
                                      <a:solidFill>
                                        <a:srgbClr val="40A940"/>
                                      </a:solidFill>
                                      <a:latin typeface="Cambria Math" panose="02040503050406030204" pitchFamily="18" charset="0"/>
                                    </a:rPr>
                                    <m:t>𝑑</m:t>
                                  </m:r>
                                </m:sub>
                              </m:sSub>
                            </m:e>
                            <m:e>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𝑥</m:t>
                                  </m:r>
                                </m:e>
                                <m:sub>
                                  <m:r>
                                    <a:rPr lang="en-US" sz="2000" b="0" i="1" smtClean="0">
                                      <a:solidFill>
                                        <a:srgbClr val="7030A0"/>
                                      </a:solidFill>
                                      <a:latin typeface="Cambria Math" panose="02040503050406030204" pitchFamily="18" charset="0"/>
                                    </a:rPr>
                                    <m:t>1</m:t>
                                  </m:r>
                                </m:sub>
                                <m:sup>
                                  <m:r>
                                    <a:rPr lang="en-US" sz="2000" b="0" i="1" smtClean="0">
                                      <a:solidFill>
                                        <a:srgbClr val="7030A0"/>
                                      </a:solidFill>
                                      <a:latin typeface="Cambria Math" panose="02040503050406030204" pitchFamily="18" charset="0"/>
                                    </a:rPr>
                                    <m:t>2</m:t>
                                  </m:r>
                                </m:sup>
                              </m:sSubSup>
                            </m:e>
                            <m:e>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𝑥</m:t>
                                  </m:r>
                                </m:e>
                                <m:sub>
                                  <m:r>
                                    <a:rPr lang="en-US" sz="2000" b="0" i="1" smtClean="0">
                                      <a:solidFill>
                                        <a:srgbClr val="7030A0"/>
                                      </a:solidFill>
                                      <a:latin typeface="Cambria Math" panose="02040503050406030204" pitchFamily="18" charset="0"/>
                                    </a:rPr>
                                    <m:t>2</m:t>
                                  </m:r>
                                </m:sub>
                                <m:sup>
                                  <m:r>
                                    <a:rPr lang="en-US" sz="2000" b="0" i="1" smtClean="0">
                                      <a:solidFill>
                                        <a:srgbClr val="7030A0"/>
                                      </a:solidFill>
                                      <a:latin typeface="Cambria Math" panose="02040503050406030204" pitchFamily="18" charset="0"/>
                                    </a:rPr>
                                    <m:t>2</m:t>
                                  </m:r>
                                </m:sup>
                              </m:sSubSup>
                            </m:e>
                            <m:e>
                              <m:r>
                                <a:rPr lang="en-US" sz="2000" b="0" i="1" smtClean="0">
                                  <a:solidFill>
                                    <a:srgbClr val="7030A0"/>
                                  </a:solidFill>
                                  <a:latin typeface="Cambria Math" panose="02040503050406030204" pitchFamily="18" charset="0"/>
                                </a:rPr>
                                <m:t>⋮</m:t>
                              </m:r>
                            </m:e>
                            <m:e>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𝑥</m:t>
                                  </m:r>
                                </m:e>
                                <m:sub>
                                  <m:r>
                                    <a:rPr lang="en-US" sz="2000" b="0" i="1" smtClean="0">
                                      <a:solidFill>
                                        <a:srgbClr val="7030A0"/>
                                      </a:solidFill>
                                      <a:latin typeface="Cambria Math" panose="02040503050406030204" pitchFamily="18" charset="0"/>
                                    </a:rPr>
                                    <m:t>𝑑</m:t>
                                  </m:r>
                                </m:sub>
                                <m:sup>
                                  <m:r>
                                    <a:rPr lang="en-US" sz="2000" b="0" i="1" smtClean="0">
                                      <a:solidFill>
                                        <a:srgbClr val="7030A0"/>
                                      </a:solidFill>
                                      <a:latin typeface="Cambria Math" panose="02040503050406030204" pitchFamily="18" charset="0"/>
                                    </a:rPr>
                                    <m:t>2</m:t>
                                  </m:r>
                                </m:sup>
                              </m:sSubSup>
                            </m:e>
                            <m:e>
                              <m:rad>
                                <m:radPr>
                                  <m:degHide m:val="on"/>
                                  <m:ctrlPr>
                                    <a:rPr lang="en-US" sz="2000" b="0" i="1" smtClean="0">
                                      <a:solidFill>
                                        <a:srgbClr val="00B0F0"/>
                                      </a:solidFill>
                                      <a:latin typeface="Cambria Math" panose="02040503050406030204" pitchFamily="18" charset="0"/>
                                    </a:rPr>
                                  </m:ctrlPr>
                                </m:radPr>
                                <m:deg/>
                                <m:e>
                                  <m:r>
                                    <a:rPr lang="en-US" sz="2000" b="0" i="1" smtClean="0">
                                      <a:solidFill>
                                        <a:srgbClr val="00B0F0"/>
                                      </a:solidFill>
                                      <a:latin typeface="Cambria Math" panose="02040503050406030204" pitchFamily="18" charset="0"/>
                                    </a:rPr>
                                    <m:t>2</m:t>
                                  </m:r>
                                </m:e>
                              </m:rad>
                              <m:sSub>
                                <m:sSubPr>
                                  <m:ctrlPr>
                                    <a:rPr lang="en-US" sz="2000" b="0" i="1" smtClean="0">
                                      <a:solidFill>
                                        <a:srgbClr val="00B0F0"/>
                                      </a:solidFill>
                                      <a:latin typeface="Cambria Math" panose="02040503050406030204" pitchFamily="18" charset="0"/>
                                    </a:rPr>
                                  </m:ctrlPr>
                                </m:sSubPr>
                                <m:e>
                                  <m:r>
                                    <a:rPr lang="en-US" sz="2000" b="0" i="1" smtClean="0">
                                      <a:solidFill>
                                        <a:srgbClr val="00B0F0"/>
                                      </a:solidFill>
                                      <a:latin typeface="Cambria Math" panose="02040503050406030204" pitchFamily="18" charset="0"/>
                                    </a:rPr>
                                    <m:t>𝑥</m:t>
                                  </m:r>
                                </m:e>
                                <m:sub>
                                  <m:r>
                                    <a:rPr lang="en-US" sz="2000" b="0" i="1" smtClean="0">
                                      <a:solidFill>
                                        <a:srgbClr val="00B0F0"/>
                                      </a:solidFill>
                                      <a:latin typeface="Cambria Math" panose="02040503050406030204" pitchFamily="18" charset="0"/>
                                    </a:rPr>
                                    <m:t>1</m:t>
                                  </m:r>
                                </m:sub>
                              </m:sSub>
                              <m:sSub>
                                <m:sSubPr>
                                  <m:ctrlPr>
                                    <a:rPr lang="en-US" sz="2000" b="0" i="1" smtClean="0">
                                      <a:solidFill>
                                        <a:srgbClr val="00B0F0"/>
                                      </a:solidFill>
                                      <a:latin typeface="Cambria Math" panose="02040503050406030204" pitchFamily="18" charset="0"/>
                                    </a:rPr>
                                  </m:ctrlPr>
                                </m:sSubPr>
                                <m:e>
                                  <m:r>
                                    <a:rPr lang="en-US" sz="2000" b="0" i="1" smtClean="0">
                                      <a:solidFill>
                                        <a:srgbClr val="00B0F0"/>
                                      </a:solidFill>
                                      <a:latin typeface="Cambria Math" panose="02040503050406030204" pitchFamily="18" charset="0"/>
                                    </a:rPr>
                                    <m:t>𝑥</m:t>
                                  </m:r>
                                </m:e>
                                <m:sub>
                                  <m:r>
                                    <a:rPr lang="en-US" sz="2000" b="0" i="1" smtClean="0">
                                      <a:solidFill>
                                        <a:srgbClr val="00B0F0"/>
                                      </a:solidFill>
                                      <a:latin typeface="Cambria Math" panose="02040503050406030204" pitchFamily="18" charset="0"/>
                                    </a:rPr>
                                    <m:t>2</m:t>
                                  </m:r>
                                </m:sub>
                              </m:sSub>
                            </m:e>
                            <m:e>
                              <m:rad>
                                <m:radPr>
                                  <m:degHide m:val="on"/>
                                  <m:ctrlPr>
                                    <a:rPr lang="en-US" sz="2000" i="1" smtClean="0">
                                      <a:solidFill>
                                        <a:srgbClr val="00B0F0"/>
                                      </a:solidFill>
                                      <a:latin typeface="Cambria Math" panose="02040503050406030204" pitchFamily="18" charset="0"/>
                                    </a:rPr>
                                  </m:ctrlPr>
                                </m:radPr>
                                <m:deg/>
                                <m:e>
                                  <m:r>
                                    <a:rPr lang="en-US" sz="2000" i="1">
                                      <a:solidFill>
                                        <a:srgbClr val="00B0F0"/>
                                      </a:solidFill>
                                      <a:latin typeface="Cambria Math" panose="02040503050406030204" pitchFamily="18" charset="0"/>
                                    </a:rPr>
                                    <m:t>2</m:t>
                                  </m:r>
                                </m:e>
                              </m:rad>
                              <m:sSub>
                                <m:sSubPr>
                                  <m:ctrlPr>
                                    <a:rPr lang="en-US" sz="2000" i="1">
                                      <a:solidFill>
                                        <a:srgbClr val="00B0F0"/>
                                      </a:solidFill>
                                      <a:latin typeface="Cambria Math" panose="02040503050406030204" pitchFamily="18" charset="0"/>
                                    </a:rPr>
                                  </m:ctrlPr>
                                </m:sSubPr>
                                <m:e>
                                  <m:r>
                                    <a:rPr lang="en-US" sz="2000" i="1">
                                      <a:solidFill>
                                        <a:srgbClr val="00B0F0"/>
                                      </a:solidFill>
                                      <a:latin typeface="Cambria Math" panose="02040503050406030204" pitchFamily="18" charset="0"/>
                                    </a:rPr>
                                    <m:t>𝑥</m:t>
                                  </m:r>
                                </m:e>
                                <m:sub>
                                  <m:r>
                                    <a:rPr lang="en-US" sz="2000" i="1">
                                      <a:solidFill>
                                        <a:srgbClr val="00B0F0"/>
                                      </a:solidFill>
                                      <a:latin typeface="Cambria Math" panose="02040503050406030204" pitchFamily="18" charset="0"/>
                                    </a:rPr>
                                    <m:t>1</m:t>
                                  </m:r>
                                </m:sub>
                              </m:sSub>
                              <m:sSub>
                                <m:sSubPr>
                                  <m:ctrlPr>
                                    <a:rPr lang="en-US" sz="2000" i="1">
                                      <a:solidFill>
                                        <a:srgbClr val="00B0F0"/>
                                      </a:solidFill>
                                      <a:latin typeface="Cambria Math" panose="02040503050406030204" pitchFamily="18" charset="0"/>
                                    </a:rPr>
                                  </m:ctrlPr>
                                </m:sSubPr>
                                <m:e>
                                  <m:r>
                                    <a:rPr lang="en-US" sz="2000" i="1">
                                      <a:solidFill>
                                        <a:srgbClr val="00B0F0"/>
                                      </a:solidFill>
                                      <a:latin typeface="Cambria Math" panose="02040503050406030204" pitchFamily="18" charset="0"/>
                                    </a:rPr>
                                    <m:t>𝑥</m:t>
                                  </m:r>
                                </m:e>
                                <m:sub>
                                  <m:r>
                                    <a:rPr lang="en-US" sz="2000" b="0" i="1" smtClean="0">
                                      <a:solidFill>
                                        <a:srgbClr val="00B0F0"/>
                                      </a:solidFill>
                                      <a:latin typeface="Cambria Math" panose="02040503050406030204" pitchFamily="18" charset="0"/>
                                    </a:rPr>
                                    <m:t>3</m:t>
                                  </m:r>
                                </m:sub>
                              </m:sSub>
                            </m:e>
                            <m:e>
                              <m:r>
                                <a:rPr lang="en-US" sz="2000" i="1" smtClean="0">
                                  <a:latin typeface="Cambria Math" panose="02040503050406030204" pitchFamily="18" charset="0"/>
                                </a:rPr>
                                <m:t>⋮</m:t>
                              </m:r>
                            </m:e>
                            <m:e>
                              <m:rad>
                                <m:radPr>
                                  <m:degHide m:val="on"/>
                                  <m:ctrlPr>
                                    <a:rPr lang="en-US" sz="2000" i="1" smtClean="0">
                                      <a:solidFill>
                                        <a:srgbClr val="00B0F0"/>
                                      </a:solidFill>
                                      <a:latin typeface="Cambria Math" panose="02040503050406030204" pitchFamily="18" charset="0"/>
                                    </a:rPr>
                                  </m:ctrlPr>
                                </m:radPr>
                                <m:deg/>
                                <m:e>
                                  <m:r>
                                    <a:rPr lang="en-US" sz="2000" i="1">
                                      <a:solidFill>
                                        <a:srgbClr val="00B0F0"/>
                                      </a:solidFill>
                                      <a:latin typeface="Cambria Math" panose="02040503050406030204" pitchFamily="18" charset="0"/>
                                    </a:rPr>
                                    <m:t>2</m:t>
                                  </m:r>
                                </m:e>
                              </m:rad>
                              <m:sSub>
                                <m:sSubPr>
                                  <m:ctrlPr>
                                    <a:rPr lang="en-US" sz="2000" i="1">
                                      <a:solidFill>
                                        <a:srgbClr val="00B0F0"/>
                                      </a:solidFill>
                                      <a:latin typeface="Cambria Math" panose="02040503050406030204" pitchFamily="18" charset="0"/>
                                    </a:rPr>
                                  </m:ctrlPr>
                                </m:sSubPr>
                                <m:e>
                                  <m:r>
                                    <a:rPr lang="en-US" sz="2000" i="1">
                                      <a:solidFill>
                                        <a:srgbClr val="00B0F0"/>
                                      </a:solidFill>
                                      <a:latin typeface="Cambria Math" panose="02040503050406030204" pitchFamily="18" charset="0"/>
                                    </a:rPr>
                                    <m:t>𝑥</m:t>
                                  </m:r>
                                </m:e>
                                <m:sub>
                                  <m:r>
                                    <a:rPr lang="en-US" sz="2000" i="1">
                                      <a:solidFill>
                                        <a:srgbClr val="00B0F0"/>
                                      </a:solidFill>
                                      <a:latin typeface="Cambria Math" panose="02040503050406030204" pitchFamily="18" charset="0"/>
                                    </a:rPr>
                                    <m:t>1</m:t>
                                  </m:r>
                                </m:sub>
                              </m:sSub>
                              <m:sSub>
                                <m:sSubPr>
                                  <m:ctrlPr>
                                    <a:rPr lang="en-US" sz="2000" i="1">
                                      <a:solidFill>
                                        <a:srgbClr val="00B0F0"/>
                                      </a:solidFill>
                                      <a:latin typeface="Cambria Math" panose="02040503050406030204" pitchFamily="18" charset="0"/>
                                    </a:rPr>
                                  </m:ctrlPr>
                                </m:sSubPr>
                                <m:e>
                                  <m:r>
                                    <a:rPr lang="en-US" sz="2000" i="1">
                                      <a:solidFill>
                                        <a:srgbClr val="00B0F0"/>
                                      </a:solidFill>
                                      <a:latin typeface="Cambria Math" panose="02040503050406030204" pitchFamily="18" charset="0"/>
                                    </a:rPr>
                                    <m:t>𝑥</m:t>
                                  </m:r>
                                </m:e>
                                <m:sub>
                                  <m:r>
                                    <a:rPr lang="en-US" sz="2000" b="0" i="1" smtClean="0">
                                      <a:solidFill>
                                        <a:srgbClr val="00B0F0"/>
                                      </a:solidFill>
                                      <a:latin typeface="Cambria Math" panose="02040503050406030204" pitchFamily="18" charset="0"/>
                                    </a:rPr>
                                    <m:t>𝑑</m:t>
                                  </m:r>
                                </m:sub>
                              </m:sSub>
                            </m:e>
                            <m:e>
                              <m:rad>
                                <m:radPr>
                                  <m:degHide m:val="on"/>
                                  <m:ctrlPr>
                                    <a:rPr lang="en-US" sz="2000" i="1" smtClean="0">
                                      <a:solidFill>
                                        <a:srgbClr val="00B0F0"/>
                                      </a:solidFill>
                                      <a:latin typeface="Cambria Math" panose="02040503050406030204" pitchFamily="18" charset="0"/>
                                    </a:rPr>
                                  </m:ctrlPr>
                                </m:radPr>
                                <m:deg/>
                                <m:e>
                                  <m:r>
                                    <a:rPr lang="en-US" sz="2000" i="1">
                                      <a:solidFill>
                                        <a:srgbClr val="00B0F0"/>
                                      </a:solidFill>
                                      <a:latin typeface="Cambria Math" panose="02040503050406030204" pitchFamily="18" charset="0"/>
                                    </a:rPr>
                                    <m:t>2</m:t>
                                  </m:r>
                                </m:e>
                              </m:rad>
                              <m:sSub>
                                <m:sSubPr>
                                  <m:ctrlPr>
                                    <a:rPr lang="en-US" sz="2000" i="1">
                                      <a:solidFill>
                                        <a:srgbClr val="00B0F0"/>
                                      </a:solidFill>
                                      <a:latin typeface="Cambria Math" panose="02040503050406030204" pitchFamily="18" charset="0"/>
                                    </a:rPr>
                                  </m:ctrlPr>
                                </m:sSubPr>
                                <m:e>
                                  <m:r>
                                    <a:rPr lang="en-US" sz="2000" i="1">
                                      <a:solidFill>
                                        <a:srgbClr val="00B0F0"/>
                                      </a:solidFill>
                                      <a:latin typeface="Cambria Math" panose="02040503050406030204" pitchFamily="18" charset="0"/>
                                    </a:rPr>
                                    <m:t>𝑥</m:t>
                                  </m:r>
                                </m:e>
                                <m:sub>
                                  <m:r>
                                    <a:rPr lang="en-US" sz="2000" b="0" i="1" smtClean="0">
                                      <a:solidFill>
                                        <a:srgbClr val="00B0F0"/>
                                      </a:solidFill>
                                      <a:latin typeface="Cambria Math" panose="02040503050406030204" pitchFamily="18" charset="0"/>
                                    </a:rPr>
                                    <m:t>2</m:t>
                                  </m:r>
                                </m:sub>
                              </m:sSub>
                              <m:sSub>
                                <m:sSubPr>
                                  <m:ctrlPr>
                                    <a:rPr lang="en-US" sz="2000" i="1">
                                      <a:solidFill>
                                        <a:srgbClr val="00B0F0"/>
                                      </a:solidFill>
                                      <a:latin typeface="Cambria Math" panose="02040503050406030204" pitchFamily="18" charset="0"/>
                                    </a:rPr>
                                  </m:ctrlPr>
                                </m:sSubPr>
                                <m:e>
                                  <m:r>
                                    <a:rPr lang="en-US" sz="2000" i="1">
                                      <a:solidFill>
                                        <a:srgbClr val="00B0F0"/>
                                      </a:solidFill>
                                      <a:latin typeface="Cambria Math" panose="02040503050406030204" pitchFamily="18" charset="0"/>
                                    </a:rPr>
                                    <m:t>𝑥</m:t>
                                  </m:r>
                                </m:e>
                                <m:sub>
                                  <m:r>
                                    <a:rPr lang="en-US" sz="2000" b="0" i="1" smtClean="0">
                                      <a:solidFill>
                                        <a:srgbClr val="00B0F0"/>
                                      </a:solidFill>
                                      <a:latin typeface="Cambria Math" panose="02040503050406030204" pitchFamily="18" charset="0"/>
                                    </a:rPr>
                                    <m:t>3</m:t>
                                  </m:r>
                                </m:sub>
                              </m:sSub>
                            </m:e>
                            <m:e>
                              <m:r>
                                <a:rPr lang="en-US" sz="2000" i="1" smtClean="0">
                                  <a:latin typeface="Cambria Math" panose="02040503050406030204" pitchFamily="18" charset="0"/>
                                </a:rPr>
                                <m:t>⋮</m:t>
                              </m:r>
                            </m:e>
                            <m:e>
                              <m:rad>
                                <m:radPr>
                                  <m:degHide m:val="on"/>
                                  <m:ctrlPr>
                                    <a:rPr lang="en-US" sz="2000" i="1" smtClean="0">
                                      <a:solidFill>
                                        <a:srgbClr val="00B0F0"/>
                                      </a:solidFill>
                                      <a:latin typeface="Cambria Math" panose="02040503050406030204" pitchFamily="18" charset="0"/>
                                    </a:rPr>
                                  </m:ctrlPr>
                                </m:radPr>
                                <m:deg/>
                                <m:e>
                                  <m:r>
                                    <a:rPr lang="en-US" sz="2000" i="1">
                                      <a:solidFill>
                                        <a:srgbClr val="00B0F0"/>
                                      </a:solidFill>
                                      <a:latin typeface="Cambria Math" panose="02040503050406030204" pitchFamily="18" charset="0"/>
                                    </a:rPr>
                                    <m:t>2</m:t>
                                  </m:r>
                                </m:e>
                              </m:rad>
                              <m:sSub>
                                <m:sSubPr>
                                  <m:ctrlPr>
                                    <a:rPr lang="en-US" sz="2000" i="1">
                                      <a:solidFill>
                                        <a:srgbClr val="00B0F0"/>
                                      </a:solidFill>
                                      <a:latin typeface="Cambria Math" panose="02040503050406030204" pitchFamily="18" charset="0"/>
                                    </a:rPr>
                                  </m:ctrlPr>
                                </m:sSubPr>
                                <m:e>
                                  <m:r>
                                    <a:rPr lang="en-US" sz="2000" i="1">
                                      <a:solidFill>
                                        <a:srgbClr val="00B0F0"/>
                                      </a:solidFill>
                                      <a:latin typeface="Cambria Math" panose="02040503050406030204" pitchFamily="18" charset="0"/>
                                    </a:rPr>
                                    <m:t>𝑥</m:t>
                                  </m:r>
                                </m:e>
                                <m:sub>
                                  <m:r>
                                    <a:rPr lang="en-US" sz="2000" b="0" i="1" smtClean="0">
                                      <a:solidFill>
                                        <a:srgbClr val="00B0F0"/>
                                      </a:solidFill>
                                      <a:latin typeface="Cambria Math" panose="02040503050406030204" pitchFamily="18" charset="0"/>
                                    </a:rPr>
                                    <m:t>2</m:t>
                                  </m:r>
                                </m:sub>
                              </m:sSub>
                              <m:sSub>
                                <m:sSubPr>
                                  <m:ctrlPr>
                                    <a:rPr lang="en-US" sz="2000" i="1">
                                      <a:solidFill>
                                        <a:srgbClr val="00B0F0"/>
                                      </a:solidFill>
                                      <a:latin typeface="Cambria Math" panose="02040503050406030204" pitchFamily="18" charset="0"/>
                                    </a:rPr>
                                  </m:ctrlPr>
                                </m:sSubPr>
                                <m:e>
                                  <m:r>
                                    <a:rPr lang="en-US" sz="2000" i="1">
                                      <a:solidFill>
                                        <a:srgbClr val="00B0F0"/>
                                      </a:solidFill>
                                      <a:latin typeface="Cambria Math" panose="02040503050406030204" pitchFamily="18" charset="0"/>
                                    </a:rPr>
                                    <m:t>𝑥</m:t>
                                  </m:r>
                                </m:e>
                                <m:sub>
                                  <m:r>
                                    <a:rPr lang="en-US" sz="2000" b="0" i="1" smtClean="0">
                                      <a:solidFill>
                                        <a:srgbClr val="00B0F0"/>
                                      </a:solidFill>
                                      <a:latin typeface="Cambria Math" panose="02040503050406030204" pitchFamily="18" charset="0"/>
                                    </a:rPr>
                                    <m:t>𝑑</m:t>
                                  </m:r>
                                </m:sub>
                              </m:sSub>
                            </m:e>
                            <m:e>
                              <m:r>
                                <a:rPr lang="en-US" sz="2000" i="1" smtClean="0">
                                  <a:latin typeface="Cambria Math" panose="02040503050406030204" pitchFamily="18" charset="0"/>
                                </a:rPr>
                                <m:t>⋮</m:t>
                              </m:r>
                            </m:e>
                            <m:e>
                              <m:rad>
                                <m:radPr>
                                  <m:degHide m:val="on"/>
                                  <m:ctrlPr>
                                    <a:rPr lang="en-US" sz="2000" i="1" smtClean="0">
                                      <a:solidFill>
                                        <a:srgbClr val="00B0F0"/>
                                      </a:solidFill>
                                      <a:latin typeface="Cambria Math" panose="02040503050406030204" pitchFamily="18" charset="0"/>
                                    </a:rPr>
                                  </m:ctrlPr>
                                </m:radPr>
                                <m:deg/>
                                <m:e>
                                  <m:r>
                                    <a:rPr lang="en-US" sz="2000" i="1">
                                      <a:solidFill>
                                        <a:srgbClr val="00B0F0"/>
                                      </a:solidFill>
                                      <a:latin typeface="Cambria Math" panose="02040503050406030204" pitchFamily="18" charset="0"/>
                                    </a:rPr>
                                    <m:t>2</m:t>
                                  </m:r>
                                </m:e>
                              </m:rad>
                              <m:sSub>
                                <m:sSubPr>
                                  <m:ctrlPr>
                                    <a:rPr lang="en-US" sz="2000" i="1">
                                      <a:solidFill>
                                        <a:srgbClr val="00B0F0"/>
                                      </a:solidFill>
                                      <a:latin typeface="Cambria Math" panose="02040503050406030204" pitchFamily="18" charset="0"/>
                                    </a:rPr>
                                  </m:ctrlPr>
                                </m:sSubPr>
                                <m:e>
                                  <m:r>
                                    <a:rPr lang="en-US" sz="2000" i="1">
                                      <a:solidFill>
                                        <a:srgbClr val="00B0F0"/>
                                      </a:solidFill>
                                      <a:latin typeface="Cambria Math" panose="02040503050406030204" pitchFamily="18" charset="0"/>
                                    </a:rPr>
                                    <m:t>𝑥</m:t>
                                  </m:r>
                                </m:e>
                                <m:sub>
                                  <m:r>
                                    <a:rPr lang="en-US" sz="2000" b="0" i="1" smtClean="0">
                                      <a:solidFill>
                                        <a:srgbClr val="00B0F0"/>
                                      </a:solidFill>
                                      <a:latin typeface="Cambria Math" panose="02040503050406030204" pitchFamily="18" charset="0"/>
                                    </a:rPr>
                                    <m:t>𝑑</m:t>
                                  </m:r>
                                  <m:r>
                                    <a:rPr lang="en-US" sz="2000" b="0" i="1" smtClean="0">
                                      <a:solidFill>
                                        <a:srgbClr val="00B0F0"/>
                                      </a:solidFill>
                                      <a:latin typeface="Cambria Math" panose="02040503050406030204" pitchFamily="18" charset="0"/>
                                    </a:rPr>
                                    <m:t>−1</m:t>
                                  </m:r>
                                </m:sub>
                              </m:sSub>
                              <m:sSub>
                                <m:sSubPr>
                                  <m:ctrlPr>
                                    <a:rPr lang="en-US" sz="2000" i="1">
                                      <a:solidFill>
                                        <a:srgbClr val="00B0F0"/>
                                      </a:solidFill>
                                      <a:latin typeface="Cambria Math" panose="02040503050406030204" pitchFamily="18" charset="0"/>
                                    </a:rPr>
                                  </m:ctrlPr>
                                </m:sSubPr>
                                <m:e>
                                  <m:r>
                                    <a:rPr lang="en-US" sz="2000" i="1">
                                      <a:solidFill>
                                        <a:srgbClr val="00B0F0"/>
                                      </a:solidFill>
                                      <a:latin typeface="Cambria Math" panose="02040503050406030204" pitchFamily="18" charset="0"/>
                                    </a:rPr>
                                    <m:t>𝑥</m:t>
                                  </m:r>
                                </m:e>
                                <m:sub>
                                  <m:r>
                                    <a:rPr lang="en-US" sz="2000" b="0" i="1" smtClean="0">
                                      <a:solidFill>
                                        <a:srgbClr val="00B0F0"/>
                                      </a:solidFill>
                                      <a:latin typeface="Cambria Math" panose="02040503050406030204" pitchFamily="18" charset="0"/>
                                    </a:rPr>
                                    <m:t>𝑑</m:t>
                                  </m:r>
                                </m:sub>
                              </m:sSub>
                            </m:e>
                          </m:eqArr>
                        </m:e>
                      </m:d>
                    </m:oMath>
                  </m:oMathPara>
                </a14:m>
                <a:endParaRPr lang="en-US" dirty="0"/>
              </a:p>
            </p:txBody>
          </p:sp>
        </mc:Choice>
        <mc:Fallback xmlns="">
          <p:sp>
            <p:nvSpPr>
              <p:cNvPr id="4" name="TextBox 3">
                <a:extLst>
                  <a:ext uri="{FF2B5EF4-FFF2-40B4-BE49-F238E27FC236}">
                    <a16:creationId xmlns:a16="http://schemas.microsoft.com/office/drawing/2014/main" id="{C45FCED5-D633-45EC-9FD5-2664E3EB5815}"/>
                  </a:ext>
                </a:extLst>
              </p:cNvPr>
              <p:cNvSpPr txBox="1">
                <a:spLocks noRot="1" noChangeAspect="1" noMove="1" noResize="1" noEditPoints="1" noAdjustHandles="1" noChangeArrowheads="1" noChangeShapeType="1" noTextEdit="1"/>
              </p:cNvSpPr>
              <p:nvPr/>
            </p:nvSpPr>
            <p:spPr>
              <a:xfrm>
                <a:off x="290045" y="542348"/>
                <a:ext cx="2231958" cy="5991833"/>
              </a:xfrm>
              <a:prstGeom prst="rect">
                <a:avLst/>
              </a:prstGeom>
              <a:blipFill>
                <a:blip r:embed="rId3"/>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F6A3FFFB-179A-4191-80FA-70E494206051}"/>
              </a:ext>
            </a:extLst>
          </p:cNvPr>
          <p:cNvSpPr txBox="1"/>
          <p:nvPr/>
        </p:nvSpPr>
        <p:spPr>
          <a:xfrm>
            <a:off x="2757864" y="498547"/>
            <a:ext cx="2231958" cy="369332"/>
          </a:xfrm>
          <a:prstGeom prst="rect">
            <a:avLst/>
          </a:prstGeom>
          <a:noFill/>
        </p:spPr>
        <p:txBody>
          <a:bodyPr wrap="square">
            <a:spAutoFit/>
          </a:bodyPr>
          <a:lstStyle/>
          <a:p>
            <a:r>
              <a:rPr lang="en-US" sz="1800" dirty="0">
                <a:solidFill>
                  <a:srgbClr val="D73F09"/>
                </a:solidFill>
                <a:latin typeface="Avenir Next LT Pro" panose="020B0504020202020204" pitchFamily="34" charset="0"/>
              </a:rPr>
              <a:t>Constant Term</a:t>
            </a:r>
            <a:endParaRPr lang="en-US" dirty="0">
              <a:solidFill>
                <a:srgbClr val="D73F09"/>
              </a:solidFill>
            </a:endParaRPr>
          </a:p>
        </p:txBody>
      </p:sp>
      <p:sp>
        <p:nvSpPr>
          <p:cNvPr id="21" name="TextBox 20">
            <a:extLst>
              <a:ext uri="{FF2B5EF4-FFF2-40B4-BE49-F238E27FC236}">
                <a16:creationId xmlns:a16="http://schemas.microsoft.com/office/drawing/2014/main" id="{0A8326C6-8756-4E5A-899B-08A9082FA78B}"/>
              </a:ext>
            </a:extLst>
          </p:cNvPr>
          <p:cNvSpPr txBox="1"/>
          <p:nvPr/>
        </p:nvSpPr>
        <p:spPr>
          <a:xfrm>
            <a:off x="2757864" y="1292664"/>
            <a:ext cx="1890336" cy="369332"/>
          </a:xfrm>
          <a:prstGeom prst="rect">
            <a:avLst/>
          </a:prstGeom>
          <a:noFill/>
        </p:spPr>
        <p:txBody>
          <a:bodyPr wrap="square">
            <a:spAutoFit/>
          </a:bodyPr>
          <a:lstStyle/>
          <a:p>
            <a:r>
              <a:rPr lang="en-US" sz="1800" dirty="0">
                <a:solidFill>
                  <a:srgbClr val="40A940"/>
                </a:solidFill>
                <a:latin typeface="Avenir Next LT Pro" panose="020B0504020202020204" pitchFamily="34" charset="0"/>
              </a:rPr>
              <a:t>Linear Terms</a:t>
            </a:r>
            <a:endParaRPr lang="en-US" dirty="0">
              <a:solidFill>
                <a:srgbClr val="40A940"/>
              </a:solidFill>
            </a:endParaRPr>
          </a:p>
        </p:txBody>
      </p:sp>
      <p:sp>
        <p:nvSpPr>
          <p:cNvPr id="22" name="TextBox 21">
            <a:extLst>
              <a:ext uri="{FF2B5EF4-FFF2-40B4-BE49-F238E27FC236}">
                <a16:creationId xmlns:a16="http://schemas.microsoft.com/office/drawing/2014/main" id="{65CC0185-B108-4226-917A-E5747F768091}"/>
              </a:ext>
            </a:extLst>
          </p:cNvPr>
          <p:cNvSpPr txBox="1"/>
          <p:nvPr/>
        </p:nvSpPr>
        <p:spPr>
          <a:xfrm>
            <a:off x="2757864" y="2566389"/>
            <a:ext cx="1777052" cy="646331"/>
          </a:xfrm>
          <a:prstGeom prst="rect">
            <a:avLst/>
          </a:prstGeom>
          <a:noFill/>
        </p:spPr>
        <p:txBody>
          <a:bodyPr wrap="square">
            <a:spAutoFit/>
          </a:bodyPr>
          <a:lstStyle/>
          <a:p>
            <a:r>
              <a:rPr lang="en-US" sz="1800" dirty="0">
                <a:solidFill>
                  <a:srgbClr val="7030A0"/>
                </a:solidFill>
                <a:latin typeface="Avenir Next LT Pro" panose="020B0504020202020204" pitchFamily="34" charset="0"/>
              </a:rPr>
              <a:t>Pure Quadratic Terms</a:t>
            </a:r>
            <a:endParaRPr lang="en-US" dirty="0">
              <a:solidFill>
                <a:srgbClr val="7030A0"/>
              </a:solidFill>
            </a:endParaRPr>
          </a:p>
        </p:txBody>
      </p:sp>
      <p:sp>
        <p:nvSpPr>
          <p:cNvPr id="23" name="TextBox 22">
            <a:extLst>
              <a:ext uri="{FF2B5EF4-FFF2-40B4-BE49-F238E27FC236}">
                <a16:creationId xmlns:a16="http://schemas.microsoft.com/office/drawing/2014/main" id="{8CA1C86C-8349-4727-B509-6A20C791FFA5}"/>
              </a:ext>
            </a:extLst>
          </p:cNvPr>
          <p:cNvSpPr txBox="1"/>
          <p:nvPr/>
        </p:nvSpPr>
        <p:spPr>
          <a:xfrm>
            <a:off x="2757864" y="4652174"/>
            <a:ext cx="1777052" cy="646331"/>
          </a:xfrm>
          <a:prstGeom prst="rect">
            <a:avLst/>
          </a:prstGeom>
          <a:noFill/>
        </p:spPr>
        <p:txBody>
          <a:bodyPr wrap="square">
            <a:spAutoFit/>
          </a:bodyPr>
          <a:lstStyle/>
          <a:p>
            <a:r>
              <a:rPr lang="en-US" dirty="0">
                <a:solidFill>
                  <a:srgbClr val="00B0F0"/>
                </a:solidFill>
                <a:latin typeface="Avenir Next LT Pro" panose="020B0504020202020204" pitchFamily="34" charset="0"/>
              </a:rPr>
              <a:t>Quadratic Cross-Terms</a:t>
            </a:r>
            <a:endParaRPr lang="en-US" dirty="0">
              <a:solidFill>
                <a:srgbClr val="00B0F0"/>
              </a:solidFill>
            </a:endParaRPr>
          </a:p>
        </p:txBody>
      </p:sp>
      <p:sp>
        <p:nvSpPr>
          <p:cNvPr id="6" name="Right Brace 5">
            <a:extLst>
              <a:ext uri="{FF2B5EF4-FFF2-40B4-BE49-F238E27FC236}">
                <a16:creationId xmlns:a16="http://schemas.microsoft.com/office/drawing/2014/main" id="{D2CD8B58-054D-4DD0-A028-8EE3D1437972}"/>
              </a:ext>
            </a:extLst>
          </p:cNvPr>
          <p:cNvSpPr/>
          <p:nvPr/>
        </p:nvSpPr>
        <p:spPr>
          <a:xfrm>
            <a:off x="2522002" y="604564"/>
            <a:ext cx="159489" cy="187913"/>
          </a:xfrm>
          <a:prstGeom prst="rightBrace">
            <a:avLst/>
          </a:prstGeom>
          <a:ln w="28575">
            <a:solidFill>
              <a:srgbClr val="D73F0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DCE08A2F-89E0-4FD7-BC99-8A628C25AF32}"/>
              </a:ext>
            </a:extLst>
          </p:cNvPr>
          <p:cNvSpPr/>
          <p:nvPr/>
        </p:nvSpPr>
        <p:spPr>
          <a:xfrm>
            <a:off x="2522002" y="2267895"/>
            <a:ext cx="159489" cy="1206869"/>
          </a:xfrm>
          <a:prstGeom prst="righ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a:extLst>
              <a:ext uri="{FF2B5EF4-FFF2-40B4-BE49-F238E27FC236}">
                <a16:creationId xmlns:a16="http://schemas.microsoft.com/office/drawing/2014/main" id="{EA571E30-F40C-4695-AF40-7B88F7404B0F}"/>
              </a:ext>
            </a:extLst>
          </p:cNvPr>
          <p:cNvSpPr/>
          <p:nvPr/>
        </p:nvSpPr>
        <p:spPr>
          <a:xfrm>
            <a:off x="2522002" y="3538265"/>
            <a:ext cx="159489" cy="2876550"/>
          </a:xfrm>
          <a:prstGeom prst="rightBrace">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a:extLst>
              <a:ext uri="{FF2B5EF4-FFF2-40B4-BE49-F238E27FC236}">
                <a16:creationId xmlns:a16="http://schemas.microsoft.com/office/drawing/2014/main" id="{9862BDB9-6294-4D17-AF66-6C6D38C2E048}"/>
              </a:ext>
            </a:extLst>
          </p:cNvPr>
          <p:cNvSpPr/>
          <p:nvPr/>
        </p:nvSpPr>
        <p:spPr>
          <a:xfrm>
            <a:off x="2522002" y="859352"/>
            <a:ext cx="159489" cy="1343256"/>
          </a:xfrm>
          <a:prstGeom prst="righ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728050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9D10-4F3C-4DC0-85E8-B9DF86C61170}"/>
              </a:ext>
            </a:extLst>
          </p:cNvPr>
          <p:cNvSpPr>
            <a:spLocks noGrp="1"/>
          </p:cNvSpPr>
          <p:nvPr>
            <p:ph type="title"/>
          </p:nvPr>
        </p:nvSpPr>
        <p:spPr/>
        <p:txBody>
          <a:bodyPr/>
          <a:lstStyle/>
          <a:p>
            <a:r>
              <a:rPr lang="en-US" dirty="0"/>
              <a:t>The Trouble with Transforms</a:t>
            </a:r>
          </a:p>
        </p:txBody>
      </p:sp>
      <p:sp>
        <p:nvSpPr>
          <p:cNvPr id="3" name="Slide Number Placeholder 2">
            <a:extLst>
              <a:ext uri="{FF2B5EF4-FFF2-40B4-BE49-F238E27FC236}">
                <a16:creationId xmlns:a16="http://schemas.microsoft.com/office/drawing/2014/main" id="{3DC35B3D-FA64-45DE-840B-3D8E9E231A93}"/>
              </a:ext>
            </a:extLst>
          </p:cNvPr>
          <p:cNvSpPr>
            <a:spLocks noGrp="1"/>
          </p:cNvSpPr>
          <p:nvPr>
            <p:ph type="sldNum" sz="quarter" idx="4"/>
          </p:nvPr>
        </p:nvSpPr>
        <p:spPr/>
        <p:txBody>
          <a:bodyPr/>
          <a:lstStyle/>
          <a:p>
            <a:fld id="{02C8B7B2-9496-47E5-990F-169BD0B1DE6A}" type="slidenum">
              <a:rPr lang="en-US" smtClean="0"/>
              <a:t>61</a:t>
            </a:fld>
            <a:endParaRPr lang="en-US"/>
          </a:p>
        </p:txBody>
      </p:sp>
      <p:sp>
        <p:nvSpPr>
          <p:cNvPr id="18" name="TextBox 17">
            <a:extLst>
              <a:ext uri="{FF2B5EF4-FFF2-40B4-BE49-F238E27FC236}">
                <a16:creationId xmlns:a16="http://schemas.microsoft.com/office/drawing/2014/main" id="{B495921E-A7B0-408E-B0FE-21A431A40095}"/>
              </a:ext>
            </a:extLst>
          </p:cNvPr>
          <p:cNvSpPr txBox="1"/>
          <p:nvPr/>
        </p:nvSpPr>
        <p:spPr>
          <a:xfrm>
            <a:off x="3949700" y="756964"/>
            <a:ext cx="8102601" cy="4893647"/>
          </a:xfrm>
          <a:prstGeom prst="rect">
            <a:avLst/>
          </a:prstGeom>
          <a:noFill/>
          <a:ln>
            <a:noFill/>
          </a:ln>
        </p:spPr>
        <p:txBody>
          <a:bodyPr wrap="square">
            <a:spAutoFit/>
          </a:bodyPr>
          <a:lstStyle/>
          <a:p>
            <a:r>
              <a:rPr lang="en-US" sz="2400" b="1" dirty="0">
                <a:latin typeface="Avenir Next LT Pro" panose="020B0504020202020204" pitchFamily="34" charset="0"/>
              </a:rPr>
              <a:t>Pro: </a:t>
            </a:r>
            <a:r>
              <a:rPr lang="en-US" sz="2400" dirty="0">
                <a:latin typeface="Avenir Next LT Pro" panose="020B0504020202020204" pitchFamily="34" charset="0"/>
              </a:rPr>
              <a:t>Transforming our data to higher dimensions / richer representation enables non-linear decision boundaries.</a:t>
            </a:r>
          </a:p>
          <a:p>
            <a:endParaRPr lang="en-US" sz="2400" dirty="0">
              <a:latin typeface="Avenir Next LT Pro" panose="020B0504020202020204" pitchFamily="34" charset="0"/>
            </a:endParaRPr>
          </a:p>
          <a:p>
            <a:r>
              <a:rPr lang="en-US" sz="2400" b="1" dirty="0">
                <a:latin typeface="Avenir Next LT Pro" panose="020B0504020202020204" pitchFamily="34" charset="0"/>
              </a:rPr>
              <a:t>Con: </a:t>
            </a:r>
            <a:r>
              <a:rPr lang="en-US" sz="2400" dirty="0">
                <a:latin typeface="Avenir Next LT Pro" panose="020B0504020202020204" pitchFamily="34" charset="0"/>
              </a:rPr>
              <a:t>The amount of computation to process these transforms and then operate on the resulting high-dimensional representations scales up quickly and can become a problem! </a:t>
            </a:r>
          </a:p>
          <a:p>
            <a:endParaRPr lang="en-US" sz="2400" dirty="0">
              <a:latin typeface="Avenir Next LT Pro" panose="020B0504020202020204" pitchFamily="34" charset="0"/>
            </a:endParaRPr>
          </a:p>
          <a:p>
            <a:pPr marL="800100" lvl="1" indent="-342900">
              <a:buFont typeface="Arial" panose="020B0604020202020204" pitchFamily="34" charset="0"/>
              <a:buChar char="•"/>
            </a:pPr>
            <a:r>
              <a:rPr lang="en-US" sz="2000" dirty="0">
                <a:latin typeface="Avenir Next LT Pro" panose="020B0504020202020204" pitchFamily="34" charset="0"/>
              </a:rPr>
              <a:t>For example in HW1, if we had applied a quadratic transform, our data would have had over 7000 feature dimensions.</a:t>
            </a:r>
          </a:p>
          <a:p>
            <a:pPr marL="800100" lvl="1" indent="-342900">
              <a:buFont typeface="Arial" panose="020B0604020202020204" pitchFamily="34" charset="0"/>
              <a:buChar char="•"/>
            </a:pPr>
            <a:endParaRPr lang="en-US" sz="2000" dirty="0">
              <a:latin typeface="Avenir Next LT Pro" panose="020B0504020202020204" pitchFamily="34" charset="0"/>
            </a:endParaRPr>
          </a:p>
          <a:p>
            <a:pPr marL="800100" lvl="1" indent="-342900">
              <a:buFont typeface="Arial" panose="020B0604020202020204" pitchFamily="34" charset="0"/>
              <a:buChar char="•"/>
            </a:pPr>
            <a:endParaRPr lang="en-US" sz="2000" dirty="0">
              <a:latin typeface="Avenir Next LT Pro" panose="020B0504020202020204" pitchFamily="34" charset="0"/>
            </a:endParaRPr>
          </a:p>
          <a:p>
            <a:r>
              <a:rPr lang="en-US" sz="2000" b="1" dirty="0">
                <a:latin typeface="Avenir Next LT Pro" panose="020B0504020202020204" pitchFamily="34" charset="0"/>
              </a:rPr>
              <a:t>What if there was a way to compute the similarity in this high dimensional space </a:t>
            </a:r>
            <a:r>
              <a:rPr lang="en-US" sz="2000" b="1" i="1" dirty="0">
                <a:latin typeface="Avenir Next LT Pro" panose="020B0504020202020204" pitchFamily="34" charset="0"/>
              </a:rPr>
              <a:t>without actually transforming the points</a:t>
            </a:r>
            <a:r>
              <a:rPr lang="en-US" sz="2000" b="1" dirty="0">
                <a:latin typeface="Avenir Next LT Pro" panose="020B0504020202020204" pitchFamily="34" charset="0"/>
              </a:rPr>
              <a:t>?</a:t>
            </a:r>
          </a:p>
        </p:txBody>
      </p:sp>
      <p:pic>
        <p:nvPicPr>
          <p:cNvPr id="5" name="Picture 4">
            <a:extLst>
              <a:ext uri="{FF2B5EF4-FFF2-40B4-BE49-F238E27FC236}">
                <a16:creationId xmlns:a16="http://schemas.microsoft.com/office/drawing/2014/main" id="{68715836-4CA9-474A-B8C4-8B0A757D4B95}"/>
              </a:ext>
            </a:extLst>
          </p:cNvPr>
          <p:cNvPicPr>
            <a:picLocks noChangeAspect="1"/>
          </p:cNvPicPr>
          <p:nvPr/>
        </p:nvPicPr>
        <p:blipFill>
          <a:blip r:embed="rId2"/>
          <a:stretch>
            <a:fillRect/>
          </a:stretch>
        </p:blipFill>
        <p:spPr>
          <a:xfrm>
            <a:off x="139699" y="882264"/>
            <a:ext cx="3942837" cy="5093471"/>
          </a:xfrm>
          <a:prstGeom prst="rect">
            <a:avLst/>
          </a:prstGeom>
        </p:spPr>
      </p:pic>
    </p:spTree>
    <p:extLst>
      <p:ext uri="{BB962C8B-B14F-4D97-AF65-F5344CB8AC3E}">
        <p14:creationId xmlns:p14="http://schemas.microsoft.com/office/powerpoint/2010/main" val="266831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9D10-4F3C-4DC0-85E8-B9DF86C61170}"/>
              </a:ext>
            </a:extLst>
          </p:cNvPr>
          <p:cNvSpPr>
            <a:spLocks noGrp="1"/>
          </p:cNvSpPr>
          <p:nvPr>
            <p:ph type="title"/>
          </p:nvPr>
        </p:nvSpPr>
        <p:spPr/>
        <p:txBody>
          <a:bodyPr/>
          <a:lstStyle/>
          <a:p>
            <a:r>
              <a:rPr lang="en-US" dirty="0"/>
              <a:t>Dot Product in Quadratic Feature Space</a:t>
            </a:r>
          </a:p>
        </p:txBody>
      </p:sp>
      <p:sp>
        <p:nvSpPr>
          <p:cNvPr id="3" name="Slide Number Placeholder 2">
            <a:extLst>
              <a:ext uri="{FF2B5EF4-FFF2-40B4-BE49-F238E27FC236}">
                <a16:creationId xmlns:a16="http://schemas.microsoft.com/office/drawing/2014/main" id="{3DC35B3D-FA64-45DE-840B-3D8E9E231A93}"/>
              </a:ext>
            </a:extLst>
          </p:cNvPr>
          <p:cNvSpPr>
            <a:spLocks noGrp="1"/>
          </p:cNvSpPr>
          <p:nvPr>
            <p:ph type="sldNum" sz="quarter" idx="4"/>
          </p:nvPr>
        </p:nvSpPr>
        <p:spPr/>
        <p:txBody>
          <a:bodyPr/>
          <a:lstStyle/>
          <a:p>
            <a:fld id="{02C8B7B2-9496-47E5-990F-169BD0B1DE6A}" type="slidenum">
              <a:rPr lang="en-US" smtClean="0"/>
              <a:t>62</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C26075-DB08-4DD2-97E0-F0BAA90F8317}"/>
                  </a:ext>
                </a:extLst>
              </p:cNvPr>
              <p:cNvSpPr txBox="1"/>
              <p:nvPr/>
            </p:nvSpPr>
            <p:spPr>
              <a:xfrm>
                <a:off x="215583" y="883852"/>
                <a:ext cx="3417111" cy="4485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600" b="0" i="0" smtClean="0">
                          <a:latin typeface="Cambria Math" panose="02040503050406030204" pitchFamily="18" charset="0"/>
                        </a:rPr>
                        <m:t>Φ</m:t>
                      </m:r>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𝒂</m:t>
                          </m:r>
                        </m:e>
                      </m:d>
                      <m:r>
                        <a:rPr lang="en-US" sz="1600" b="0" i="1" smtClean="0">
                          <a:latin typeface="Cambria Math" panose="02040503050406030204" pitchFamily="18" charset="0"/>
                        </a:rPr>
                        <m:t>⋅</m:t>
                      </m:r>
                      <m:r>
                        <m:rPr>
                          <m:sty m:val="p"/>
                        </m:rPr>
                        <a:rPr lang="en-US" sz="1600" b="0" i="0" smtClean="0">
                          <a:latin typeface="Cambria Math" panose="02040503050406030204" pitchFamily="18" charset="0"/>
                        </a:rPr>
                        <m:t>Φ</m:t>
                      </m:r>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𝒃</m:t>
                          </m:r>
                        </m:e>
                      </m:d>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solidFill>
                                    <a:srgbClr val="D73F09"/>
                                  </a:solidFill>
                                  <a:latin typeface="Cambria Math" panose="02040503050406030204" pitchFamily="18" charset="0"/>
                                </a:rPr>
                                <m:t>1</m:t>
                              </m:r>
                            </m:e>
                            <m:e>
                              <m:rad>
                                <m:radPr>
                                  <m:degHide m:val="on"/>
                                  <m:ctrlPr>
                                    <a:rPr lang="en-US" sz="1600" b="0" i="1" smtClean="0">
                                      <a:solidFill>
                                        <a:srgbClr val="40A940"/>
                                      </a:solidFill>
                                      <a:latin typeface="Cambria Math" panose="02040503050406030204" pitchFamily="18" charset="0"/>
                                    </a:rPr>
                                  </m:ctrlPr>
                                </m:radPr>
                                <m:deg/>
                                <m:e>
                                  <m:r>
                                    <a:rPr lang="en-US" sz="1600" b="0" i="1" smtClean="0">
                                      <a:solidFill>
                                        <a:srgbClr val="40A940"/>
                                      </a:solidFill>
                                      <a:latin typeface="Cambria Math" panose="02040503050406030204" pitchFamily="18" charset="0"/>
                                    </a:rPr>
                                    <m:t>2</m:t>
                                  </m:r>
                                </m:e>
                              </m:rad>
                              <m:sSub>
                                <m:sSubPr>
                                  <m:ctrlPr>
                                    <a:rPr lang="en-US" sz="1600" b="0" i="1" smtClean="0">
                                      <a:solidFill>
                                        <a:srgbClr val="40A940"/>
                                      </a:solidFill>
                                      <a:latin typeface="Cambria Math" panose="02040503050406030204" pitchFamily="18" charset="0"/>
                                    </a:rPr>
                                  </m:ctrlPr>
                                </m:sSubPr>
                                <m:e>
                                  <m:r>
                                    <a:rPr lang="en-US" sz="1600" b="0" i="1" smtClean="0">
                                      <a:solidFill>
                                        <a:srgbClr val="40A940"/>
                                      </a:solidFill>
                                      <a:latin typeface="Cambria Math" panose="02040503050406030204" pitchFamily="18" charset="0"/>
                                    </a:rPr>
                                    <m:t>𝑎</m:t>
                                  </m:r>
                                </m:e>
                                <m:sub>
                                  <m:r>
                                    <a:rPr lang="en-US" sz="1600" b="0" i="1" smtClean="0">
                                      <a:solidFill>
                                        <a:srgbClr val="40A940"/>
                                      </a:solidFill>
                                      <a:latin typeface="Cambria Math" panose="02040503050406030204" pitchFamily="18" charset="0"/>
                                    </a:rPr>
                                    <m:t>1</m:t>
                                  </m:r>
                                </m:sub>
                              </m:sSub>
                            </m:e>
                            <m:e>
                              <m:rad>
                                <m:radPr>
                                  <m:degHide m:val="on"/>
                                  <m:ctrlPr>
                                    <a:rPr lang="en-US" sz="1600" b="0" i="1" smtClean="0">
                                      <a:solidFill>
                                        <a:srgbClr val="40A940"/>
                                      </a:solidFill>
                                      <a:latin typeface="Cambria Math" panose="02040503050406030204" pitchFamily="18" charset="0"/>
                                    </a:rPr>
                                  </m:ctrlPr>
                                </m:radPr>
                                <m:deg/>
                                <m:e>
                                  <m:r>
                                    <a:rPr lang="en-US" sz="1600" b="0" i="1" smtClean="0">
                                      <a:solidFill>
                                        <a:srgbClr val="40A940"/>
                                      </a:solidFill>
                                      <a:latin typeface="Cambria Math" panose="02040503050406030204" pitchFamily="18" charset="0"/>
                                    </a:rPr>
                                    <m:t>2</m:t>
                                  </m:r>
                                </m:e>
                              </m:rad>
                              <m:sSub>
                                <m:sSubPr>
                                  <m:ctrlPr>
                                    <a:rPr lang="en-US" sz="1600" b="0" i="1" smtClean="0">
                                      <a:solidFill>
                                        <a:srgbClr val="40A940"/>
                                      </a:solidFill>
                                      <a:latin typeface="Cambria Math" panose="02040503050406030204" pitchFamily="18" charset="0"/>
                                    </a:rPr>
                                  </m:ctrlPr>
                                </m:sSubPr>
                                <m:e>
                                  <m:r>
                                    <a:rPr lang="en-US" sz="1600" b="0" i="1" smtClean="0">
                                      <a:solidFill>
                                        <a:srgbClr val="40A940"/>
                                      </a:solidFill>
                                      <a:latin typeface="Cambria Math" panose="02040503050406030204" pitchFamily="18" charset="0"/>
                                    </a:rPr>
                                    <m:t>𝑎</m:t>
                                  </m:r>
                                </m:e>
                                <m:sub>
                                  <m:r>
                                    <a:rPr lang="en-US" sz="1600" b="0" i="1" smtClean="0">
                                      <a:solidFill>
                                        <a:srgbClr val="40A940"/>
                                      </a:solidFill>
                                      <a:latin typeface="Cambria Math" panose="02040503050406030204" pitchFamily="18" charset="0"/>
                                    </a:rPr>
                                    <m:t>2</m:t>
                                  </m:r>
                                </m:sub>
                              </m:sSub>
                            </m:e>
                            <m:e>
                              <m:r>
                                <a:rPr lang="en-US" sz="1600" b="0" i="1" smtClean="0">
                                  <a:solidFill>
                                    <a:srgbClr val="40A940"/>
                                  </a:solidFill>
                                  <a:latin typeface="Cambria Math" panose="02040503050406030204" pitchFamily="18" charset="0"/>
                                </a:rPr>
                                <m:t>⋮</m:t>
                              </m:r>
                            </m:e>
                            <m:e>
                              <m:rad>
                                <m:radPr>
                                  <m:degHide m:val="on"/>
                                  <m:ctrlPr>
                                    <a:rPr lang="en-US" sz="1600" i="1" smtClean="0">
                                      <a:solidFill>
                                        <a:srgbClr val="40A940"/>
                                      </a:solidFill>
                                      <a:latin typeface="Cambria Math" panose="02040503050406030204" pitchFamily="18" charset="0"/>
                                    </a:rPr>
                                  </m:ctrlPr>
                                </m:radPr>
                                <m:deg/>
                                <m:e>
                                  <m:r>
                                    <a:rPr lang="en-US" sz="1600" i="1">
                                      <a:solidFill>
                                        <a:srgbClr val="40A940"/>
                                      </a:solidFill>
                                      <a:latin typeface="Cambria Math" panose="02040503050406030204" pitchFamily="18" charset="0"/>
                                    </a:rPr>
                                    <m:t>2</m:t>
                                  </m:r>
                                </m:e>
                              </m:rad>
                              <m:sSub>
                                <m:sSubPr>
                                  <m:ctrlPr>
                                    <a:rPr lang="en-US" sz="1600" i="1">
                                      <a:solidFill>
                                        <a:srgbClr val="40A940"/>
                                      </a:solidFill>
                                      <a:latin typeface="Cambria Math" panose="02040503050406030204" pitchFamily="18" charset="0"/>
                                    </a:rPr>
                                  </m:ctrlPr>
                                </m:sSubPr>
                                <m:e>
                                  <m:r>
                                    <a:rPr lang="en-US" sz="1600" b="0" i="1" smtClean="0">
                                      <a:solidFill>
                                        <a:srgbClr val="40A940"/>
                                      </a:solidFill>
                                      <a:latin typeface="Cambria Math" panose="02040503050406030204" pitchFamily="18" charset="0"/>
                                    </a:rPr>
                                    <m:t>𝑎</m:t>
                                  </m:r>
                                </m:e>
                                <m:sub>
                                  <m:r>
                                    <a:rPr lang="en-US" sz="1600" b="0" i="1" smtClean="0">
                                      <a:solidFill>
                                        <a:srgbClr val="40A940"/>
                                      </a:solidFill>
                                      <a:latin typeface="Cambria Math" panose="02040503050406030204" pitchFamily="18" charset="0"/>
                                    </a:rPr>
                                    <m:t>𝑑</m:t>
                                  </m:r>
                                </m:sub>
                              </m:sSub>
                            </m:e>
                            <m:e>
                              <m:sSubSup>
                                <m:sSubSupPr>
                                  <m:ctrlPr>
                                    <a:rPr lang="en-US" sz="1600" b="0" i="1" smtClean="0">
                                      <a:solidFill>
                                        <a:srgbClr val="7030A0"/>
                                      </a:solidFill>
                                      <a:latin typeface="Cambria Math" panose="02040503050406030204" pitchFamily="18" charset="0"/>
                                    </a:rPr>
                                  </m:ctrlPr>
                                </m:sSubSupPr>
                                <m:e>
                                  <m:r>
                                    <a:rPr lang="en-US" sz="1600" b="0" i="1" smtClean="0">
                                      <a:solidFill>
                                        <a:srgbClr val="7030A0"/>
                                      </a:solidFill>
                                      <a:latin typeface="Cambria Math" panose="02040503050406030204" pitchFamily="18" charset="0"/>
                                    </a:rPr>
                                    <m:t>𝑎</m:t>
                                  </m:r>
                                </m:e>
                                <m:sub>
                                  <m:r>
                                    <a:rPr lang="en-US" sz="1600" b="0" i="1" smtClean="0">
                                      <a:solidFill>
                                        <a:srgbClr val="7030A0"/>
                                      </a:solidFill>
                                      <a:latin typeface="Cambria Math" panose="02040503050406030204" pitchFamily="18" charset="0"/>
                                    </a:rPr>
                                    <m:t>1</m:t>
                                  </m:r>
                                </m:sub>
                                <m:sup>
                                  <m:r>
                                    <a:rPr lang="en-US" sz="1600" b="0" i="1" smtClean="0">
                                      <a:solidFill>
                                        <a:srgbClr val="7030A0"/>
                                      </a:solidFill>
                                      <a:latin typeface="Cambria Math" panose="02040503050406030204" pitchFamily="18" charset="0"/>
                                    </a:rPr>
                                    <m:t>2</m:t>
                                  </m:r>
                                </m:sup>
                              </m:sSubSup>
                            </m:e>
                            <m:e>
                              <m:sSubSup>
                                <m:sSubSupPr>
                                  <m:ctrlPr>
                                    <a:rPr lang="en-US" sz="1600" b="0" i="1" smtClean="0">
                                      <a:solidFill>
                                        <a:srgbClr val="7030A0"/>
                                      </a:solidFill>
                                      <a:latin typeface="Cambria Math" panose="02040503050406030204" pitchFamily="18" charset="0"/>
                                    </a:rPr>
                                  </m:ctrlPr>
                                </m:sSubSupPr>
                                <m:e>
                                  <m:r>
                                    <a:rPr lang="en-US" sz="1600" b="0" i="1" smtClean="0">
                                      <a:solidFill>
                                        <a:srgbClr val="7030A0"/>
                                      </a:solidFill>
                                      <a:latin typeface="Cambria Math" panose="02040503050406030204" pitchFamily="18" charset="0"/>
                                    </a:rPr>
                                    <m:t>𝑎</m:t>
                                  </m:r>
                                </m:e>
                                <m:sub>
                                  <m:r>
                                    <a:rPr lang="en-US" sz="1600" b="0" i="1" smtClean="0">
                                      <a:solidFill>
                                        <a:srgbClr val="7030A0"/>
                                      </a:solidFill>
                                      <a:latin typeface="Cambria Math" panose="02040503050406030204" pitchFamily="18" charset="0"/>
                                    </a:rPr>
                                    <m:t>2</m:t>
                                  </m:r>
                                </m:sub>
                                <m:sup>
                                  <m:r>
                                    <a:rPr lang="en-US" sz="1600" b="0" i="1" smtClean="0">
                                      <a:solidFill>
                                        <a:srgbClr val="7030A0"/>
                                      </a:solidFill>
                                      <a:latin typeface="Cambria Math" panose="02040503050406030204" pitchFamily="18" charset="0"/>
                                    </a:rPr>
                                    <m:t>2</m:t>
                                  </m:r>
                                </m:sup>
                              </m:sSubSup>
                            </m:e>
                            <m:e>
                              <m:r>
                                <a:rPr lang="en-US" sz="1600" b="0" i="1" smtClean="0">
                                  <a:solidFill>
                                    <a:srgbClr val="7030A0"/>
                                  </a:solidFill>
                                  <a:latin typeface="Cambria Math" panose="02040503050406030204" pitchFamily="18" charset="0"/>
                                </a:rPr>
                                <m:t>⋮</m:t>
                              </m:r>
                            </m:e>
                            <m:e>
                              <m:sSubSup>
                                <m:sSubSupPr>
                                  <m:ctrlPr>
                                    <a:rPr lang="en-US" sz="1600" b="0" i="1" smtClean="0">
                                      <a:solidFill>
                                        <a:srgbClr val="7030A0"/>
                                      </a:solidFill>
                                      <a:latin typeface="Cambria Math" panose="02040503050406030204" pitchFamily="18" charset="0"/>
                                    </a:rPr>
                                  </m:ctrlPr>
                                </m:sSubSupPr>
                                <m:e>
                                  <m:r>
                                    <a:rPr lang="en-US" sz="1600" b="0" i="1" smtClean="0">
                                      <a:solidFill>
                                        <a:srgbClr val="7030A0"/>
                                      </a:solidFill>
                                      <a:latin typeface="Cambria Math" panose="02040503050406030204" pitchFamily="18" charset="0"/>
                                    </a:rPr>
                                    <m:t>𝑎</m:t>
                                  </m:r>
                                </m:e>
                                <m:sub>
                                  <m:r>
                                    <a:rPr lang="en-US" sz="1600" b="0" i="1" smtClean="0">
                                      <a:solidFill>
                                        <a:srgbClr val="7030A0"/>
                                      </a:solidFill>
                                      <a:latin typeface="Cambria Math" panose="02040503050406030204" pitchFamily="18" charset="0"/>
                                    </a:rPr>
                                    <m:t>𝑑</m:t>
                                  </m:r>
                                </m:sub>
                                <m:sup>
                                  <m:r>
                                    <a:rPr lang="en-US" sz="1600" b="0" i="1" smtClean="0">
                                      <a:solidFill>
                                        <a:srgbClr val="7030A0"/>
                                      </a:solidFill>
                                      <a:latin typeface="Cambria Math" panose="02040503050406030204" pitchFamily="18" charset="0"/>
                                    </a:rPr>
                                    <m:t>2</m:t>
                                  </m:r>
                                </m:sup>
                              </m:sSubSup>
                            </m:e>
                            <m:e>
                              <m:rad>
                                <m:radPr>
                                  <m:degHide m:val="on"/>
                                  <m:ctrlPr>
                                    <a:rPr lang="en-US" sz="1600" b="0" i="1" smtClean="0">
                                      <a:solidFill>
                                        <a:srgbClr val="00B0F0"/>
                                      </a:solidFill>
                                      <a:latin typeface="Cambria Math" panose="02040503050406030204" pitchFamily="18" charset="0"/>
                                    </a:rPr>
                                  </m:ctrlPr>
                                </m:radPr>
                                <m:deg/>
                                <m:e>
                                  <m:r>
                                    <a:rPr lang="en-US" sz="1600" b="0" i="1" smtClean="0">
                                      <a:solidFill>
                                        <a:srgbClr val="00B0F0"/>
                                      </a:solidFill>
                                      <a:latin typeface="Cambria Math" panose="02040503050406030204" pitchFamily="18" charset="0"/>
                                    </a:rPr>
                                    <m:t>2</m:t>
                                  </m:r>
                                </m:e>
                              </m:rad>
                              <m:sSub>
                                <m:sSubPr>
                                  <m:ctrlPr>
                                    <a:rPr lang="en-US" sz="1600" b="0" i="1" smtClean="0">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𝑎</m:t>
                                  </m:r>
                                </m:e>
                                <m:sub>
                                  <m:r>
                                    <a:rPr lang="en-US" sz="1600" b="0" i="1" smtClean="0">
                                      <a:solidFill>
                                        <a:srgbClr val="00B0F0"/>
                                      </a:solidFill>
                                      <a:latin typeface="Cambria Math" panose="02040503050406030204" pitchFamily="18" charset="0"/>
                                    </a:rPr>
                                    <m:t>1</m:t>
                                  </m:r>
                                </m:sub>
                              </m:sSub>
                              <m:sSub>
                                <m:sSubPr>
                                  <m:ctrlPr>
                                    <a:rPr lang="en-US" sz="1600" b="0" i="1" smtClean="0">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𝑎</m:t>
                                  </m:r>
                                </m:e>
                                <m:sub>
                                  <m:r>
                                    <a:rPr lang="en-US" sz="1600" b="0" i="1" smtClean="0">
                                      <a:solidFill>
                                        <a:srgbClr val="00B0F0"/>
                                      </a:solidFill>
                                      <a:latin typeface="Cambria Math" panose="02040503050406030204" pitchFamily="18" charset="0"/>
                                    </a:rPr>
                                    <m:t>2</m:t>
                                  </m:r>
                                </m:sub>
                              </m:sSub>
                            </m:e>
                            <m:e>
                              <m:rad>
                                <m:radPr>
                                  <m:degHide m:val="on"/>
                                  <m:ctrlPr>
                                    <a:rPr lang="en-US" sz="1600" i="1" smtClean="0">
                                      <a:solidFill>
                                        <a:srgbClr val="00B0F0"/>
                                      </a:solidFill>
                                      <a:latin typeface="Cambria Math" panose="02040503050406030204" pitchFamily="18" charset="0"/>
                                    </a:rPr>
                                  </m:ctrlPr>
                                </m:radPr>
                                <m:deg/>
                                <m:e>
                                  <m:r>
                                    <a:rPr lang="en-US" sz="1600" i="1">
                                      <a:solidFill>
                                        <a:srgbClr val="00B0F0"/>
                                      </a:solidFill>
                                      <a:latin typeface="Cambria Math" panose="02040503050406030204" pitchFamily="18" charset="0"/>
                                    </a:rPr>
                                    <m:t>2</m:t>
                                  </m:r>
                                </m:e>
                              </m:rad>
                              <m:sSub>
                                <m:sSubPr>
                                  <m:ctrlPr>
                                    <a:rPr lang="en-US" sz="1600" i="1">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𝑎</m:t>
                                  </m:r>
                                </m:e>
                                <m:sub>
                                  <m:r>
                                    <a:rPr lang="en-US" sz="1600" i="1">
                                      <a:solidFill>
                                        <a:srgbClr val="00B0F0"/>
                                      </a:solidFill>
                                      <a:latin typeface="Cambria Math" panose="02040503050406030204" pitchFamily="18" charset="0"/>
                                    </a:rPr>
                                    <m:t>1</m:t>
                                  </m:r>
                                </m:sub>
                              </m:sSub>
                              <m:sSub>
                                <m:sSubPr>
                                  <m:ctrlPr>
                                    <a:rPr lang="en-US" sz="1600" i="1">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𝑎</m:t>
                                  </m:r>
                                </m:e>
                                <m:sub>
                                  <m:r>
                                    <a:rPr lang="en-US" sz="1600" b="0" i="1" smtClean="0">
                                      <a:solidFill>
                                        <a:srgbClr val="00B0F0"/>
                                      </a:solidFill>
                                      <a:latin typeface="Cambria Math" panose="02040503050406030204" pitchFamily="18" charset="0"/>
                                    </a:rPr>
                                    <m:t>3</m:t>
                                  </m:r>
                                </m:sub>
                              </m:sSub>
                            </m:e>
                            <m:e>
                              <m:r>
                                <a:rPr lang="en-US" sz="1600" i="1" smtClean="0">
                                  <a:latin typeface="Cambria Math" panose="02040503050406030204" pitchFamily="18" charset="0"/>
                                </a:rPr>
                                <m:t>⋮</m:t>
                              </m:r>
                            </m:e>
                            <m:e>
                              <m:rad>
                                <m:radPr>
                                  <m:degHide m:val="on"/>
                                  <m:ctrlPr>
                                    <a:rPr lang="en-US" sz="1600" i="1" smtClean="0">
                                      <a:solidFill>
                                        <a:srgbClr val="00B0F0"/>
                                      </a:solidFill>
                                      <a:latin typeface="Cambria Math" panose="02040503050406030204" pitchFamily="18" charset="0"/>
                                    </a:rPr>
                                  </m:ctrlPr>
                                </m:radPr>
                                <m:deg/>
                                <m:e>
                                  <m:r>
                                    <a:rPr lang="en-US" sz="1600" i="1">
                                      <a:solidFill>
                                        <a:srgbClr val="00B0F0"/>
                                      </a:solidFill>
                                      <a:latin typeface="Cambria Math" panose="02040503050406030204" pitchFamily="18" charset="0"/>
                                    </a:rPr>
                                    <m:t>2</m:t>
                                  </m:r>
                                </m:e>
                              </m:rad>
                              <m:sSub>
                                <m:sSubPr>
                                  <m:ctrlPr>
                                    <a:rPr lang="en-US" sz="1600" i="1">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𝑎</m:t>
                                  </m:r>
                                </m:e>
                                <m:sub>
                                  <m:r>
                                    <a:rPr lang="en-US" sz="1600" i="1">
                                      <a:solidFill>
                                        <a:srgbClr val="00B0F0"/>
                                      </a:solidFill>
                                      <a:latin typeface="Cambria Math" panose="02040503050406030204" pitchFamily="18" charset="0"/>
                                    </a:rPr>
                                    <m:t>1</m:t>
                                  </m:r>
                                </m:sub>
                              </m:sSub>
                              <m:sSub>
                                <m:sSubPr>
                                  <m:ctrlPr>
                                    <a:rPr lang="en-US" sz="1600" i="1">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𝑎</m:t>
                                  </m:r>
                                </m:e>
                                <m:sub>
                                  <m:r>
                                    <a:rPr lang="en-US" sz="1600" b="0" i="1" smtClean="0">
                                      <a:solidFill>
                                        <a:srgbClr val="00B0F0"/>
                                      </a:solidFill>
                                      <a:latin typeface="Cambria Math" panose="02040503050406030204" pitchFamily="18" charset="0"/>
                                    </a:rPr>
                                    <m:t>𝑑</m:t>
                                  </m:r>
                                </m:sub>
                              </m:sSub>
                            </m:e>
                            <m:e>
                              <m:rad>
                                <m:radPr>
                                  <m:degHide m:val="on"/>
                                  <m:ctrlPr>
                                    <a:rPr lang="en-US" sz="1600" i="1" smtClean="0">
                                      <a:solidFill>
                                        <a:srgbClr val="00B0F0"/>
                                      </a:solidFill>
                                      <a:latin typeface="Cambria Math" panose="02040503050406030204" pitchFamily="18" charset="0"/>
                                    </a:rPr>
                                  </m:ctrlPr>
                                </m:radPr>
                                <m:deg/>
                                <m:e>
                                  <m:r>
                                    <a:rPr lang="en-US" sz="1600" i="1">
                                      <a:solidFill>
                                        <a:srgbClr val="00B0F0"/>
                                      </a:solidFill>
                                      <a:latin typeface="Cambria Math" panose="02040503050406030204" pitchFamily="18" charset="0"/>
                                    </a:rPr>
                                    <m:t>2</m:t>
                                  </m:r>
                                </m:e>
                              </m:rad>
                              <m:sSub>
                                <m:sSubPr>
                                  <m:ctrlPr>
                                    <a:rPr lang="en-US" sz="1600" i="1">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𝑎</m:t>
                                  </m:r>
                                </m:e>
                                <m:sub>
                                  <m:r>
                                    <a:rPr lang="en-US" sz="1600" b="0" i="1" smtClean="0">
                                      <a:solidFill>
                                        <a:srgbClr val="00B0F0"/>
                                      </a:solidFill>
                                      <a:latin typeface="Cambria Math" panose="02040503050406030204" pitchFamily="18" charset="0"/>
                                    </a:rPr>
                                    <m:t>2</m:t>
                                  </m:r>
                                </m:sub>
                              </m:sSub>
                              <m:sSub>
                                <m:sSubPr>
                                  <m:ctrlPr>
                                    <a:rPr lang="en-US" sz="1600" i="1">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𝑎</m:t>
                                  </m:r>
                                </m:e>
                                <m:sub>
                                  <m:r>
                                    <a:rPr lang="en-US" sz="1600" b="0" i="1" smtClean="0">
                                      <a:solidFill>
                                        <a:srgbClr val="00B0F0"/>
                                      </a:solidFill>
                                      <a:latin typeface="Cambria Math" panose="02040503050406030204" pitchFamily="18" charset="0"/>
                                    </a:rPr>
                                    <m:t>3</m:t>
                                  </m:r>
                                </m:sub>
                              </m:sSub>
                            </m:e>
                            <m:e>
                              <m:r>
                                <a:rPr lang="en-US" sz="1600" i="1" smtClean="0">
                                  <a:latin typeface="Cambria Math" panose="02040503050406030204" pitchFamily="18" charset="0"/>
                                </a:rPr>
                                <m:t>⋮</m:t>
                              </m:r>
                            </m:e>
                            <m:e>
                              <m:rad>
                                <m:radPr>
                                  <m:degHide m:val="on"/>
                                  <m:ctrlPr>
                                    <a:rPr lang="en-US" sz="1600" i="1" smtClean="0">
                                      <a:solidFill>
                                        <a:srgbClr val="00B0F0"/>
                                      </a:solidFill>
                                      <a:latin typeface="Cambria Math" panose="02040503050406030204" pitchFamily="18" charset="0"/>
                                    </a:rPr>
                                  </m:ctrlPr>
                                </m:radPr>
                                <m:deg/>
                                <m:e>
                                  <m:r>
                                    <a:rPr lang="en-US" sz="1600" i="1">
                                      <a:solidFill>
                                        <a:srgbClr val="00B0F0"/>
                                      </a:solidFill>
                                      <a:latin typeface="Cambria Math" panose="02040503050406030204" pitchFamily="18" charset="0"/>
                                    </a:rPr>
                                    <m:t>2</m:t>
                                  </m:r>
                                </m:e>
                              </m:rad>
                              <m:sSub>
                                <m:sSubPr>
                                  <m:ctrlPr>
                                    <a:rPr lang="en-US" sz="1600" i="1">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𝑎</m:t>
                                  </m:r>
                                </m:e>
                                <m:sub>
                                  <m:r>
                                    <a:rPr lang="en-US" sz="1600" b="0" i="1" smtClean="0">
                                      <a:solidFill>
                                        <a:srgbClr val="00B0F0"/>
                                      </a:solidFill>
                                      <a:latin typeface="Cambria Math" panose="02040503050406030204" pitchFamily="18" charset="0"/>
                                    </a:rPr>
                                    <m:t>2</m:t>
                                  </m:r>
                                </m:sub>
                              </m:sSub>
                              <m:sSub>
                                <m:sSubPr>
                                  <m:ctrlPr>
                                    <a:rPr lang="en-US" sz="1600" i="1">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𝑎</m:t>
                                  </m:r>
                                </m:e>
                                <m:sub>
                                  <m:r>
                                    <a:rPr lang="en-US" sz="1600" b="0" i="1" smtClean="0">
                                      <a:solidFill>
                                        <a:srgbClr val="00B0F0"/>
                                      </a:solidFill>
                                      <a:latin typeface="Cambria Math" panose="02040503050406030204" pitchFamily="18" charset="0"/>
                                    </a:rPr>
                                    <m:t>𝑑</m:t>
                                  </m:r>
                                </m:sub>
                              </m:sSub>
                            </m:e>
                            <m:e>
                              <m:r>
                                <a:rPr lang="en-US" sz="1600" i="1" smtClean="0">
                                  <a:latin typeface="Cambria Math" panose="02040503050406030204" pitchFamily="18" charset="0"/>
                                </a:rPr>
                                <m:t>⋮</m:t>
                              </m:r>
                            </m:e>
                            <m:e>
                              <m:rad>
                                <m:radPr>
                                  <m:degHide m:val="on"/>
                                  <m:ctrlPr>
                                    <a:rPr lang="en-US" sz="1600" i="1" smtClean="0">
                                      <a:solidFill>
                                        <a:srgbClr val="00B0F0"/>
                                      </a:solidFill>
                                      <a:latin typeface="Cambria Math" panose="02040503050406030204" pitchFamily="18" charset="0"/>
                                    </a:rPr>
                                  </m:ctrlPr>
                                </m:radPr>
                                <m:deg/>
                                <m:e>
                                  <m:r>
                                    <a:rPr lang="en-US" sz="1600" i="1">
                                      <a:solidFill>
                                        <a:srgbClr val="00B0F0"/>
                                      </a:solidFill>
                                      <a:latin typeface="Cambria Math" panose="02040503050406030204" pitchFamily="18" charset="0"/>
                                    </a:rPr>
                                    <m:t>2</m:t>
                                  </m:r>
                                </m:e>
                              </m:rad>
                              <m:sSub>
                                <m:sSubPr>
                                  <m:ctrlPr>
                                    <a:rPr lang="en-US" sz="1600" i="1">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𝑎</m:t>
                                  </m:r>
                                </m:e>
                                <m:sub>
                                  <m:r>
                                    <a:rPr lang="en-US" sz="1600" b="0" i="1" smtClean="0">
                                      <a:solidFill>
                                        <a:srgbClr val="00B0F0"/>
                                      </a:solidFill>
                                      <a:latin typeface="Cambria Math" panose="02040503050406030204" pitchFamily="18" charset="0"/>
                                    </a:rPr>
                                    <m:t>𝑑</m:t>
                                  </m:r>
                                  <m:r>
                                    <a:rPr lang="en-US" sz="1600" b="0" i="1" smtClean="0">
                                      <a:solidFill>
                                        <a:srgbClr val="00B0F0"/>
                                      </a:solidFill>
                                      <a:latin typeface="Cambria Math" panose="02040503050406030204" pitchFamily="18" charset="0"/>
                                    </a:rPr>
                                    <m:t>−1</m:t>
                                  </m:r>
                                </m:sub>
                              </m:sSub>
                              <m:sSub>
                                <m:sSubPr>
                                  <m:ctrlPr>
                                    <a:rPr lang="en-US" sz="1600" i="1">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𝑎</m:t>
                                  </m:r>
                                </m:e>
                                <m:sub>
                                  <m:r>
                                    <a:rPr lang="en-US" sz="1600" b="0" i="1" smtClean="0">
                                      <a:solidFill>
                                        <a:srgbClr val="00B0F0"/>
                                      </a:solidFill>
                                      <a:latin typeface="Cambria Math" panose="02040503050406030204" pitchFamily="18" charset="0"/>
                                    </a:rPr>
                                    <m:t>𝑑</m:t>
                                  </m:r>
                                </m:sub>
                              </m:sSub>
                            </m:e>
                          </m:eqArr>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US" sz="1600" i="1">
                                  <a:solidFill>
                                    <a:srgbClr val="D73F09"/>
                                  </a:solidFill>
                                  <a:latin typeface="Cambria Math" panose="02040503050406030204" pitchFamily="18" charset="0"/>
                                </a:rPr>
                                <m:t>1</m:t>
                              </m:r>
                            </m:e>
                            <m:e>
                              <m:rad>
                                <m:radPr>
                                  <m:degHide m:val="on"/>
                                  <m:ctrlPr>
                                    <a:rPr lang="en-US" sz="1600" i="1">
                                      <a:solidFill>
                                        <a:srgbClr val="40A940"/>
                                      </a:solidFill>
                                      <a:latin typeface="Cambria Math" panose="02040503050406030204" pitchFamily="18" charset="0"/>
                                    </a:rPr>
                                  </m:ctrlPr>
                                </m:radPr>
                                <m:deg/>
                                <m:e>
                                  <m:r>
                                    <a:rPr lang="en-US" sz="1600" i="1">
                                      <a:solidFill>
                                        <a:srgbClr val="40A940"/>
                                      </a:solidFill>
                                      <a:latin typeface="Cambria Math" panose="02040503050406030204" pitchFamily="18" charset="0"/>
                                    </a:rPr>
                                    <m:t>2</m:t>
                                  </m:r>
                                </m:e>
                              </m:rad>
                              <m:sSub>
                                <m:sSubPr>
                                  <m:ctrlPr>
                                    <a:rPr lang="en-US" sz="1600" i="1">
                                      <a:solidFill>
                                        <a:srgbClr val="40A940"/>
                                      </a:solidFill>
                                      <a:latin typeface="Cambria Math" panose="02040503050406030204" pitchFamily="18" charset="0"/>
                                    </a:rPr>
                                  </m:ctrlPr>
                                </m:sSubPr>
                                <m:e>
                                  <m:r>
                                    <a:rPr lang="en-US" sz="1600" b="0" i="1" smtClean="0">
                                      <a:solidFill>
                                        <a:srgbClr val="40A940"/>
                                      </a:solidFill>
                                      <a:latin typeface="Cambria Math" panose="02040503050406030204" pitchFamily="18" charset="0"/>
                                    </a:rPr>
                                    <m:t>𝑏</m:t>
                                  </m:r>
                                </m:e>
                                <m:sub>
                                  <m:r>
                                    <a:rPr lang="en-US" sz="1600" i="1">
                                      <a:solidFill>
                                        <a:srgbClr val="40A940"/>
                                      </a:solidFill>
                                      <a:latin typeface="Cambria Math" panose="02040503050406030204" pitchFamily="18" charset="0"/>
                                    </a:rPr>
                                    <m:t>1</m:t>
                                  </m:r>
                                </m:sub>
                              </m:sSub>
                            </m:e>
                            <m:e>
                              <m:rad>
                                <m:radPr>
                                  <m:degHide m:val="on"/>
                                  <m:ctrlPr>
                                    <a:rPr lang="en-US" sz="1600" i="1">
                                      <a:solidFill>
                                        <a:srgbClr val="40A940"/>
                                      </a:solidFill>
                                      <a:latin typeface="Cambria Math" panose="02040503050406030204" pitchFamily="18" charset="0"/>
                                    </a:rPr>
                                  </m:ctrlPr>
                                </m:radPr>
                                <m:deg/>
                                <m:e>
                                  <m:r>
                                    <a:rPr lang="en-US" sz="1600" i="1">
                                      <a:solidFill>
                                        <a:srgbClr val="40A940"/>
                                      </a:solidFill>
                                      <a:latin typeface="Cambria Math" panose="02040503050406030204" pitchFamily="18" charset="0"/>
                                    </a:rPr>
                                    <m:t>2</m:t>
                                  </m:r>
                                </m:e>
                              </m:rad>
                              <m:sSub>
                                <m:sSubPr>
                                  <m:ctrlPr>
                                    <a:rPr lang="en-US" sz="1600" i="1">
                                      <a:solidFill>
                                        <a:srgbClr val="40A940"/>
                                      </a:solidFill>
                                      <a:latin typeface="Cambria Math" panose="02040503050406030204" pitchFamily="18" charset="0"/>
                                    </a:rPr>
                                  </m:ctrlPr>
                                </m:sSubPr>
                                <m:e>
                                  <m:r>
                                    <a:rPr lang="en-US" sz="1600" b="0" i="1" smtClean="0">
                                      <a:solidFill>
                                        <a:srgbClr val="40A940"/>
                                      </a:solidFill>
                                      <a:latin typeface="Cambria Math" panose="02040503050406030204" pitchFamily="18" charset="0"/>
                                    </a:rPr>
                                    <m:t>𝑏</m:t>
                                  </m:r>
                                </m:e>
                                <m:sub>
                                  <m:r>
                                    <a:rPr lang="en-US" sz="1600" i="1">
                                      <a:solidFill>
                                        <a:srgbClr val="40A940"/>
                                      </a:solidFill>
                                      <a:latin typeface="Cambria Math" panose="02040503050406030204" pitchFamily="18" charset="0"/>
                                    </a:rPr>
                                    <m:t>2</m:t>
                                  </m:r>
                                </m:sub>
                              </m:sSub>
                            </m:e>
                            <m:e>
                              <m:r>
                                <a:rPr lang="en-US" sz="1600" i="1">
                                  <a:solidFill>
                                    <a:srgbClr val="40A940"/>
                                  </a:solidFill>
                                  <a:latin typeface="Cambria Math" panose="02040503050406030204" pitchFamily="18" charset="0"/>
                                </a:rPr>
                                <m:t>⋮</m:t>
                              </m:r>
                            </m:e>
                            <m:e>
                              <m:rad>
                                <m:radPr>
                                  <m:degHide m:val="on"/>
                                  <m:ctrlPr>
                                    <a:rPr lang="en-US" sz="1600" i="1">
                                      <a:solidFill>
                                        <a:srgbClr val="40A940"/>
                                      </a:solidFill>
                                      <a:latin typeface="Cambria Math" panose="02040503050406030204" pitchFamily="18" charset="0"/>
                                    </a:rPr>
                                  </m:ctrlPr>
                                </m:radPr>
                                <m:deg/>
                                <m:e>
                                  <m:r>
                                    <a:rPr lang="en-US" sz="1600" i="1">
                                      <a:solidFill>
                                        <a:srgbClr val="40A940"/>
                                      </a:solidFill>
                                      <a:latin typeface="Cambria Math" panose="02040503050406030204" pitchFamily="18" charset="0"/>
                                    </a:rPr>
                                    <m:t>2</m:t>
                                  </m:r>
                                </m:e>
                              </m:rad>
                              <m:sSub>
                                <m:sSubPr>
                                  <m:ctrlPr>
                                    <a:rPr lang="en-US" sz="1600" i="1">
                                      <a:solidFill>
                                        <a:srgbClr val="40A940"/>
                                      </a:solidFill>
                                      <a:latin typeface="Cambria Math" panose="02040503050406030204" pitchFamily="18" charset="0"/>
                                    </a:rPr>
                                  </m:ctrlPr>
                                </m:sSubPr>
                                <m:e>
                                  <m:r>
                                    <a:rPr lang="en-US" sz="1600" b="0" i="1" smtClean="0">
                                      <a:solidFill>
                                        <a:srgbClr val="40A940"/>
                                      </a:solidFill>
                                      <a:latin typeface="Cambria Math" panose="02040503050406030204" pitchFamily="18" charset="0"/>
                                    </a:rPr>
                                    <m:t>𝑏</m:t>
                                  </m:r>
                                </m:e>
                                <m:sub>
                                  <m:r>
                                    <a:rPr lang="en-US" sz="1600" i="1">
                                      <a:solidFill>
                                        <a:srgbClr val="40A940"/>
                                      </a:solidFill>
                                      <a:latin typeface="Cambria Math" panose="02040503050406030204" pitchFamily="18" charset="0"/>
                                    </a:rPr>
                                    <m:t>𝑑</m:t>
                                  </m:r>
                                </m:sub>
                              </m:sSub>
                            </m:e>
                            <m:e>
                              <m:sSubSup>
                                <m:sSubSupPr>
                                  <m:ctrlPr>
                                    <a:rPr lang="en-US" sz="1600" i="1">
                                      <a:solidFill>
                                        <a:srgbClr val="7030A0"/>
                                      </a:solidFill>
                                      <a:latin typeface="Cambria Math" panose="02040503050406030204" pitchFamily="18" charset="0"/>
                                    </a:rPr>
                                  </m:ctrlPr>
                                </m:sSubSupPr>
                                <m:e>
                                  <m:r>
                                    <a:rPr lang="en-US" sz="1600" b="0" i="1" smtClean="0">
                                      <a:solidFill>
                                        <a:srgbClr val="7030A0"/>
                                      </a:solidFill>
                                      <a:latin typeface="Cambria Math" panose="02040503050406030204" pitchFamily="18" charset="0"/>
                                    </a:rPr>
                                    <m:t>𝑏</m:t>
                                  </m:r>
                                </m:e>
                                <m:sub>
                                  <m:r>
                                    <a:rPr lang="en-US" sz="1600" i="1">
                                      <a:solidFill>
                                        <a:srgbClr val="7030A0"/>
                                      </a:solidFill>
                                      <a:latin typeface="Cambria Math" panose="02040503050406030204" pitchFamily="18" charset="0"/>
                                    </a:rPr>
                                    <m:t>1</m:t>
                                  </m:r>
                                </m:sub>
                                <m:sup>
                                  <m:r>
                                    <a:rPr lang="en-US" sz="1600" i="1">
                                      <a:solidFill>
                                        <a:srgbClr val="7030A0"/>
                                      </a:solidFill>
                                      <a:latin typeface="Cambria Math" panose="02040503050406030204" pitchFamily="18" charset="0"/>
                                    </a:rPr>
                                    <m:t>2</m:t>
                                  </m:r>
                                </m:sup>
                              </m:sSubSup>
                            </m:e>
                            <m:e>
                              <m:sSubSup>
                                <m:sSubSupPr>
                                  <m:ctrlPr>
                                    <a:rPr lang="en-US" sz="1600" i="1">
                                      <a:solidFill>
                                        <a:srgbClr val="7030A0"/>
                                      </a:solidFill>
                                      <a:latin typeface="Cambria Math" panose="02040503050406030204" pitchFamily="18" charset="0"/>
                                    </a:rPr>
                                  </m:ctrlPr>
                                </m:sSubSupPr>
                                <m:e>
                                  <m:r>
                                    <a:rPr lang="en-US" sz="1600" b="0" i="1" smtClean="0">
                                      <a:solidFill>
                                        <a:srgbClr val="7030A0"/>
                                      </a:solidFill>
                                      <a:latin typeface="Cambria Math" panose="02040503050406030204" pitchFamily="18" charset="0"/>
                                    </a:rPr>
                                    <m:t>𝑏</m:t>
                                  </m:r>
                                </m:e>
                                <m:sub>
                                  <m:r>
                                    <a:rPr lang="en-US" sz="1600" i="1">
                                      <a:solidFill>
                                        <a:srgbClr val="7030A0"/>
                                      </a:solidFill>
                                      <a:latin typeface="Cambria Math" panose="02040503050406030204" pitchFamily="18" charset="0"/>
                                    </a:rPr>
                                    <m:t>2</m:t>
                                  </m:r>
                                </m:sub>
                                <m:sup>
                                  <m:r>
                                    <a:rPr lang="en-US" sz="1600" i="1">
                                      <a:solidFill>
                                        <a:srgbClr val="7030A0"/>
                                      </a:solidFill>
                                      <a:latin typeface="Cambria Math" panose="02040503050406030204" pitchFamily="18" charset="0"/>
                                    </a:rPr>
                                    <m:t>2</m:t>
                                  </m:r>
                                </m:sup>
                              </m:sSubSup>
                            </m:e>
                            <m:e>
                              <m:r>
                                <a:rPr lang="en-US" sz="1600" i="1">
                                  <a:solidFill>
                                    <a:srgbClr val="7030A0"/>
                                  </a:solidFill>
                                  <a:latin typeface="Cambria Math" panose="02040503050406030204" pitchFamily="18" charset="0"/>
                                </a:rPr>
                                <m:t>⋮</m:t>
                              </m:r>
                            </m:e>
                            <m:e>
                              <m:sSubSup>
                                <m:sSubSupPr>
                                  <m:ctrlPr>
                                    <a:rPr lang="en-US" sz="1600" i="1">
                                      <a:solidFill>
                                        <a:srgbClr val="7030A0"/>
                                      </a:solidFill>
                                      <a:latin typeface="Cambria Math" panose="02040503050406030204" pitchFamily="18" charset="0"/>
                                    </a:rPr>
                                  </m:ctrlPr>
                                </m:sSubSupPr>
                                <m:e>
                                  <m:r>
                                    <a:rPr lang="en-US" sz="1600" b="0" i="1" smtClean="0">
                                      <a:solidFill>
                                        <a:srgbClr val="7030A0"/>
                                      </a:solidFill>
                                      <a:latin typeface="Cambria Math" panose="02040503050406030204" pitchFamily="18" charset="0"/>
                                    </a:rPr>
                                    <m:t>𝑏</m:t>
                                  </m:r>
                                </m:e>
                                <m:sub>
                                  <m:r>
                                    <a:rPr lang="en-US" sz="1600" i="1">
                                      <a:solidFill>
                                        <a:srgbClr val="7030A0"/>
                                      </a:solidFill>
                                      <a:latin typeface="Cambria Math" panose="02040503050406030204" pitchFamily="18" charset="0"/>
                                    </a:rPr>
                                    <m:t>𝑑</m:t>
                                  </m:r>
                                </m:sub>
                                <m:sup>
                                  <m:r>
                                    <a:rPr lang="en-US" sz="1600" i="1">
                                      <a:solidFill>
                                        <a:srgbClr val="7030A0"/>
                                      </a:solidFill>
                                      <a:latin typeface="Cambria Math" panose="02040503050406030204" pitchFamily="18" charset="0"/>
                                    </a:rPr>
                                    <m:t>2</m:t>
                                  </m:r>
                                </m:sup>
                              </m:sSubSup>
                            </m:e>
                            <m:e>
                              <m:rad>
                                <m:radPr>
                                  <m:degHide m:val="on"/>
                                  <m:ctrlPr>
                                    <a:rPr lang="en-US" sz="1600" i="1">
                                      <a:solidFill>
                                        <a:srgbClr val="00B0F0"/>
                                      </a:solidFill>
                                      <a:latin typeface="Cambria Math" panose="02040503050406030204" pitchFamily="18" charset="0"/>
                                    </a:rPr>
                                  </m:ctrlPr>
                                </m:radPr>
                                <m:deg/>
                                <m:e>
                                  <m:r>
                                    <a:rPr lang="en-US" sz="1600" i="1">
                                      <a:solidFill>
                                        <a:srgbClr val="00B0F0"/>
                                      </a:solidFill>
                                      <a:latin typeface="Cambria Math" panose="02040503050406030204" pitchFamily="18" charset="0"/>
                                    </a:rPr>
                                    <m:t>2</m:t>
                                  </m:r>
                                </m:e>
                              </m:rad>
                              <m:sSub>
                                <m:sSubPr>
                                  <m:ctrlPr>
                                    <a:rPr lang="en-US" sz="1600" i="1">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𝑏</m:t>
                                  </m:r>
                                </m:e>
                                <m:sub>
                                  <m:r>
                                    <a:rPr lang="en-US" sz="1600" i="1">
                                      <a:solidFill>
                                        <a:srgbClr val="00B0F0"/>
                                      </a:solidFill>
                                      <a:latin typeface="Cambria Math" panose="02040503050406030204" pitchFamily="18" charset="0"/>
                                    </a:rPr>
                                    <m:t>1</m:t>
                                  </m:r>
                                </m:sub>
                              </m:sSub>
                              <m:sSub>
                                <m:sSubPr>
                                  <m:ctrlPr>
                                    <a:rPr lang="en-US" sz="1600" i="1">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𝑏</m:t>
                                  </m:r>
                                </m:e>
                                <m:sub>
                                  <m:r>
                                    <a:rPr lang="en-US" sz="1600" i="1">
                                      <a:solidFill>
                                        <a:srgbClr val="00B0F0"/>
                                      </a:solidFill>
                                      <a:latin typeface="Cambria Math" panose="02040503050406030204" pitchFamily="18" charset="0"/>
                                    </a:rPr>
                                    <m:t>2</m:t>
                                  </m:r>
                                </m:sub>
                              </m:sSub>
                            </m:e>
                            <m:e>
                              <m:rad>
                                <m:radPr>
                                  <m:degHide m:val="on"/>
                                  <m:ctrlPr>
                                    <a:rPr lang="en-US" sz="1600" i="1">
                                      <a:solidFill>
                                        <a:srgbClr val="00B0F0"/>
                                      </a:solidFill>
                                      <a:latin typeface="Cambria Math" panose="02040503050406030204" pitchFamily="18" charset="0"/>
                                    </a:rPr>
                                  </m:ctrlPr>
                                </m:radPr>
                                <m:deg/>
                                <m:e>
                                  <m:r>
                                    <a:rPr lang="en-US" sz="1600" i="1">
                                      <a:solidFill>
                                        <a:srgbClr val="00B0F0"/>
                                      </a:solidFill>
                                      <a:latin typeface="Cambria Math" panose="02040503050406030204" pitchFamily="18" charset="0"/>
                                    </a:rPr>
                                    <m:t>2</m:t>
                                  </m:r>
                                </m:e>
                              </m:rad>
                              <m:sSub>
                                <m:sSubPr>
                                  <m:ctrlPr>
                                    <a:rPr lang="en-US" sz="1600" i="1">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𝑏</m:t>
                                  </m:r>
                                </m:e>
                                <m:sub>
                                  <m:r>
                                    <a:rPr lang="en-US" sz="1600" i="1">
                                      <a:solidFill>
                                        <a:srgbClr val="00B0F0"/>
                                      </a:solidFill>
                                      <a:latin typeface="Cambria Math" panose="02040503050406030204" pitchFamily="18" charset="0"/>
                                    </a:rPr>
                                    <m:t>1</m:t>
                                  </m:r>
                                </m:sub>
                              </m:sSub>
                              <m:sSub>
                                <m:sSubPr>
                                  <m:ctrlPr>
                                    <a:rPr lang="en-US" sz="1600" i="1">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𝑏</m:t>
                                  </m:r>
                                </m:e>
                                <m:sub>
                                  <m:r>
                                    <a:rPr lang="en-US" sz="1600" i="1">
                                      <a:solidFill>
                                        <a:srgbClr val="00B0F0"/>
                                      </a:solidFill>
                                      <a:latin typeface="Cambria Math" panose="02040503050406030204" pitchFamily="18" charset="0"/>
                                    </a:rPr>
                                    <m:t>3</m:t>
                                  </m:r>
                                </m:sub>
                              </m:sSub>
                            </m:e>
                            <m:e>
                              <m:r>
                                <a:rPr lang="en-US" sz="1600" i="1">
                                  <a:latin typeface="Cambria Math" panose="02040503050406030204" pitchFamily="18" charset="0"/>
                                </a:rPr>
                                <m:t>⋮</m:t>
                              </m:r>
                            </m:e>
                            <m:e>
                              <m:rad>
                                <m:radPr>
                                  <m:degHide m:val="on"/>
                                  <m:ctrlPr>
                                    <a:rPr lang="en-US" sz="1600" i="1">
                                      <a:solidFill>
                                        <a:srgbClr val="00B0F0"/>
                                      </a:solidFill>
                                      <a:latin typeface="Cambria Math" panose="02040503050406030204" pitchFamily="18" charset="0"/>
                                    </a:rPr>
                                  </m:ctrlPr>
                                </m:radPr>
                                <m:deg/>
                                <m:e>
                                  <m:r>
                                    <a:rPr lang="en-US" sz="1600" i="1">
                                      <a:solidFill>
                                        <a:srgbClr val="00B0F0"/>
                                      </a:solidFill>
                                      <a:latin typeface="Cambria Math" panose="02040503050406030204" pitchFamily="18" charset="0"/>
                                    </a:rPr>
                                    <m:t>2</m:t>
                                  </m:r>
                                </m:e>
                              </m:rad>
                              <m:sSub>
                                <m:sSubPr>
                                  <m:ctrlPr>
                                    <a:rPr lang="en-US" sz="1600" i="1">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𝑏</m:t>
                                  </m:r>
                                </m:e>
                                <m:sub>
                                  <m:r>
                                    <a:rPr lang="en-US" sz="1600" i="1">
                                      <a:solidFill>
                                        <a:srgbClr val="00B0F0"/>
                                      </a:solidFill>
                                      <a:latin typeface="Cambria Math" panose="02040503050406030204" pitchFamily="18" charset="0"/>
                                    </a:rPr>
                                    <m:t>1</m:t>
                                  </m:r>
                                </m:sub>
                              </m:sSub>
                              <m:sSub>
                                <m:sSubPr>
                                  <m:ctrlPr>
                                    <a:rPr lang="en-US" sz="1600" i="1">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𝑏</m:t>
                                  </m:r>
                                </m:e>
                                <m:sub>
                                  <m:r>
                                    <a:rPr lang="en-US" sz="1600" i="1">
                                      <a:solidFill>
                                        <a:srgbClr val="00B0F0"/>
                                      </a:solidFill>
                                      <a:latin typeface="Cambria Math" panose="02040503050406030204" pitchFamily="18" charset="0"/>
                                    </a:rPr>
                                    <m:t>𝑑</m:t>
                                  </m:r>
                                </m:sub>
                              </m:sSub>
                            </m:e>
                            <m:e>
                              <m:rad>
                                <m:radPr>
                                  <m:degHide m:val="on"/>
                                  <m:ctrlPr>
                                    <a:rPr lang="en-US" sz="1600" i="1">
                                      <a:solidFill>
                                        <a:srgbClr val="00B0F0"/>
                                      </a:solidFill>
                                      <a:latin typeface="Cambria Math" panose="02040503050406030204" pitchFamily="18" charset="0"/>
                                    </a:rPr>
                                  </m:ctrlPr>
                                </m:radPr>
                                <m:deg/>
                                <m:e>
                                  <m:r>
                                    <a:rPr lang="en-US" sz="1600" i="1">
                                      <a:solidFill>
                                        <a:srgbClr val="00B0F0"/>
                                      </a:solidFill>
                                      <a:latin typeface="Cambria Math" panose="02040503050406030204" pitchFamily="18" charset="0"/>
                                    </a:rPr>
                                    <m:t>2</m:t>
                                  </m:r>
                                </m:e>
                              </m:rad>
                              <m:sSub>
                                <m:sSubPr>
                                  <m:ctrlPr>
                                    <a:rPr lang="en-US" sz="1600" i="1">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𝑏</m:t>
                                  </m:r>
                                </m:e>
                                <m:sub>
                                  <m:r>
                                    <a:rPr lang="en-US" sz="1600" i="1">
                                      <a:solidFill>
                                        <a:srgbClr val="00B0F0"/>
                                      </a:solidFill>
                                      <a:latin typeface="Cambria Math" panose="02040503050406030204" pitchFamily="18" charset="0"/>
                                    </a:rPr>
                                    <m:t>2</m:t>
                                  </m:r>
                                </m:sub>
                              </m:sSub>
                              <m:sSub>
                                <m:sSubPr>
                                  <m:ctrlPr>
                                    <a:rPr lang="en-US" sz="1600" i="1">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𝑏</m:t>
                                  </m:r>
                                </m:e>
                                <m:sub>
                                  <m:r>
                                    <a:rPr lang="en-US" sz="1600" i="1">
                                      <a:solidFill>
                                        <a:srgbClr val="00B0F0"/>
                                      </a:solidFill>
                                      <a:latin typeface="Cambria Math" panose="02040503050406030204" pitchFamily="18" charset="0"/>
                                    </a:rPr>
                                    <m:t>3</m:t>
                                  </m:r>
                                </m:sub>
                              </m:sSub>
                            </m:e>
                            <m:e>
                              <m:r>
                                <a:rPr lang="en-US" sz="1600" i="1">
                                  <a:latin typeface="Cambria Math" panose="02040503050406030204" pitchFamily="18" charset="0"/>
                                </a:rPr>
                                <m:t>⋮</m:t>
                              </m:r>
                            </m:e>
                            <m:e>
                              <m:rad>
                                <m:radPr>
                                  <m:degHide m:val="on"/>
                                  <m:ctrlPr>
                                    <a:rPr lang="en-US" sz="1600" i="1">
                                      <a:solidFill>
                                        <a:srgbClr val="00B0F0"/>
                                      </a:solidFill>
                                      <a:latin typeface="Cambria Math" panose="02040503050406030204" pitchFamily="18" charset="0"/>
                                    </a:rPr>
                                  </m:ctrlPr>
                                </m:radPr>
                                <m:deg/>
                                <m:e>
                                  <m:r>
                                    <a:rPr lang="en-US" sz="1600" i="1">
                                      <a:solidFill>
                                        <a:srgbClr val="00B0F0"/>
                                      </a:solidFill>
                                      <a:latin typeface="Cambria Math" panose="02040503050406030204" pitchFamily="18" charset="0"/>
                                    </a:rPr>
                                    <m:t>2</m:t>
                                  </m:r>
                                </m:e>
                              </m:rad>
                              <m:sSub>
                                <m:sSubPr>
                                  <m:ctrlPr>
                                    <a:rPr lang="en-US" sz="1600" i="1">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𝑏</m:t>
                                  </m:r>
                                </m:e>
                                <m:sub>
                                  <m:r>
                                    <a:rPr lang="en-US" sz="1600" i="1">
                                      <a:solidFill>
                                        <a:srgbClr val="00B0F0"/>
                                      </a:solidFill>
                                      <a:latin typeface="Cambria Math" panose="02040503050406030204" pitchFamily="18" charset="0"/>
                                    </a:rPr>
                                    <m:t>2</m:t>
                                  </m:r>
                                </m:sub>
                              </m:sSub>
                              <m:sSub>
                                <m:sSubPr>
                                  <m:ctrlPr>
                                    <a:rPr lang="en-US" sz="1600" i="1">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𝑏</m:t>
                                  </m:r>
                                </m:e>
                                <m:sub>
                                  <m:r>
                                    <a:rPr lang="en-US" sz="1600" i="1">
                                      <a:solidFill>
                                        <a:srgbClr val="00B0F0"/>
                                      </a:solidFill>
                                      <a:latin typeface="Cambria Math" panose="02040503050406030204" pitchFamily="18" charset="0"/>
                                    </a:rPr>
                                    <m:t>𝑑</m:t>
                                  </m:r>
                                </m:sub>
                              </m:sSub>
                            </m:e>
                            <m:e>
                              <m:r>
                                <a:rPr lang="en-US" sz="1600" i="1">
                                  <a:latin typeface="Cambria Math" panose="02040503050406030204" pitchFamily="18" charset="0"/>
                                </a:rPr>
                                <m:t>⋮</m:t>
                              </m:r>
                            </m:e>
                            <m:e>
                              <m:rad>
                                <m:radPr>
                                  <m:degHide m:val="on"/>
                                  <m:ctrlPr>
                                    <a:rPr lang="en-US" sz="1600" i="1">
                                      <a:solidFill>
                                        <a:srgbClr val="00B0F0"/>
                                      </a:solidFill>
                                      <a:latin typeface="Cambria Math" panose="02040503050406030204" pitchFamily="18" charset="0"/>
                                    </a:rPr>
                                  </m:ctrlPr>
                                </m:radPr>
                                <m:deg/>
                                <m:e>
                                  <m:r>
                                    <a:rPr lang="en-US" sz="1600" i="1">
                                      <a:solidFill>
                                        <a:srgbClr val="00B0F0"/>
                                      </a:solidFill>
                                      <a:latin typeface="Cambria Math" panose="02040503050406030204" pitchFamily="18" charset="0"/>
                                    </a:rPr>
                                    <m:t>2</m:t>
                                  </m:r>
                                </m:e>
                              </m:rad>
                              <m:sSub>
                                <m:sSubPr>
                                  <m:ctrlPr>
                                    <a:rPr lang="en-US" sz="1600" i="1">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𝑏</m:t>
                                  </m:r>
                                </m:e>
                                <m:sub>
                                  <m:r>
                                    <a:rPr lang="en-US" sz="1600" i="1">
                                      <a:solidFill>
                                        <a:srgbClr val="00B0F0"/>
                                      </a:solidFill>
                                      <a:latin typeface="Cambria Math" panose="02040503050406030204" pitchFamily="18" charset="0"/>
                                    </a:rPr>
                                    <m:t>𝑑</m:t>
                                  </m:r>
                                  <m:r>
                                    <a:rPr lang="en-US" sz="1600" i="1">
                                      <a:solidFill>
                                        <a:srgbClr val="00B0F0"/>
                                      </a:solidFill>
                                      <a:latin typeface="Cambria Math" panose="02040503050406030204" pitchFamily="18" charset="0"/>
                                    </a:rPr>
                                    <m:t>−1</m:t>
                                  </m:r>
                                </m:sub>
                              </m:sSub>
                              <m:sSub>
                                <m:sSubPr>
                                  <m:ctrlPr>
                                    <a:rPr lang="en-US" sz="1600" i="1">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𝑏</m:t>
                                  </m:r>
                                </m:e>
                                <m:sub>
                                  <m:r>
                                    <a:rPr lang="en-US" sz="1600" i="1">
                                      <a:solidFill>
                                        <a:srgbClr val="00B0F0"/>
                                      </a:solidFill>
                                      <a:latin typeface="Cambria Math" panose="02040503050406030204" pitchFamily="18" charset="0"/>
                                    </a:rPr>
                                    <m:t>𝑑</m:t>
                                  </m:r>
                                </m:sub>
                              </m:sSub>
                            </m:e>
                          </m:eqArr>
                        </m:e>
                      </m:d>
                    </m:oMath>
                  </m:oMathPara>
                </a14:m>
                <a:endParaRPr lang="en-US" sz="1600" dirty="0"/>
              </a:p>
            </p:txBody>
          </p:sp>
        </mc:Choice>
        <mc:Fallback xmlns="">
          <p:sp>
            <p:nvSpPr>
              <p:cNvPr id="6" name="TextBox 5">
                <a:extLst>
                  <a:ext uri="{FF2B5EF4-FFF2-40B4-BE49-F238E27FC236}">
                    <a16:creationId xmlns:a16="http://schemas.microsoft.com/office/drawing/2014/main" id="{01C26075-DB08-4DD2-97E0-F0BAA90F8317}"/>
                  </a:ext>
                </a:extLst>
              </p:cNvPr>
              <p:cNvSpPr txBox="1">
                <a:spLocks noRot="1" noChangeAspect="1" noMove="1" noResize="1" noEditPoints="1" noAdjustHandles="1" noChangeArrowheads="1" noChangeShapeType="1" noTextEdit="1"/>
              </p:cNvSpPr>
              <p:nvPr/>
            </p:nvSpPr>
            <p:spPr>
              <a:xfrm>
                <a:off x="215583" y="883852"/>
                <a:ext cx="3417111" cy="4485408"/>
              </a:xfrm>
              <a:prstGeom prst="rect">
                <a:avLst/>
              </a:prstGeom>
              <a:blipFill>
                <a:blip r:embed="rId2"/>
                <a:stretch>
                  <a:fillRect r="-2139" b="-584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D8A8F10-ABD0-4D44-A340-6E3F48A37119}"/>
              </a:ext>
            </a:extLst>
          </p:cNvPr>
          <p:cNvSpPr txBox="1"/>
          <p:nvPr/>
        </p:nvSpPr>
        <p:spPr>
          <a:xfrm>
            <a:off x="4102033" y="800788"/>
            <a:ext cx="2019050" cy="354635"/>
          </a:xfrm>
          <a:prstGeom prst="rect">
            <a:avLst/>
          </a:prstGeom>
          <a:noFill/>
        </p:spPr>
        <p:txBody>
          <a:bodyPr wrap="square">
            <a:spAutoFit/>
          </a:bodyPr>
          <a:lstStyle/>
          <a:p>
            <a:r>
              <a:rPr lang="en-US" dirty="0">
                <a:solidFill>
                  <a:srgbClr val="D73F09"/>
                </a:solidFill>
                <a:latin typeface="Avenir Next LT Pro" panose="020B0504020202020204" pitchFamily="34" charset="0"/>
              </a:rPr>
              <a:t>1</a:t>
            </a:r>
            <a:endParaRPr lang="en-US" dirty="0">
              <a:solidFill>
                <a:srgbClr val="D73F09"/>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B11D397-DB4E-411B-B540-376753737853}"/>
                  </a:ext>
                </a:extLst>
              </p:cNvPr>
              <p:cNvSpPr txBox="1"/>
              <p:nvPr/>
            </p:nvSpPr>
            <p:spPr>
              <a:xfrm>
                <a:off x="3688600" y="1198598"/>
                <a:ext cx="1710015" cy="8203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b="0" i="1" dirty="0" smtClean="0">
                              <a:solidFill>
                                <a:srgbClr val="40A940"/>
                              </a:solidFill>
                              <a:latin typeface="Cambria Math" panose="02040503050406030204" pitchFamily="18" charset="0"/>
                            </a:rPr>
                          </m:ctrlPr>
                        </m:naryPr>
                        <m:sub>
                          <m:r>
                            <a:rPr lang="en-US" b="0" i="1" dirty="0" smtClean="0">
                              <a:solidFill>
                                <a:srgbClr val="40A940"/>
                              </a:solidFill>
                              <a:latin typeface="Cambria Math" panose="02040503050406030204" pitchFamily="18" charset="0"/>
                            </a:rPr>
                            <m:t>𝑖</m:t>
                          </m:r>
                          <m:r>
                            <a:rPr lang="en-US" b="0" i="1" dirty="0" smtClean="0">
                              <a:solidFill>
                                <a:srgbClr val="40A940"/>
                              </a:solidFill>
                              <a:latin typeface="Cambria Math" panose="02040503050406030204" pitchFamily="18" charset="0"/>
                            </a:rPr>
                            <m:t>=1</m:t>
                          </m:r>
                        </m:sub>
                        <m:sup>
                          <m:r>
                            <a:rPr lang="en-US" b="0" i="1" dirty="0" smtClean="0">
                              <a:solidFill>
                                <a:srgbClr val="40A940"/>
                              </a:solidFill>
                              <a:latin typeface="Cambria Math" panose="02040503050406030204" pitchFamily="18" charset="0"/>
                            </a:rPr>
                            <m:t>𝑑</m:t>
                          </m:r>
                        </m:sup>
                        <m:e>
                          <m:r>
                            <a:rPr lang="en-US" b="0" i="1" dirty="0" smtClean="0">
                              <a:solidFill>
                                <a:srgbClr val="40A940"/>
                              </a:solidFill>
                              <a:latin typeface="Cambria Math" panose="02040503050406030204" pitchFamily="18" charset="0"/>
                            </a:rPr>
                            <m:t>2</m:t>
                          </m:r>
                          <m:sSub>
                            <m:sSubPr>
                              <m:ctrlPr>
                                <a:rPr lang="en-US" b="0" i="1" dirty="0" smtClean="0">
                                  <a:solidFill>
                                    <a:srgbClr val="40A940"/>
                                  </a:solidFill>
                                  <a:latin typeface="Cambria Math" panose="02040503050406030204" pitchFamily="18" charset="0"/>
                                </a:rPr>
                              </m:ctrlPr>
                            </m:sSubPr>
                            <m:e>
                              <m:r>
                                <a:rPr lang="en-US" b="0" i="1" dirty="0" smtClean="0">
                                  <a:solidFill>
                                    <a:srgbClr val="40A940"/>
                                  </a:solidFill>
                                  <a:latin typeface="Cambria Math" panose="02040503050406030204" pitchFamily="18" charset="0"/>
                                </a:rPr>
                                <m:t>𝑎</m:t>
                              </m:r>
                            </m:e>
                            <m:sub>
                              <m:r>
                                <a:rPr lang="en-US" b="0" i="1" dirty="0" smtClean="0">
                                  <a:solidFill>
                                    <a:srgbClr val="40A940"/>
                                  </a:solidFill>
                                  <a:latin typeface="Cambria Math" panose="02040503050406030204" pitchFamily="18" charset="0"/>
                                </a:rPr>
                                <m:t>𝑖</m:t>
                              </m:r>
                            </m:sub>
                          </m:sSub>
                          <m:sSub>
                            <m:sSubPr>
                              <m:ctrlPr>
                                <a:rPr lang="en-US" b="0" i="1" dirty="0" smtClean="0">
                                  <a:solidFill>
                                    <a:srgbClr val="40A940"/>
                                  </a:solidFill>
                                  <a:latin typeface="Cambria Math" panose="02040503050406030204" pitchFamily="18" charset="0"/>
                                </a:rPr>
                              </m:ctrlPr>
                            </m:sSubPr>
                            <m:e>
                              <m:r>
                                <a:rPr lang="en-US" b="0" i="1" dirty="0" smtClean="0">
                                  <a:solidFill>
                                    <a:srgbClr val="40A940"/>
                                  </a:solidFill>
                                  <a:latin typeface="Cambria Math" panose="02040503050406030204" pitchFamily="18" charset="0"/>
                                </a:rPr>
                                <m:t>𝑏</m:t>
                              </m:r>
                            </m:e>
                            <m:sub>
                              <m:r>
                                <a:rPr lang="en-US" b="0" i="1" dirty="0" smtClean="0">
                                  <a:solidFill>
                                    <a:srgbClr val="40A940"/>
                                  </a:solidFill>
                                  <a:latin typeface="Cambria Math" panose="02040503050406030204" pitchFamily="18" charset="0"/>
                                </a:rPr>
                                <m:t>𝑖</m:t>
                              </m:r>
                            </m:sub>
                          </m:sSub>
                        </m:e>
                      </m:nary>
                    </m:oMath>
                  </m:oMathPara>
                </a14:m>
                <a:endParaRPr lang="en-US" dirty="0">
                  <a:solidFill>
                    <a:srgbClr val="40A940"/>
                  </a:solidFill>
                </a:endParaRPr>
              </a:p>
            </p:txBody>
          </p:sp>
        </mc:Choice>
        <mc:Fallback xmlns="">
          <p:sp>
            <p:nvSpPr>
              <p:cNvPr id="8" name="TextBox 7">
                <a:extLst>
                  <a:ext uri="{FF2B5EF4-FFF2-40B4-BE49-F238E27FC236}">
                    <a16:creationId xmlns:a16="http://schemas.microsoft.com/office/drawing/2014/main" id="{FB11D397-DB4E-411B-B540-376753737853}"/>
                  </a:ext>
                </a:extLst>
              </p:cNvPr>
              <p:cNvSpPr txBox="1">
                <a:spLocks noRot="1" noChangeAspect="1" noMove="1" noResize="1" noEditPoints="1" noAdjustHandles="1" noChangeArrowheads="1" noChangeShapeType="1" noTextEdit="1"/>
              </p:cNvSpPr>
              <p:nvPr/>
            </p:nvSpPr>
            <p:spPr>
              <a:xfrm>
                <a:off x="3688600" y="1198598"/>
                <a:ext cx="1710015" cy="820339"/>
              </a:xfrm>
              <a:prstGeom prst="rect">
                <a:avLst/>
              </a:prstGeom>
              <a:blipFill>
                <a:blip r:embed="rId3"/>
                <a:stretch>
                  <a:fillRect b="-746"/>
                </a:stretch>
              </a:blipFill>
            </p:spPr>
            <p:txBody>
              <a:bodyPr/>
              <a:lstStyle/>
              <a:p>
                <a:r>
                  <a:rPr lang="en-US">
                    <a:noFill/>
                  </a:rPr>
                  <a:t> </a:t>
                </a:r>
              </a:p>
            </p:txBody>
          </p:sp>
        </mc:Fallback>
      </mc:AlternateContent>
      <p:sp>
        <p:nvSpPr>
          <p:cNvPr id="11" name="Right Brace 10">
            <a:extLst>
              <a:ext uri="{FF2B5EF4-FFF2-40B4-BE49-F238E27FC236}">
                <a16:creationId xmlns:a16="http://schemas.microsoft.com/office/drawing/2014/main" id="{95DBD567-12A5-4B31-8E85-2A25129480B0}"/>
              </a:ext>
            </a:extLst>
          </p:cNvPr>
          <p:cNvSpPr/>
          <p:nvPr/>
        </p:nvSpPr>
        <p:spPr>
          <a:xfrm>
            <a:off x="3814977" y="894755"/>
            <a:ext cx="144275" cy="166556"/>
          </a:xfrm>
          <a:prstGeom prst="rightBrace">
            <a:avLst/>
          </a:prstGeom>
          <a:ln w="28575">
            <a:solidFill>
              <a:srgbClr val="D73F0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516B49CC-CB17-4217-A6BC-2D4CB6B4540B}"/>
              </a:ext>
            </a:extLst>
          </p:cNvPr>
          <p:cNvSpPr/>
          <p:nvPr/>
        </p:nvSpPr>
        <p:spPr>
          <a:xfrm>
            <a:off x="3823650" y="2231862"/>
            <a:ext cx="144275" cy="990694"/>
          </a:xfrm>
          <a:prstGeom prst="righ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EBF1ACD8-D667-4BC5-922B-79635D3E2751}"/>
              </a:ext>
            </a:extLst>
          </p:cNvPr>
          <p:cNvSpPr/>
          <p:nvPr/>
        </p:nvSpPr>
        <p:spPr>
          <a:xfrm>
            <a:off x="3822432" y="3274434"/>
            <a:ext cx="144275" cy="2323496"/>
          </a:xfrm>
          <a:prstGeom prst="rightBrace">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292C33E3-4B41-47E8-BA2C-E1B733B87B11}"/>
              </a:ext>
            </a:extLst>
          </p:cNvPr>
          <p:cNvSpPr/>
          <p:nvPr/>
        </p:nvSpPr>
        <p:spPr>
          <a:xfrm>
            <a:off x="3822432" y="1096761"/>
            <a:ext cx="144275" cy="1099650"/>
          </a:xfrm>
          <a:prstGeom prst="righ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385048E-F6DB-4CF5-BF34-4DBAFAB92B9D}"/>
                  </a:ext>
                </a:extLst>
              </p:cNvPr>
              <p:cNvSpPr txBox="1"/>
              <p:nvPr/>
            </p:nvSpPr>
            <p:spPr>
              <a:xfrm>
                <a:off x="3628137" y="2259798"/>
                <a:ext cx="1710015" cy="8203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b="0" i="1" dirty="0" smtClean="0">
                              <a:solidFill>
                                <a:srgbClr val="7030A0"/>
                              </a:solidFill>
                              <a:latin typeface="Cambria Math" panose="02040503050406030204" pitchFamily="18" charset="0"/>
                            </a:rPr>
                          </m:ctrlPr>
                        </m:naryPr>
                        <m:sub>
                          <m:r>
                            <a:rPr lang="en-US" b="0" i="1" dirty="0" smtClean="0">
                              <a:solidFill>
                                <a:srgbClr val="7030A0"/>
                              </a:solidFill>
                              <a:latin typeface="Cambria Math" panose="02040503050406030204" pitchFamily="18" charset="0"/>
                            </a:rPr>
                            <m:t>𝑖</m:t>
                          </m:r>
                          <m:r>
                            <a:rPr lang="en-US" b="0" i="1" dirty="0" smtClean="0">
                              <a:solidFill>
                                <a:srgbClr val="7030A0"/>
                              </a:solidFill>
                              <a:latin typeface="Cambria Math" panose="02040503050406030204" pitchFamily="18" charset="0"/>
                            </a:rPr>
                            <m:t>=1</m:t>
                          </m:r>
                        </m:sub>
                        <m:sup>
                          <m:r>
                            <a:rPr lang="en-US" b="0" i="1" dirty="0" smtClean="0">
                              <a:solidFill>
                                <a:srgbClr val="7030A0"/>
                              </a:solidFill>
                              <a:latin typeface="Cambria Math" panose="02040503050406030204" pitchFamily="18" charset="0"/>
                            </a:rPr>
                            <m:t>𝑑</m:t>
                          </m:r>
                        </m:sup>
                        <m:e>
                          <m:sSubSup>
                            <m:sSubSupPr>
                              <m:ctrlPr>
                                <a:rPr lang="en-US" b="0" i="1" dirty="0" smtClean="0">
                                  <a:solidFill>
                                    <a:srgbClr val="7030A0"/>
                                  </a:solidFill>
                                  <a:latin typeface="Cambria Math" panose="02040503050406030204" pitchFamily="18" charset="0"/>
                                </a:rPr>
                              </m:ctrlPr>
                            </m:sSubSupPr>
                            <m:e>
                              <m:r>
                                <a:rPr lang="en-US" b="0" i="1" dirty="0" smtClean="0">
                                  <a:solidFill>
                                    <a:srgbClr val="7030A0"/>
                                  </a:solidFill>
                                  <a:latin typeface="Cambria Math" panose="02040503050406030204" pitchFamily="18" charset="0"/>
                                </a:rPr>
                                <m:t>𝑎</m:t>
                              </m:r>
                            </m:e>
                            <m:sub>
                              <m:r>
                                <a:rPr lang="en-US" b="0" i="1" dirty="0" smtClean="0">
                                  <a:solidFill>
                                    <a:srgbClr val="7030A0"/>
                                  </a:solidFill>
                                  <a:latin typeface="Cambria Math" panose="02040503050406030204" pitchFamily="18" charset="0"/>
                                </a:rPr>
                                <m:t>𝑖</m:t>
                              </m:r>
                            </m:sub>
                            <m:sup>
                              <m:r>
                                <a:rPr lang="en-US" b="0" i="1" dirty="0" smtClean="0">
                                  <a:solidFill>
                                    <a:srgbClr val="7030A0"/>
                                  </a:solidFill>
                                  <a:latin typeface="Cambria Math" panose="02040503050406030204" pitchFamily="18" charset="0"/>
                                </a:rPr>
                                <m:t>2</m:t>
                              </m:r>
                            </m:sup>
                          </m:sSubSup>
                          <m:sSubSup>
                            <m:sSubSupPr>
                              <m:ctrlPr>
                                <a:rPr lang="en-US" b="0" i="1" dirty="0" smtClean="0">
                                  <a:solidFill>
                                    <a:srgbClr val="7030A0"/>
                                  </a:solidFill>
                                  <a:latin typeface="Cambria Math" panose="02040503050406030204" pitchFamily="18" charset="0"/>
                                </a:rPr>
                              </m:ctrlPr>
                            </m:sSubSupPr>
                            <m:e>
                              <m:r>
                                <a:rPr lang="en-US" b="0" i="1" dirty="0" smtClean="0">
                                  <a:solidFill>
                                    <a:srgbClr val="7030A0"/>
                                  </a:solidFill>
                                  <a:latin typeface="Cambria Math" panose="02040503050406030204" pitchFamily="18" charset="0"/>
                                </a:rPr>
                                <m:t>𝑏</m:t>
                              </m:r>
                            </m:e>
                            <m:sub>
                              <m:r>
                                <a:rPr lang="en-US" b="0" i="1" dirty="0" smtClean="0">
                                  <a:solidFill>
                                    <a:srgbClr val="7030A0"/>
                                  </a:solidFill>
                                  <a:latin typeface="Cambria Math" panose="02040503050406030204" pitchFamily="18" charset="0"/>
                                </a:rPr>
                                <m:t>𝑖</m:t>
                              </m:r>
                            </m:sub>
                            <m:sup>
                              <m:r>
                                <a:rPr lang="en-US" b="0" i="1" dirty="0" smtClean="0">
                                  <a:solidFill>
                                    <a:srgbClr val="7030A0"/>
                                  </a:solidFill>
                                  <a:latin typeface="Cambria Math" panose="02040503050406030204" pitchFamily="18" charset="0"/>
                                </a:rPr>
                                <m:t>2</m:t>
                              </m:r>
                            </m:sup>
                          </m:sSubSup>
                        </m:e>
                      </m:nary>
                    </m:oMath>
                  </m:oMathPara>
                </a14:m>
                <a:endParaRPr lang="en-US" dirty="0">
                  <a:solidFill>
                    <a:srgbClr val="7030A0"/>
                  </a:solidFill>
                </a:endParaRPr>
              </a:p>
            </p:txBody>
          </p:sp>
        </mc:Choice>
        <mc:Fallback xmlns="">
          <p:sp>
            <p:nvSpPr>
              <p:cNvPr id="15" name="TextBox 14">
                <a:extLst>
                  <a:ext uri="{FF2B5EF4-FFF2-40B4-BE49-F238E27FC236}">
                    <a16:creationId xmlns:a16="http://schemas.microsoft.com/office/drawing/2014/main" id="{C385048E-F6DB-4CF5-BF34-4DBAFAB92B9D}"/>
                  </a:ext>
                </a:extLst>
              </p:cNvPr>
              <p:cNvSpPr txBox="1">
                <a:spLocks noRot="1" noChangeAspect="1" noMove="1" noResize="1" noEditPoints="1" noAdjustHandles="1" noChangeArrowheads="1" noChangeShapeType="1" noTextEdit="1"/>
              </p:cNvSpPr>
              <p:nvPr/>
            </p:nvSpPr>
            <p:spPr>
              <a:xfrm>
                <a:off x="3628137" y="2259798"/>
                <a:ext cx="1710015" cy="820339"/>
              </a:xfrm>
              <a:prstGeom prst="rect">
                <a:avLst/>
              </a:prstGeom>
              <a:blipFill>
                <a:blip r:embed="rId4"/>
                <a:stretch>
                  <a:fillRect b="-7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944F0F9-06DF-4FA4-93DB-E7329214EACD}"/>
                  </a:ext>
                </a:extLst>
              </p:cNvPr>
              <p:cNvSpPr txBox="1"/>
              <p:nvPr/>
            </p:nvSpPr>
            <p:spPr>
              <a:xfrm>
                <a:off x="4020065" y="3993513"/>
                <a:ext cx="1710015" cy="849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b="0" i="1" dirty="0" smtClean="0">
                              <a:solidFill>
                                <a:srgbClr val="00B0F0"/>
                              </a:solidFill>
                              <a:latin typeface="Cambria Math" panose="02040503050406030204" pitchFamily="18" charset="0"/>
                            </a:rPr>
                          </m:ctrlPr>
                        </m:naryPr>
                        <m:sub>
                          <m:r>
                            <a:rPr lang="en-US" b="0" i="1" dirty="0" smtClean="0">
                              <a:solidFill>
                                <a:srgbClr val="00B0F0"/>
                              </a:solidFill>
                              <a:latin typeface="Cambria Math" panose="02040503050406030204" pitchFamily="18" charset="0"/>
                            </a:rPr>
                            <m:t>𝑖</m:t>
                          </m:r>
                          <m:r>
                            <a:rPr lang="en-US" b="0" i="1" dirty="0" smtClean="0">
                              <a:solidFill>
                                <a:srgbClr val="00B0F0"/>
                              </a:solidFill>
                              <a:latin typeface="Cambria Math" panose="02040503050406030204" pitchFamily="18" charset="0"/>
                            </a:rPr>
                            <m:t>=1</m:t>
                          </m:r>
                        </m:sub>
                        <m:sup>
                          <m:r>
                            <a:rPr lang="en-US" b="0" i="1" dirty="0" smtClean="0">
                              <a:solidFill>
                                <a:srgbClr val="00B0F0"/>
                              </a:solidFill>
                              <a:latin typeface="Cambria Math" panose="02040503050406030204" pitchFamily="18" charset="0"/>
                            </a:rPr>
                            <m:t>𝑑</m:t>
                          </m:r>
                        </m:sup>
                        <m:e>
                          <m:nary>
                            <m:naryPr>
                              <m:chr m:val="∑"/>
                              <m:ctrlPr>
                                <a:rPr lang="en-US" i="1" dirty="0">
                                  <a:solidFill>
                                    <a:srgbClr val="00B0F0"/>
                                  </a:solidFill>
                                  <a:latin typeface="Cambria Math" panose="02040503050406030204" pitchFamily="18" charset="0"/>
                                </a:rPr>
                              </m:ctrlPr>
                            </m:naryPr>
                            <m:sub>
                              <m:r>
                                <a:rPr lang="en-US" b="0" i="1" dirty="0" smtClean="0">
                                  <a:solidFill>
                                    <a:srgbClr val="00B0F0"/>
                                  </a:solidFill>
                                  <a:latin typeface="Cambria Math" panose="02040503050406030204" pitchFamily="18" charset="0"/>
                                </a:rPr>
                                <m:t>𝑗</m:t>
                              </m:r>
                              <m:r>
                                <a:rPr lang="en-US" i="1" dirty="0">
                                  <a:solidFill>
                                    <a:srgbClr val="00B0F0"/>
                                  </a:solidFill>
                                  <a:latin typeface="Cambria Math" panose="02040503050406030204" pitchFamily="18" charset="0"/>
                                </a:rPr>
                                <m:t>=</m:t>
                              </m:r>
                              <m:r>
                                <a:rPr lang="en-US" b="0" i="1" dirty="0" smtClean="0">
                                  <a:solidFill>
                                    <a:srgbClr val="00B0F0"/>
                                  </a:solidFill>
                                  <a:latin typeface="Cambria Math" panose="02040503050406030204" pitchFamily="18" charset="0"/>
                                </a:rPr>
                                <m:t>𝑖</m:t>
                              </m:r>
                              <m:r>
                                <a:rPr lang="en-US" b="0" i="1" dirty="0" smtClean="0">
                                  <a:solidFill>
                                    <a:srgbClr val="00B0F0"/>
                                  </a:solidFill>
                                  <a:latin typeface="Cambria Math" panose="02040503050406030204" pitchFamily="18" charset="0"/>
                                </a:rPr>
                                <m:t>+1</m:t>
                              </m:r>
                            </m:sub>
                            <m:sup>
                              <m:r>
                                <a:rPr lang="en-US" i="1" dirty="0">
                                  <a:solidFill>
                                    <a:srgbClr val="00B0F0"/>
                                  </a:solidFill>
                                  <a:latin typeface="Cambria Math" panose="02040503050406030204" pitchFamily="18" charset="0"/>
                                </a:rPr>
                                <m:t>𝑑</m:t>
                              </m:r>
                            </m:sup>
                            <m:e>
                              <m:r>
                                <a:rPr lang="en-US" b="0" i="1" dirty="0" smtClean="0">
                                  <a:solidFill>
                                    <a:srgbClr val="00B0F0"/>
                                  </a:solidFill>
                                  <a:latin typeface="Cambria Math" panose="02040503050406030204" pitchFamily="18" charset="0"/>
                                </a:rPr>
                                <m:t>2</m:t>
                              </m:r>
                              <m:sSub>
                                <m:sSubPr>
                                  <m:ctrlPr>
                                    <a:rPr lang="en-US" b="0" i="1" dirty="0" smtClean="0">
                                      <a:solidFill>
                                        <a:srgbClr val="00B0F0"/>
                                      </a:solidFill>
                                      <a:latin typeface="Cambria Math" panose="02040503050406030204" pitchFamily="18" charset="0"/>
                                    </a:rPr>
                                  </m:ctrlPr>
                                </m:sSubPr>
                                <m:e>
                                  <m:r>
                                    <a:rPr lang="en-US" b="0" i="1" dirty="0" smtClean="0">
                                      <a:solidFill>
                                        <a:srgbClr val="00B0F0"/>
                                      </a:solidFill>
                                      <a:latin typeface="Cambria Math" panose="02040503050406030204" pitchFamily="18" charset="0"/>
                                    </a:rPr>
                                    <m:t>𝑎</m:t>
                                  </m:r>
                                </m:e>
                                <m:sub>
                                  <m:r>
                                    <a:rPr lang="en-US" b="0" i="1" dirty="0" smtClean="0">
                                      <a:solidFill>
                                        <a:srgbClr val="00B0F0"/>
                                      </a:solidFill>
                                      <a:latin typeface="Cambria Math" panose="02040503050406030204" pitchFamily="18" charset="0"/>
                                    </a:rPr>
                                    <m:t>𝑖</m:t>
                                  </m:r>
                                </m:sub>
                              </m:sSub>
                              <m:sSub>
                                <m:sSubPr>
                                  <m:ctrlPr>
                                    <a:rPr lang="en-US" b="0" i="1" dirty="0" smtClean="0">
                                      <a:solidFill>
                                        <a:srgbClr val="00B0F0"/>
                                      </a:solidFill>
                                      <a:latin typeface="Cambria Math" panose="02040503050406030204" pitchFamily="18" charset="0"/>
                                    </a:rPr>
                                  </m:ctrlPr>
                                </m:sSubPr>
                                <m:e>
                                  <m:r>
                                    <a:rPr lang="en-US" b="0" i="1" dirty="0" smtClean="0">
                                      <a:solidFill>
                                        <a:srgbClr val="00B0F0"/>
                                      </a:solidFill>
                                      <a:latin typeface="Cambria Math" panose="02040503050406030204" pitchFamily="18" charset="0"/>
                                    </a:rPr>
                                    <m:t>𝑎</m:t>
                                  </m:r>
                                </m:e>
                                <m:sub>
                                  <m:r>
                                    <a:rPr lang="en-US" b="0" i="1" dirty="0" smtClean="0">
                                      <a:solidFill>
                                        <a:srgbClr val="00B0F0"/>
                                      </a:solidFill>
                                      <a:latin typeface="Cambria Math" panose="02040503050406030204" pitchFamily="18" charset="0"/>
                                    </a:rPr>
                                    <m:t>𝑗</m:t>
                                  </m:r>
                                </m:sub>
                              </m:sSub>
                              <m:sSub>
                                <m:sSubPr>
                                  <m:ctrlPr>
                                    <a:rPr lang="en-US" b="0" i="1" dirty="0" smtClean="0">
                                      <a:solidFill>
                                        <a:srgbClr val="00B0F0"/>
                                      </a:solidFill>
                                      <a:latin typeface="Cambria Math" panose="02040503050406030204" pitchFamily="18" charset="0"/>
                                    </a:rPr>
                                  </m:ctrlPr>
                                </m:sSubPr>
                                <m:e>
                                  <m:r>
                                    <a:rPr lang="en-US" b="0" i="1" dirty="0" smtClean="0">
                                      <a:solidFill>
                                        <a:srgbClr val="00B0F0"/>
                                      </a:solidFill>
                                      <a:latin typeface="Cambria Math" panose="02040503050406030204" pitchFamily="18" charset="0"/>
                                    </a:rPr>
                                    <m:t>𝑏</m:t>
                                  </m:r>
                                </m:e>
                                <m:sub>
                                  <m:r>
                                    <a:rPr lang="en-US" b="0" i="1" dirty="0" smtClean="0">
                                      <a:solidFill>
                                        <a:srgbClr val="00B0F0"/>
                                      </a:solidFill>
                                      <a:latin typeface="Cambria Math" panose="02040503050406030204" pitchFamily="18" charset="0"/>
                                    </a:rPr>
                                    <m:t>𝑖</m:t>
                                  </m:r>
                                </m:sub>
                              </m:sSub>
                              <m:sSub>
                                <m:sSubPr>
                                  <m:ctrlPr>
                                    <a:rPr lang="en-US" b="0" i="1" dirty="0" smtClean="0">
                                      <a:solidFill>
                                        <a:srgbClr val="00B0F0"/>
                                      </a:solidFill>
                                      <a:latin typeface="Cambria Math" panose="02040503050406030204" pitchFamily="18" charset="0"/>
                                    </a:rPr>
                                  </m:ctrlPr>
                                </m:sSubPr>
                                <m:e>
                                  <m:r>
                                    <a:rPr lang="en-US" b="0" i="1" dirty="0" smtClean="0">
                                      <a:solidFill>
                                        <a:srgbClr val="00B0F0"/>
                                      </a:solidFill>
                                      <a:latin typeface="Cambria Math" panose="02040503050406030204" pitchFamily="18" charset="0"/>
                                    </a:rPr>
                                    <m:t>𝑏</m:t>
                                  </m:r>
                                </m:e>
                                <m:sub>
                                  <m:r>
                                    <a:rPr lang="en-US" b="0" i="1" dirty="0" smtClean="0">
                                      <a:solidFill>
                                        <a:srgbClr val="00B0F0"/>
                                      </a:solidFill>
                                      <a:latin typeface="Cambria Math" panose="02040503050406030204" pitchFamily="18" charset="0"/>
                                    </a:rPr>
                                    <m:t>𝑗</m:t>
                                  </m:r>
                                </m:sub>
                              </m:sSub>
                            </m:e>
                          </m:nary>
                          <m:r>
                            <m:rPr>
                              <m:nor/>
                            </m:rPr>
                            <a:rPr lang="en-US" dirty="0">
                              <a:solidFill>
                                <a:srgbClr val="00B0F0"/>
                              </a:solidFill>
                            </a:rPr>
                            <m:t> </m:t>
                          </m:r>
                        </m:e>
                      </m:nary>
                    </m:oMath>
                  </m:oMathPara>
                </a14:m>
                <a:endParaRPr lang="en-US" dirty="0">
                  <a:solidFill>
                    <a:srgbClr val="00B0F0"/>
                  </a:solidFill>
                </a:endParaRPr>
              </a:p>
            </p:txBody>
          </p:sp>
        </mc:Choice>
        <mc:Fallback xmlns="">
          <p:sp>
            <p:nvSpPr>
              <p:cNvPr id="16" name="TextBox 15">
                <a:extLst>
                  <a:ext uri="{FF2B5EF4-FFF2-40B4-BE49-F238E27FC236}">
                    <a16:creationId xmlns:a16="http://schemas.microsoft.com/office/drawing/2014/main" id="{8944F0F9-06DF-4FA4-93DB-E7329214EACD}"/>
                  </a:ext>
                </a:extLst>
              </p:cNvPr>
              <p:cNvSpPr txBox="1">
                <a:spLocks noRot="1" noChangeAspect="1" noMove="1" noResize="1" noEditPoints="1" noAdjustHandles="1" noChangeArrowheads="1" noChangeShapeType="1" noTextEdit="1"/>
              </p:cNvSpPr>
              <p:nvPr/>
            </p:nvSpPr>
            <p:spPr>
              <a:xfrm>
                <a:off x="4020065" y="3993513"/>
                <a:ext cx="1710015" cy="849610"/>
              </a:xfrm>
              <a:prstGeom prst="rect">
                <a:avLst/>
              </a:prstGeom>
              <a:blipFill>
                <a:blip r:embed="rId5"/>
                <a:stretch>
                  <a:fillRect r="-8541" b="-1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92D5AE1-3E1C-4817-B7A1-57399372860F}"/>
                  </a:ext>
                </a:extLst>
              </p:cNvPr>
              <p:cNvSpPr txBox="1"/>
              <p:nvPr/>
            </p:nvSpPr>
            <p:spPr>
              <a:xfrm>
                <a:off x="3402761" y="970555"/>
                <a:ext cx="1710015" cy="3546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392D5AE1-3E1C-4817-B7A1-57399372860F}"/>
                  </a:ext>
                </a:extLst>
              </p:cNvPr>
              <p:cNvSpPr txBox="1">
                <a:spLocks noRot="1" noChangeAspect="1" noMove="1" noResize="1" noEditPoints="1" noAdjustHandles="1" noChangeArrowheads="1" noChangeShapeType="1" noTextEdit="1"/>
              </p:cNvSpPr>
              <p:nvPr/>
            </p:nvSpPr>
            <p:spPr>
              <a:xfrm>
                <a:off x="3402761" y="970555"/>
                <a:ext cx="1710015" cy="35463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BE280EC-A5B0-4A11-8895-844F06404901}"/>
                  </a:ext>
                </a:extLst>
              </p:cNvPr>
              <p:cNvSpPr txBox="1"/>
              <p:nvPr/>
            </p:nvSpPr>
            <p:spPr>
              <a:xfrm>
                <a:off x="3402761" y="1964683"/>
                <a:ext cx="1710015" cy="3546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9" name="TextBox 18">
                <a:extLst>
                  <a:ext uri="{FF2B5EF4-FFF2-40B4-BE49-F238E27FC236}">
                    <a16:creationId xmlns:a16="http://schemas.microsoft.com/office/drawing/2014/main" id="{2BE280EC-A5B0-4A11-8895-844F06404901}"/>
                  </a:ext>
                </a:extLst>
              </p:cNvPr>
              <p:cNvSpPr txBox="1">
                <a:spLocks noRot="1" noChangeAspect="1" noMove="1" noResize="1" noEditPoints="1" noAdjustHandles="1" noChangeArrowheads="1" noChangeShapeType="1" noTextEdit="1"/>
              </p:cNvSpPr>
              <p:nvPr/>
            </p:nvSpPr>
            <p:spPr>
              <a:xfrm>
                <a:off x="3402761" y="1964683"/>
                <a:ext cx="1710015" cy="3546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5B8BD51-5EDE-4C88-A5C4-88C931848BB6}"/>
                  </a:ext>
                </a:extLst>
              </p:cNvPr>
              <p:cNvSpPr txBox="1"/>
              <p:nvPr/>
            </p:nvSpPr>
            <p:spPr>
              <a:xfrm>
                <a:off x="3377488" y="3460455"/>
                <a:ext cx="1710015" cy="3546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E5B8BD51-5EDE-4C88-A5C4-88C931848BB6}"/>
                  </a:ext>
                </a:extLst>
              </p:cNvPr>
              <p:cNvSpPr txBox="1">
                <a:spLocks noRot="1" noChangeAspect="1" noMove="1" noResize="1" noEditPoints="1" noAdjustHandles="1" noChangeArrowheads="1" noChangeShapeType="1" noTextEdit="1"/>
              </p:cNvSpPr>
              <p:nvPr/>
            </p:nvSpPr>
            <p:spPr>
              <a:xfrm>
                <a:off x="3377488" y="3460455"/>
                <a:ext cx="1710015" cy="35463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85CC69D-2340-4D87-A383-6FBE82C47F68}"/>
                  </a:ext>
                </a:extLst>
              </p:cNvPr>
              <p:cNvSpPr txBox="1"/>
              <p:nvPr/>
            </p:nvSpPr>
            <p:spPr>
              <a:xfrm>
                <a:off x="6185266" y="570675"/>
                <a:ext cx="5765800" cy="8175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600" b="0" i="0" smtClean="0">
                          <a:solidFill>
                            <a:schemeClr val="tx1"/>
                          </a:solidFill>
                          <a:latin typeface="Cambria Math" panose="02040503050406030204" pitchFamily="18" charset="0"/>
                        </a:rPr>
                        <m:t>Φ</m:t>
                      </m:r>
                      <m:d>
                        <m:dPr>
                          <m:ctrlPr>
                            <a:rPr lang="en-US" sz="1600" b="0"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𝒂</m:t>
                          </m:r>
                        </m:e>
                      </m:d>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Φ</m:t>
                      </m:r>
                      <m:d>
                        <m:dPr>
                          <m:ctrlPr>
                            <a:rPr lang="en-US" sz="1600" b="0"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𝒃</m:t>
                          </m:r>
                        </m:e>
                      </m:d>
                      <m:r>
                        <a:rPr lang="en-US" sz="1600" b="0" i="1" smtClean="0">
                          <a:solidFill>
                            <a:schemeClr val="tx1"/>
                          </a:solidFill>
                          <a:latin typeface="Cambria Math" panose="02040503050406030204" pitchFamily="18" charset="0"/>
                        </a:rPr>
                        <m:t>=1+2</m:t>
                      </m:r>
                      <m:nary>
                        <m:naryPr>
                          <m:chr m:val="∑"/>
                          <m:ctrlPr>
                            <a:rPr lang="en-US" sz="1600" b="0" i="1" smtClean="0">
                              <a:solidFill>
                                <a:schemeClr val="tx1"/>
                              </a:solidFill>
                              <a:latin typeface="Cambria Math" panose="02040503050406030204" pitchFamily="18" charset="0"/>
                            </a:rPr>
                          </m:ctrlPr>
                        </m:naryPr>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=1</m:t>
                          </m:r>
                        </m:sub>
                        <m:sup>
                          <m:r>
                            <a:rPr lang="en-US" sz="1600" b="0" i="1" smtClean="0">
                              <a:solidFill>
                                <a:schemeClr val="tx1"/>
                              </a:solidFill>
                              <a:latin typeface="Cambria Math" panose="02040503050406030204" pitchFamily="18" charset="0"/>
                            </a:rPr>
                            <m:t>𝑑</m:t>
                          </m:r>
                        </m:sup>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𝑎</m:t>
                              </m:r>
                            </m:e>
                            <m:sub>
                              <m:r>
                                <a:rPr lang="en-US" sz="1600" b="0" i="1" smtClean="0">
                                  <a:solidFill>
                                    <a:schemeClr val="tx1"/>
                                  </a:solidFill>
                                  <a:latin typeface="Cambria Math" panose="02040503050406030204" pitchFamily="18" charset="0"/>
                                </a:rPr>
                                <m:t>𝑖</m:t>
                              </m:r>
                            </m:sub>
                          </m:sSub>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𝑏</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e>
                      </m:nary>
                      <m:nary>
                        <m:naryPr>
                          <m:chr m:val="∑"/>
                          <m:ctrlPr>
                            <a:rPr lang="en-US" sz="1600" i="1">
                              <a:solidFill>
                                <a:schemeClr val="tx1"/>
                              </a:solidFill>
                              <a:latin typeface="Cambria Math" panose="02040503050406030204" pitchFamily="18" charset="0"/>
                            </a:rPr>
                          </m:ctrlPr>
                        </m:naryPr>
                        <m:sub>
                          <m:r>
                            <a:rPr lang="en-US" sz="1600" i="1">
                              <a:solidFill>
                                <a:schemeClr val="tx1"/>
                              </a:solidFill>
                              <a:latin typeface="Cambria Math" panose="02040503050406030204" pitchFamily="18" charset="0"/>
                            </a:rPr>
                            <m:t>𝑖</m:t>
                          </m:r>
                          <m:r>
                            <a:rPr lang="en-US" sz="1600" i="1">
                              <a:solidFill>
                                <a:schemeClr val="tx1"/>
                              </a:solidFill>
                              <a:latin typeface="Cambria Math" panose="02040503050406030204" pitchFamily="18" charset="0"/>
                            </a:rPr>
                            <m:t>=1</m:t>
                          </m:r>
                        </m:sub>
                        <m:sup>
                          <m:r>
                            <a:rPr lang="en-US" sz="1600" i="1">
                              <a:solidFill>
                                <a:schemeClr val="tx1"/>
                              </a:solidFill>
                              <a:latin typeface="Cambria Math" panose="02040503050406030204" pitchFamily="18" charset="0"/>
                            </a:rPr>
                            <m:t>𝑑</m:t>
                          </m:r>
                        </m:sup>
                        <m:e>
                          <m:sSubSup>
                            <m:sSubSupPr>
                              <m:ctrlPr>
                                <a:rPr lang="en-US" sz="1600" b="0" i="1" smtClean="0">
                                  <a:solidFill>
                                    <a:schemeClr val="tx1"/>
                                  </a:solidFill>
                                  <a:latin typeface="Cambria Math" panose="02040503050406030204" pitchFamily="18" charset="0"/>
                                </a:rPr>
                              </m:ctrlPr>
                            </m:sSubSupPr>
                            <m:e>
                              <m:r>
                                <a:rPr lang="en-US" sz="1600" i="1">
                                  <a:solidFill>
                                    <a:schemeClr val="tx1"/>
                                  </a:solidFill>
                                  <a:latin typeface="Cambria Math" panose="02040503050406030204" pitchFamily="18" charset="0"/>
                                </a:rPr>
                                <m:t>𝑎</m:t>
                              </m:r>
                            </m:e>
                            <m:sub>
                              <m:r>
                                <a:rPr lang="en-US" sz="1600" i="1">
                                  <a:solidFill>
                                    <a:schemeClr val="tx1"/>
                                  </a:solidFill>
                                  <a:latin typeface="Cambria Math" panose="02040503050406030204" pitchFamily="18" charset="0"/>
                                </a:rPr>
                                <m:t>𝑖</m:t>
                              </m:r>
                            </m:sub>
                            <m:sup>
                              <m:r>
                                <a:rPr lang="en-US" sz="1600" b="0" i="1" smtClean="0">
                                  <a:solidFill>
                                    <a:schemeClr val="tx1"/>
                                  </a:solidFill>
                                  <a:latin typeface="Cambria Math" panose="02040503050406030204" pitchFamily="18" charset="0"/>
                                </a:rPr>
                                <m:t>2</m:t>
                              </m:r>
                            </m:sup>
                          </m:sSubSup>
                          <m:sSubSup>
                            <m:sSubSupPr>
                              <m:ctrlPr>
                                <a:rPr lang="en-US" sz="1600" b="0" i="1" smtClean="0">
                                  <a:solidFill>
                                    <a:schemeClr val="tx1"/>
                                  </a:solidFill>
                                  <a:latin typeface="Cambria Math" panose="02040503050406030204" pitchFamily="18" charset="0"/>
                                </a:rPr>
                              </m:ctrlPr>
                            </m:sSubSupPr>
                            <m:e>
                              <m:r>
                                <a:rPr lang="en-US" sz="1600" i="1">
                                  <a:solidFill>
                                    <a:schemeClr val="tx1"/>
                                  </a:solidFill>
                                  <a:latin typeface="Cambria Math" panose="02040503050406030204" pitchFamily="18" charset="0"/>
                                </a:rPr>
                                <m:t>𝑏</m:t>
                              </m:r>
                            </m:e>
                            <m:sub>
                              <m:r>
                                <a:rPr lang="en-US" sz="1600" i="1">
                                  <a:solidFill>
                                    <a:schemeClr val="tx1"/>
                                  </a:solidFill>
                                  <a:latin typeface="Cambria Math" panose="02040503050406030204" pitchFamily="18" charset="0"/>
                                </a:rPr>
                                <m:t>𝑖</m:t>
                              </m:r>
                            </m:sub>
                            <m:sup>
                              <m:r>
                                <a:rPr lang="en-US" sz="1600" b="0" i="1" smtClean="0">
                                  <a:solidFill>
                                    <a:schemeClr val="tx1"/>
                                  </a:solidFill>
                                  <a:latin typeface="Cambria Math" panose="02040503050406030204" pitchFamily="18" charset="0"/>
                                </a:rPr>
                                <m:t>2</m:t>
                              </m:r>
                            </m:sup>
                          </m:sSubSup>
                          <m:r>
                            <a:rPr lang="en-US" sz="1600" i="1">
                              <a:solidFill>
                                <a:schemeClr val="tx1"/>
                              </a:solidFill>
                              <a:latin typeface="Cambria Math" panose="02040503050406030204" pitchFamily="18" charset="0"/>
                            </a:rPr>
                            <m:t>+</m:t>
                          </m:r>
                        </m:e>
                      </m:nary>
                      <m:nary>
                        <m:naryPr>
                          <m:chr m:val="∑"/>
                          <m:ctrlPr>
                            <a:rPr lang="en-US" sz="1600" i="1" dirty="0">
                              <a:solidFill>
                                <a:schemeClr val="tx1"/>
                              </a:solidFill>
                              <a:latin typeface="Cambria Math" panose="02040503050406030204" pitchFamily="18" charset="0"/>
                            </a:rPr>
                          </m:ctrlPr>
                        </m:naryPr>
                        <m:sub>
                          <m:r>
                            <a:rPr lang="en-US" sz="1600" i="1" dirty="0">
                              <a:solidFill>
                                <a:schemeClr val="tx1"/>
                              </a:solidFill>
                              <a:latin typeface="Cambria Math" panose="02040503050406030204" pitchFamily="18" charset="0"/>
                            </a:rPr>
                            <m:t>𝑖</m:t>
                          </m:r>
                          <m:r>
                            <a:rPr lang="en-US" sz="1600" i="1" dirty="0">
                              <a:solidFill>
                                <a:schemeClr val="tx1"/>
                              </a:solidFill>
                              <a:latin typeface="Cambria Math" panose="02040503050406030204" pitchFamily="18" charset="0"/>
                            </a:rPr>
                            <m:t>=1</m:t>
                          </m:r>
                        </m:sub>
                        <m:sup>
                          <m:r>
                            <a:rPr lang="en-US" sz="1600" i="1" dirty="0">
                              <a:solidFill>
                                <a:schemeClr val="tx1"/>
                              </a:solidFill>
                              <a:latin typeface="Cambria Math" panose="02040503050406030204" pitchFamily="18" charset="0"/>
                            </a:rPr>
                            <m:t>𝑑</m:t>
                          </m:r>
                        </m:sup>
                        <m:e>
                          <m:nary>
                            <m:naryPr>
                              <m:chr m:val="∑"/>
                              <m:ctrlPr>
                                <a:rPr lang="en-US" sz="1600" i="1" dirty="0">
                                  <a:solidFill>
                                    <a:schemeClr val="tx1"/>
                                  </a:solidFill>
                                  <a:latin typeface="Cambria Math" panose="02040503050406030204" pitchFamily="18" charset="0"/>
                                </a:rPr>
                              </m:ctrlPr>
                            </m:naryPr>
                            <m:sub>
                              <m:r>
                                <a:rPr lang="en-US" sz="1600" i="1" dirty="0">
                                  <a:solidFill>
                                    <a:schemeClr val="tx1"/>
                                  </a:solidFill>
                                  <a:latin typeface="Cambria Math" panose="02040503050406030204" pitchFamily="18" charset="0"/>
                                </a:rPr>
                                <m:t>𝑗</m:t>
                              </m:r>
                              <m:r>
                                <a:rPr lang="en-US" sz="1600" i="1" dirty="0">
                                  <a:solidFill>
                                    <a:schemeClr val="tx1"/>
                                  </a:solidFill>
                                  <a:latin typeface="Cambria Math" panose="02040503050406030204" pitchFamily="18" charset="0"/>
                                </a:rPr>
                                <m:t>=</m:t>
                              </m:r>
                              <m:r>
                                <a:rPr lang="en-US" sz="1600" i="1" dirty="0">
                                  <a:solidFill>
                                    <a:schemeClr val="tx1"/>
                                  </a:solidFill>
                                  <a:latin typeface="Cambria Math" panose="02040503050406030204" pitchFamily="18" charset="0"/>
                                </a:rPr>
                                <m:t>𝑖</m:t>
                              </m:r>
                              <m:r>
                                <a:rPr lang="en-US" sz="1600" i="1" dirty="0">
                                  <a:solidFill>
                                    <a:schemeClr val="tx1"/>
                                  </a:solidFill>
                                  <a:latin typeface="Cambria Math" panose="02040503050406030204" pitchFamily="18" charset="0"/>
                                </a:rPr>
                                <m:t>+1</m:t>
                              </m:r>
                            </m:sub>
                            <m:sup>
                              <m:r>
                                <a:rPr lang="en-US" sz="1600" i="1" dirty="0">
                                  <a:solidFill>
                                    <a:schemeClr val="tx1"/>
                                  </a:solidFill>
                                  <a:latin typeface="Cambria Math" panose="02040503050406030204" pitchFamily="18" charset="0"/>
                                </a:rPr>
                                <m:t>𝑑</m:t>
                              </m:r>
                            </m:sup>
                            <m:e>
                              <m:r>
                                <a:rPr lang="en-US" sz="1600" i="1" dirty="0">
                                  <a:solidFill>
                                    <a:schemeClr val="tx1"/>
                                  </a:solidFill>
                                  <a:latin typeface="Cambria Math" panose="02040503050406030204" pitchFamily="18" charset="0"/>
                                </a:rPr>
                                <m:t>2</m:t>
                              </m:r>
                              <m:sSub>
                                <m:sSubPr>
                                  <m:ctrlPr>
                                    <a:rPr lang="en-US" sz="1600" i="1" dirty="0">
                                      <a:solidFill>
                                        <a:schemeClr val="tx1"/>
                                      </a:solidFill>
                                      <a:latin typeface="Cambria Math" panose="02040503050406030204" pitchFamily="18" charset="0"/>
                                    </a:rPr>
                                  </m:ctrlPr>
                                </m:sSubPr>
                                <m:e>
                                  <m:r>
                                    <a:rPr lang="en-US" sz="1600" i="1" dirty="0">
                                      <a:solidFill>
                                        <a:schemeClr val="tx1"/>
                                      </a:solidFill>
                                      <a:latin typeface="Cambria Math" panose="02040503050406030204" pitchFamily="18" charset="0"/>
                                    </a:rPr>
                                    <m:t>𝑎</m:t>
                                  </m:r>
                                </m:e>
                                <m:sub>
                                  <m:r>
                                    <a:rPr lang="en-US" sz="1600" i="1" dirty="0">
                                      <a:solidFill>
                                        <a:schemeClr val="tx1"/>
                                      </a:solidFill>
                                      <a:latin typeface="Cambria Math" panose="02040503050406030204" pitchFamily="18" charset="0"/>
                                    </a:rPr>
                                    <m:t>𝑖</m:t>
                                  </m:r>
                                </m:sub>
                              </m:sSub>
                              <m:sSub>
                                <m:sSubPr>
                                  <m:ctrlPr>
                                    <a:rPr lang="en-US" sz="1600" i="1" dirty="0">
                                      <a:solidFill>
                                        <a:schemeClr val="tx1"/>
                                      </a:solidFill>
                                      <a:latin typeface="Cambria Math" panose="02040503050406030204" pitchFamily="18" charset="0"/>
                                    </a:rPr>
                                  </m:ctrlPr>
                                </m:sSubPr>
                                <m:e>
                                  <m:r>
                                    <a:rPr lang="en-US" sz="1600" i="1" dirty="0">
                                      <a:solidFill>
                                        <a:schemeClr val="tx1"/>
                                      </a:solidFill>
                                      <a:latin typeface="Cambria Math" panose="02040503050406030204" pitchFamily="18" charset="0"/>
                                    </a:rPr>
                                    <m:t>𝑎</m:t>
                                  </m:r>
                                </m:e>
                                <m:sub>
                                  <m:r>
                                    <a:rPr lang="en-US" sz="1600" i="1" dirty="0">
                                      <a:solidFill>
                                        <a:schemeClr val="tx1"/>
                                      </a:solidFill>
                                      <a:latin typeface="Cambria Math" panose="02040503050406030204" pitchFamily="18" charset="0"/>
                                    </a:rPr>
                                    <m:t>𝑗</m:t>
                                  </m:r>
                                </m:sub>
                              </m:sSub>
                              <m:sSub>
                                <m:sSubPr>
                                  <m:ctrlPr>
                                    <a:rPr lang="en-US" sz="1600" i="1" dirty="0">
                                      <a:solidFill>
                                        <a:schemeClr val="tx1"/>
                                      </a:solidFill>
                                      <a:latin typeface="Cambria Math" panose="02040503050406030204" pitchFamily="18" charset="0"/>
                                    </a:rPr>
                                  </m:ctrlPr>
                                </m:sSubPr>
                                <m:e>
                                  <m:r>
                                    <a:rPr lang="en-US" sz="1600" i="1" dirty="0">
                                      <a:solidFill>
                                        <a:schemeClr val="tx1"/>
                                      </a:solidFill>
                                      <a:latin typeface="Cambria Math" panose="02040503050406030204" pitchFamily="18" charset="0"/>
                                    </a:rPr>
                                    <m:t>𝑏</m:t>
                                  </m:r>
                                </m:e>
                                <m:sub>
                                  <m:r>
                                    <a:rPr lang="en-US" sz="1600" i="1" dirty="0">
                                      <a:solidFill>
                                        <a:schemeClr val="tx1"/>
                                      </a:solidFill>
                                      <a:latin typeface="Cambria Math" panose="02040503050406030204" pitchFamily="18" charset="0"/>
                                    </a:rPr>
                                    <m:t>𝑖</m:t>
                                  </m:r>
                                </m:sub>
                              </m:sSub>
                              <m:sSub>
                                <m:sSubPr>
                                  <m:ctrlPr>
                                    <a:rPr lang="en-US" sz="1600" i="1" dirty="0">
                                      <a:solidFill>
                                        <a:schemeClr val="tx1"/>
                                      </a:solidFill>
                                      <a:latin typeface="Cambria Math" panose="02040503050406030204" pitchFamily="18" charset="0"/>
                                    </a:rPr>
                                  </m:ctrlPr>
                                </m:sSubPr>
                                <m:e>
                                  <m:r>
                                    <a:rPr lang="en-US" sz="1600" i="1" dirty="0">
                                      <a:solidFill>
                                        <a:schemeClr val="tx1"/>
                                      </a:solidFill>
                                      <a:latin typeface="Cambria Math" panose="02040503050406030204" pitchFamily="18" charset="0"/>
                                    </a:rPr>
                                    <m:t>𝑏</m:t>
                                  </m:r>
                                </m:e>
                                <m:sub>
                                  <m:r>
                                    <a:rPr lang="en-US" sz="1600" i="1" dirty="0">
                                      <a:solidFill>
                                        <a:schemeClr val="tx1"/>
                                      </a:solidFill>
                                      <a:latin typeface="Cambria Math" panose="02040503050406030204" pitchFamily="18" charset="0"/>
                                    </a:rPr>
                                    <m:t>𝑗</m:t>
                                  </m:r>
                                </m:sub>
                              </m:sSub>
                            </m:e>
                          </m:nary>
                          <m:r>
                            <m:rPr>
                              <m:nor/>
                            </m:rPr>
                            <a:rPr lang="en-US" sz="1600" dirty="0">
                              <a:solidFill>
                                <a:schemeClr val="tx1"/>
                              </a:solidFill>
                            </a:rPr>
                            <m:t> </m:t>
                          </m:r>
                        </m:e>
                      </m:nary>
                    </m:oMath>
                  </m:oMathPara>
                </a14:m>
                <a:endParaRPr lang="en-US" sz="1600" dirty="0">
                  <a:solidFill>
                    <a:schemeClr val="tx1"/>
                  </a:solidFill>
                </a:endParaRPr>
              </a:p>
            </p:txBody>
          </p:sp>
        </mc:Choice>
        <mc:Fallback xmlns="">
          <p:sp>
            <p:nvSpPr>
              <p:cNvPr id="21" name="TextBox 20">
                <a:extLst>
                  <a:ext uri="{FF2B5EF4-FFF2-40B4-BE49-F238E27FC236}">
                    <a16:creationId xmlns:a16="http://schemas.microsoft.com/office/drawing/2014/main" id="{885CC69D-2340-4D87-A383-6FBE82C47F68}"/>
                  </a:ext>
                </a:extLst>
              </p:cNvPr>
              <p:cNvSpPr txBox="1">
                <a:spLocks noRot="1" noChangeAspect="1" noMove="1" noResize="1" noEditPoints="1" noAdjustHandles="1" noChangeArrowheads="1" noChangeShapeType="1" noTextEdit="1"/>
              </p:cNvSpPr>
              <p:nvPr/>
            </p:nvSpPr>
            <p:spPr>
              <a:xfrm>
                <a:off x="6185266" y="570675"/>
                <a:ext cx="5765800" cy="817531"/>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7B7D17ED-1C3A-4B0D-ACE0-888F3DE7EBC6}"/>
              </a:ext>
            </a:extLst>
          </p:cNvPr>
          <p:cNvCxnSpPr/>
          <p:nvPr/>
        </p:nvCxnSpPr>
        <p:spPr>
          <a:xfrm>
            <a:off x="6590469" y="1586902"/>
            <a:ext cx="4990666"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5974925-7C44-4BA0-9D22-9ECBF44FA991}"/>
                  </a:ext>
                </a:extLst>
              </p:cNvPr>
              <p:cNvSpPr txBox="1"/>
              <p:nvPr/>
            </p:nvSpPr>
            <p:spPr>
              <a:xfrm>
                <a:off x="6185266" y="1829092"/>
                <a:ext cx="6676938" cy="375552"/>
              </a:xfrm>
              <a:prstGeom prst="rect">
                <a:avLst/>
              </a:prstGeom>
              <a:noFill/>
            </p:spPr>
            <p:txBody>
              <a:bodyPr wrap="square">
                <a:spAutoFit/>
              </a:bodyPr>
              <a:lstStyle/>
              <a:p>
                <a:r>
                  <a:rPr lang="en-US" b="1" dirty="0">
                    <a:latin typeface="Avenir Next LT Pro" panose="020B0504020202020204" pitchFamily="34" charset="0"/>
                  </a:rPr>
                  <a:t>Consider the following function:  </a:t>
                </a:r>
                <a14:m>
                  <m:oMath xmlns:m="http://schemas.openxmlformats.org/officeDocument/2006/math">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smtClean="0">
                                <a:latin typeface="Cambria Math" panose="02040503050406030204" pitchFamily="18" charset="0"/>
                              </a:rPr>
                              <m:t>+</m:t>
                            </m:r>
                            <m:r>
                              <a:rPr lang="en-US" b="1" i="1" smtClean="0">
                                <a:latin typeface="Cambria Math" panose="02040503050406030204" pitchFamily="18" charset="0"/>
                              </a:rPr>
                              <m:t>𝟏</m:t>
                            </m:r>
                          </m:e>
                        </m:d>
                      </m:e>
                      <m:sup>
                        <m:r>
                          <a:rPr lang="en-US" b="1" i="1" smtClean="0">
                            <a:latin typeface="Cambria Math" panose="02040503050406030204" pitchFamily="18" charset="0"/>
                          </a:rPr>
                          <m:t>𝟐</m:t>
                        </m:r>
                      </m:sup>
                    </m:sSup>
                  </m:oMath>
                </a14:m>
                <a:endParaRPr lang="en-US" dirty="0">
                  <a:latin typeface="Avenir Next LT Pro" panose="020B0504020202020204" pitchFamily="34" charset="0"/>
                </a:endParaRPr>
              </a:p>
            </p:txBody>
          </p:sp>
        </mc:Choice>
        <mc:Fallback xmlns="">
          <p:sp>
            <p:nvSpPr>
              <p:cNvPr id="24" name="TextBox 23">
                <a:extLst>
                  <a:ext uri="{FF2B5EF4-FFF2-40B4-BE49-F238E27FC236}">
                    <a16:creationId xmlns:a16="http://schemas.microsoft.com/office/drawing/2014/main" id="{F5974925-7C44-4BA0-9D22-9ECBF44FA991}"/>
                  </a:ext>
                </a:extLst>
              </p:cNvPr>
              <p:cNvSpPr txBox="1">
                <a:spLocks noRot="1" noChangeAspect="1" noMove="1" noResize="1" noEditPoints="1" noAdjustHandles="1" noChangeArrowheads="1" noChangeShapeType="1" noTextEdit="1"/>
              </p:cNvSpPr>
              <p:nvPr/>
            </p:nvSpPr>
            <p:spPr>
              <a:xfrm>
                <a:off x="6185266" y="1829092"/>
                <a:ext cx="6676938" cy="375552"/>
              </a:xfrm>
              <a:prstGeom prst="rect">
                <a:avLst/>
              </a:prstGeom>
              <a:blipFill>
                <a:blip r:embed="rId10"/>
                <a:stretch>
                  <a:fillRect l="-822" t="-4839" b="-25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9F609AF-9182-44ED-BB7A-1EFDA1D2E63B}"/>
                  </a:ext>
                </a:extLst>
              </p:cNvPr>
              <p:cNvSpPr txBox="1"/>
              <p:nvPr/>
            </p:nvSpPr>
            <p:spPr>
              <a:xfrm>
                <a:off x="5354066" y="2356851"/>
                <a:ext cx="6432550" cy="375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smtClean="0">
                                  <a:latin typeface="Cambria Math" panose="02040503050406030204" pitchFamily="18" charset="0"/>
                                </a:rPr>
                                <m:t>+</m:t>
                              </m:r>
                              <m:r>
                                <a:rPr lang="en-US" b="1" i="1" smtClean="0">
                                  <a:latin typeface="Cambria Math" panose="02040503050406030204" pitchFamily="18" charset="0"/>
                                </a:rPr>
                                <m:t>𝟏</m:t>
                              </m:r>
                            </m:e>
                          </m:d>
                        </m:e>
                        <m:sup>
                          <m:r>
                            <a:rPr lang="en-US" b="1" i="1" smtClean="0">
                              <a:latin typeface="Cambria Math" panose="02040503050406030204" pitchFamily="18" charset="0"/>
                            </a:rPr>
                            <m:t>𝟐</m:t>
                          </m:r>
                        </m:sup>
                      </m:sSup>
                      <m:r>
                        <a:rPr lang="en-US" b="1" i="1">
                          <a:latin typeface="Cambria Math" panose="02040503050406030204" pitchFamily="18" charset="0"/>
                        </a:rPr>
                        <m:t>=</m:t>
                      </m:r>
                      <m:r>
                        <a:rPr lang="en-US" b="1" i="1">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smtClean="0">
                          <a:latin typeface="Cambria Math" panose="02040503050406030204" pitchFamily="18" charset="0"/>
                        </a:rPr>
                        <m:t>+</m:t>
                      </m:r>
                      <m:sSup>
                        <m:sSupPr>
                          <m:ctrlPr>
                            <a:rPr lang="en-US" b="1" i="1">
                              <a:latin typeface="Cambria Math" panose="02040503050406030204" pitchFamily="18" charset="0"/>
                            </a:rPr>
                          </m:ctrlPr>
                        </m:sSupPr>
                        <m:e>
                          <m:d>
                            <m:dPr>
                              <m:ctrlPr>
                                <a:rPr lang="en-US" b="1" i="1">
                                  <a:latin typeface="Cambria Math" panose="02040503050406030204" pitchFamily="18" charset="0"/>
                                </a:rPr>
                              </m:ctrlPr>
                            </m:dPr>
                            <m:e>
                              <m:r>
                                <a:rPr lang="en-US" b="1" i="1">
                                  <a:latin typeface="Cambria Math" panose="02040503050406030204" pitchFamily="18" charset="0"/>
                                </a:rPr>
                                <m:t>𝒂</m:t>
                              </m:r>
                              <m:r>
                                <a:rPr lang="en-US" b="1" i="1">
                                  <a:latin typeface="Cambria Math" panose="02040503050406030204" pitchFamily="18" charset="0"/>
                                </a:rPr>
                                <m:t>⋅</m:t>
                              </m:r>
                              <m:r>
                                <a:rPr lang="en-US" b="1" i="1">
                                  <a:latin typeface="Cambria Math" panose="02040503050406030204" pitchFamily="18" charset="0"/>
                                </a:rPr>
                                <m:t>𝒃</m:t>
                              </m:r>
                            </m:e>
                          </m:d>
                        </m:e>
                        <m:sup>
                          <m:r>
                            <a:rPr lang="en-US" b="1" i="1">
                              <a:latin typeface="Cambria Math" panose="02040503050406030204" pitchFamily="18" charset="0"/>
                            </a:rPr>
                            <m:t>𝟐</m:t>
                          </m:r>
                        </m:sup>
                      </m:sSup>
                    </m:oMath>
                  </m:oMathPara>
                </a14:m>
                <a:endParaRPr lang="en-US" dirty="0"/>
              </a:p>
            </p:txBody>
          </p:sp>
        </mc:Choice>
        <mc:Fallback xmlns="">
          <p:sp>
            <p:nvSpPr>
              <p:cNvPr id="26" name="TextBox 25">
                <a:extLst>
                  <a:ext uri="{FF2B5EF4-FFF2-40B4-BE49-F238E27FC236}">
                    <a16:creationId xmlns:a16="http://schemas.microsoft.com/office/drawing/2014/main" id="{A9F609AF-9182-44ED-BB7A-1EFDA1D2E63B}"/>
                  </a:ext>
                </a:extLst>
              </p:cNvPr>
              <p:cNvSpPr txBox="1">
                <a:spLocks noRot="1" noChangeAspect="1" noMove="1" noResize="1" noEditPoints="1" noAdjustHandles="1" noChangeArrowheads="1" noChangeShapeType="1" noTextEdit="1"/>
              </p:cNvSpPr>
              <p:nvPr/>
            </p:nvSpPr>
            <p:spPr>
              <a:xfrm>
                <a:off x="5354066" y="2356851"/>
                <a:ext cx="6432550" cy="37555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D810DCA-8AD2-40D3-A71A-AEA77F1A9EAA}"/>
                  </a:ext>
                </a:extLst>
              </p:cNvPr>
              <p:cNvSpPr txBox="1"/>
              <p:nvPr/>
            </p:nvSpPr>
            <p:spPr>
              <a:xfrm>
                <a:off x="6806339" y="2787462"/>
                <a:ext cx="6432550" cy="104579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=1+2</m:t>
                      </m:r>
                      <m:d>
                        <m:dPr>
                          <m:ctrlPr>
                            <a:rPr lang="en-US" i="1" smtClean="0">
                              <a:latin typeface="Cambria Math" panose="02040503050406030204" pitchFamily="18" charset="0"/>
                            </a:rPr>
                          </m:ctrlPr>
                        </m:dPr>
                        <m:e>
                          <m:nary>
                            <m:naryPr>
                              <m:chr m:val="∑"/>
                              <m:ctrlPr>
                                <a:rPr lang="en-US"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𝑑</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nary>
                        </m:e>
                      </m:d>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a:rPr lang="en-US" b="0" i="1">
                                      <a:latin typeface="Cambria Math" panose="02040503050406030204" pitchFamily="18" charset="0"/>
                                    </a:rPr>
                                    <m:t>𝑖</m:t>
                                  </m:r>
                                  <m:r>
                                    <a:rPr lang="en-US" b="0" i="1">
                                      <a:latin typeface="Cambria Math" panose="02040503050406030204" pitchFamily="18" charset="0"/>
                                    </a:rPr>
                                    <m:t>=1</m:t>
                                  </m:r>
                                </m:sub>
                                <m:sup>
                                  <m:r>
                                    <a:rPr lang="en-US" b="0" i="1">
                                      <a:latin typeface="Cambria Math" panose="02040503050406030204" pitchFamily="18" charset="0"/>
                                    </a:rPr>
                                    <m:t>𝑑</m:t>
                                  </m:r>
                                </m:sup>
                                <m:e>
                                  <m:sSub>
                                    <m:sSubPr>
                                      <m:ctrlPr>
                                        <a:rPr lang="en-US" i="1">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𝑖</m:t>
                                      </m:r>
                                    </m:sub>
                                  </m:sSub>
                                  <m:sSub>
                                    <m:sSubPr>
                                      <m:ctrlPr>
                                        <a:rPr lang="en-US" i="1">
                                          <a:latin typeface="Cambria Math" panose="02040503050406030204" pitchFamily="18" charset="0"/>
                                        </a:rPr>
                                      </m:ctrlPr>
                                    </m:sSubPr>
                                    <m:e>
                                      <m:r>
                                        <a:rPr lang="en-US" b="0" i="1">
                                          <a:latin typeface="Cambria Math" panose="02040503050406030204" pitchFamily="18" charset="0"/>
                                        </a:rPr>
                                        <m:t>𝑏</m:t>
                                      </m:r>
                                    </m:e>
                                    <m:sub>
                                      <m:r>
                                        <a:rPr lang="en-US" b="0" i="1">
                                          <a:latin typeface="Cambria Math" panose="02040503050406030204" pitchFamily="18" charset="0"/>
                                        </a:rPr>
                                        <m:t>𝑖</m:t>
                                      </m:r>
                                    </m:sub>
                                  </m:sSub>
                                </m:e>
                              </m:nary>
                            </m:e>
                          </m:d>
                        </m:e>
                        <m:sup>
                          <m:r>
                            <a:rPr lang="en-US" b="0" i="1">
                              <a:latin typeface="Cambria Math" panose="02040503050406030204" pitchFamily="18" charset="0"/>
                            </a:rPr>
                            <m:t>2</m:t>
                          </m:r>
                        </m:sup>
                      </m:sSup>
                    </m:oMath>
                  </m:oMathPara>
                </a14:m>
                <a:endParaRPr lang="en-US" dirty="0"/>
              </a:p>
            </p:txBody>
          </p:sp>
        </mc:Choice>
        <mc:Fallback xmlns="">
          <p:sp>
            <p:nvSpPr>
              <p:cNvPr id="27" name="TextBox 26">
                <a:extLst>
                  <a:ext uri="{FF2B5EF4-FFF2-40B4-BE49-F238E27FC236}">
                    <a16:creationId xmlns:a16="http://schemas.microsoft.com/office/drawing/2014/main" id="{0D810DCA-8AD2-40D3-A71A-AEA77F1A9EAA}"/>
                  </a:ext>
                </a:extLst>
              </p:cNvPr>
              <p:cNvSpPr txBox="1">
                <a:spLocks noRot="1" noChangeAspect="1" noMove="1" noResize="1" noEditPoints="1" noAdjustHandles="1" noChangeArrowheads="1" noChangeShapeType="1" noTextEdit="1"/>
              </p:cNvSpPr>
              <p:nvPr/>
            </p:nvSpPr>
            <p:spPr>
              <a:xfrm>
                <a:off x="6806339" y="2787462"/>
                <a:ext cx="6432550" cy="104579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9C6568F-19C2-4333-8814-E09815C19039}"/>
                  </a:ext>
                </a:extLst>
              </p:cNvPr>
              <p:cNvSpPr txBox="1"/>
              <p:nvPr/>
            </p:nvSpPr>
            <p:spPr>
              <a:xfrm>
                <a:off x="6806339" y="3912763"/>
                <a:ext cx="6432550" cy="9081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=1+2</m:t>
                      </m:r>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𝑑</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nary>
                      <m:r>
                        <a:rPr lang="en-US" b="0" i="1" smtClean="0">
                          <a:latin typeface="Cambria Math" panose="02040503050406030204" pitchFamily="18" charset="0"/>
                        </a:rPr>
                        <m:t>+</m:t>
                      </m:r>
                      <m:nary>
                        <m:naryPr>
                          <m:chr m:val="∑"/>
                          <m:ctrlPr>
                            <a:rPr lang="en-US" i="1" dirty="0">
                              <a:latin typeface="Cambria Math" panose="02040503050406030204" pitchFamily="18" charset="0"/>
                            </a:rPr>
                          </m:ctrlPr>
                        </m:naryPr>
                        <m:sub>
                          <m:r>
                            <a:rPr lang="en-US" b="0" i="1" dirty="0">
                              <a:latin typeface="Cambria Math" panose="02040503050406030204" pitchFamily="18" charset="0"/>
                            </a:rPr>
                            <m:t>𝑖</m:t>
                          </m:r>
                          <m:r>
                            <a:rPr lang="en-US" b="0" i="1" dirty="0">
                              <a:latin typeface="Cambria Math" panose="02040503050406030204" pitchFamily="18" charset="0"/>
                            </a:rPr>
                            <m:t>=1</m:t>
                          </m:r>
                        </m:sub>
                        <m:sup>
                          <m:r>
                            <a:rPr lang="en-US" b="0" i="1" dirty="0">
                              <a:latin typeface="Cambria Math" panose="02040503050406030204" pitchFamily="18" charset="0"/>
                            </a:rPr>
                            <m:t>𝑑</m:t>
                          </m:r>
                        </m:sup>
                        <m:e>
                          <m:nary>
                            <m:naryPr>
                              <m:chr m:val="∑"/>
                              <m:ctrlPr>
                                <a:rPr lang="en-US" i="1" dirty="0">
                                  <a:latin typeface="Cambria Math" panose="02040503050406030204" pitchFamily="18" charset="0"/>
                                </a:rPr>
                              </m:ctrlPr>
                            </m:naryPr>
                            <m:sub>
                              <m:r>
                                <a:rPr lang="en-US" b="0" i="1" dirty="0">
                                  <a:latin typeface="Cambria Math" panose="02040503050406030204" pitchFamily="18" charset="0"/>
                                </a:rPr>
                                <m:t>𝑗</m:t>
                              </m:r>
                              <m:r>
                                <a:rPr lang="en-US" b="0" i="1" dirty="0">
                                  <a:latin typeface="Cambria Math" panose="02040503050406030204" pitchFamily="18" charset="0"/>
                                </a:rPr>
                                <m:t>=1</m:t>
                              </m:r>
                            </m:sub>
                            <m:sup>
                              <m:r>
                                <a:rPr lang="en-US" b="0" i="1" dirty="0">
                                  <a:latin typeface="Cambria Math" panose="02040503050406030204" pitchFamily="18" charset="0"/>
                                </a:rPr>
                                <m:t>𝑑</m:t>
                              </m:r>
                            </m:sup>
                            <m:e>
                              <m:r>
                                <a:rPr lang="en-US" b="0" i="1" dirty="0">
                                  <a:latin typeface="Cambria Math" panose="02040503050406030204" pitchFamily="18" charset="0"/>
                                </a:rPr>
                                <m:t>2</m:t>
                              </m:r>
                              <m:sSub>
                                <m:sSubPr>
                                  <m:ctrlPr>
                                    <a:rPr lang="en-US" i="1" dirty="0">
                                      <a:latin typeface="Cambria Math" panose="02040503050406030204" pitchFamily="18" charset="0"/>
                                    </a:rPr>
                                  </m:ctrlPr>
                                </m:sSubPr>
                                <m:e>
                                  <m:r>
                                    <a:rPr lang="en-US" b="0" i="1" dirty="0">
                                      <a:latin typeface="Cambria Math" panose="02040503050406030204" pitchFamily="18" charset="0"/>
                                    </a:rPr>
                                    <m:t>𝑎</m:t>
                                  </m:r>
                                </m:e>
                                <m:sub>
                                  <m:r>
                                    <a:rPr lang="en-US" b="0" i="1" dirty="0">
                                      <a:latin typeface="Cambria Math" panose="02040503050406030204" pitchFamily="18" charset="0"/>
                                    </a:rPr>
                                    <m:t>𝑖</m:t>
                                  </m:r>
                                </m:sub>
                              </m:sSub>
                              <m:sSub>
                                <m:sSubPr>
                                  <m:ctrlPr>
                                    <a:rPr lang="en-US" i="1" dirty="0">
                                      <a:latin typeface="Cambria Math" panose="02040503050406030204" pitchFamily="18" charset="0"/>
                                    </a:rPr>
                                  </m:ctrlPr>
                                </m:sSubPr>
                                <m:e>
                                  <m:r>
                                    <a:rPr lang="en-US" b="0" i="1" dirty="0">
                                      <a:latin typeface="Cambria Math" panose="02040503050406030204" pitchFamily="18" charset="0"/>
                                    </a:rPr>
                                    <m:t>𝑎</m:t>
                                  </m:r>
                                </m:e>
                                <m:sub>
                                  <m:r>
                                    <a:rPr lang="en-US" b="0" i="1" dirty="0">
                                      <a:latin typeface="Cambria Math" panose="02040503050406030204" pitchFamily="18" charset="0"/>
                                    </a:rPr>
                                    <m:t>𝑗</m:t>
                                  </m:r>
                                </m:sub>
                              </m:sSub>
                              <m:sSub>
                                <m:sSubPr>
                                  <m:ctrlPr>
                                    <a:rPr lang="en-US" i="1" dirty="0">
                                      <a:latin typeface="Cambria Math" panose="02040503050406030204" pitchFamily="18" charset="0"/>
                                    </a:rPr>
                                  </m:ctrlPr>
                                </m:sSubPr>
                                <m:e>
                                  <m:r>
                                    <a:rPr lang="en-US" b="0" i="1" dirty="0">
                                      <a:latin typeface="Cambria Math" panose="02040503050406030204" pitchFamily="18" charset="0"/>
                                    </a:rPr>
                                    <m:t>𝑏</m:t>
                                  </m:r>
                                </m:e>
                                <m:sub>
                                  <m:r>
                                    <a:rPr lang="en-US" b="0" i="1" dirty="0">
                                      <a:latin typeface="Cambria Math" panose="02040503050406030204" pitchFamily="18" charset="0"/>
                                    </a:rPr>
                                    <m:t>𝑖</m:t>
                                  </m:r>
                                </m:sub>
                              </m:sSub>
                              <m:sSub>
                                <m:sSubPr>
                                  <m:ctrlPr>
                                    <a:rPr lang="en-US" i="1" dirty="0">
                                      <a:latin typeface="Cambria Math" panose="02040503050406030204" pitchFamily="18" charset="0"/>
                                    </a:rPr>
                                  </m:ctrlPr>
                                </m:sSubPr>
                                <m:e>
                                  <m:r>
                                    <a:rPr lang="en-US" b="0" i="1" dirty="0">
                                      <a:latin typeface="Cambria Math" panose="02040503050406030204" pitchFamily="18" charset="0"/>
                                    </a:rPr>
                                    <m:t>𝑏</m:t>
                                  </m:r>
                                </m:e>
                                <m:sub>
                                  <m:r>
                                    <a:rPr lang="en-US" b="0" i="1" dirty="0">
                                      <a:latin typeface="Cambria Math" panose="02040503050406030204" pitchFamily="18" charset="0"/>
                                    </a:rPr>
                                    <m:t>𝑗</m:t>
                                  </m:r>
                                </m:sub>
                              </m:sSub>
                            </m:e>
                          </m:nary>
                          <m:r>
                            <m:rPr>
                              <m:nor/>
                            </m:rPr>
                            <a:rPr lang="en-US" dirty="0"/>
                            <m:t> </m:t>
                          </m:r>
                        </m:e>
                      </m:nary>
                    </m:oMath>
                  </m:oMathPara>
                </a14:m>
                <a:endParaRPr lang="en-US" dirty="0"/>
              </a:p>
            </p:txBody>
          </p:sp>
        </mc:Choice>
        <mc:Fallback xmlns="">
          <p:sp>
            <p:nvSpPr>
              <p:cNvPr id="28" name="TextBox 27">
                <a:extLst>
                  <a:ext uri="{FF2B5EF4-FFF2-40B4-BE49-F238E27FC236}">
                    <a16:creationId xmlns:a16="http://schemas.microsoft.com/office/drawing/2014/main" id="{59C6568F-19C2-4333-8814-E09815C19039}"/>
                  </a:ext>
                </a:extLst>
              </p:cNvPr>
              <p:cNvSpPr txBox="1">
                <a:spLocks noRot="1" noChangeAspect="1" noMove="1" noResize="1" noEditPoints="1" noAdjustHandles="1" noChangeArrowheads="1" noChangeShapeType="1" noTextEdit="1"/>
              </p:cNvSpPr>
              <p:nvPr/>
            </p:nvSpPr>
            <p:spPr>
              <a:xfrm>
                <a:off x="6806339" y="3912763"/>
                <a:ext cx="6432550" cy="90819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D9E12A8-AB58-4FE8-B485-579DCC3B3672}"/>
                  </a:ext>
                </a:extLst>
              </p:cNvPr>
              <p:cNvSpPr txBox="1"/>
              <p:nvPr/>
            </p:nvSpPr>
            <p:spPr>
              <a:xfrm>
                <a:off x="6806339" y="4881668"/>
                <a:ext cx="6432550" cy="9081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=1+2</m:t>
                      </m:r>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𝑑</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𝑑</m:t>
                          </m:r>
                        </m:sup>
                        <m:e>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𝑖</m:t>
                              </m:r>
                            </m:sub>
                            <m:sup>
                              <m:r>
                                <a:rPr lang="en-US" i="1">
                                  <a:latin typeface="Cambria Math" panose="02040503050406030204" pitchFamily="18" charset="0"/>
                                </a:rPr>
                                <m:t>2</m:t>
                              </m:r>
                            </m:sup>
                          </m:sSubSup>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e>
                      </m:nary>
                      <m:nary>
                        <m:naryPr>
                          <m:chr m:val="∑"/>
                          <m:ctrlPr>
                            <a:rPr lang="en-US" i="1" dirty="0">
                              <a:latin typeface="Cambria Math" panose="02040503050406030204" pitchFamily="18" charset="0"/>
                            </a:rPr>
                          </m:ctrlPr>
                        </m:naryPr>
                        <m:sub>
                          <m:r>
                            <a:rPr lang="en-US" i="1" dirty="0">
                              <a:latin typeface="Cambria Math" panose="02040503050406030204" pitchFamily="18" charset="0"/>
                            </a:rPr>
                            <m:t>𝑖</m:t>
                          </m:r>
                          <m:r>
                            <a:rPr lang="en-US" i="1" dirty="0">
                              <a:latin typeface="Cambria Math" panose="02040503050406030204" pitchFamily="18" charset="0"/>
                            </a:rPr>
                            <m:t>=1</m:t>
                          </m:r>
                        </m:sub>
                        <m:sup>
                          <m:r>
                            <a:rPr lang="en-US" i="1" dirty="0">
                              <a:latin typeface="Cambria Math" panose="02040503050406030204" pitchFamily="18" charset="0"/>
                            </a:rPr>
                            <m:t>𝑑</m:t>
                          </m:r>
                        </m:sup>
                        <m:e>
                          <m:nary>
                            <m:naryPr>
                              <m:chr m:val="∑"/>
                              <m:ctrlPr>
                                <a:rPr lang="en-US" i="1" dirty="0">
                                  <a:latin typeface="Cambria Math" panose="02040503050406030204" pitchFamily="18" charset="0"/>
                                </a:rPr>
                              </m:ctrlPr>
                            </m:naryPr>
                            <m:sub>
                              <m: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𝑖</m:t>
                              </m:r>
                              <m:r>
                                <a:rPr lang="en-US" i="1" dirty="0">
                                  <a:latin typeface="Cambria Math" panose="02040503050406030204" pitchFamily="18" charset="0"/>
                                </a:rPr>
                                <m:t>+1</m:t>
                              </m:r>
                            </m:sub>
                            <m:sup>
                              <m:r>
                                <a:rPr lang="en-US" i="1" dirty="0">
                                  <a:latin typeface="Cambria Math" panose="02040503050406030204" pitchFamily="18" charset="0"/>
                                </a:rPr>
                                <m:t>𝑑</m:t>
                              </m:r>
                            </m:sup>
                            <m:e>
                              <m:r>
                                <a:rPr lang="en-US" i="1" dirty="0">
                                  <a:latin typeface="Cambria Math" panose="02040503050406030204" pitchFamily="18" charset="0"/>
                                </a:rPr>
                                <m:t>2</m:t>
                              </m:r>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𝑖</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𝑗</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𝑏</m:t>
                                  </m:r>
                                </m:e>
                                <m:sub>
                                  <m:r>
                                    <a:rPr lang="en-US" i="1" dirty="0">
                                      <a:latin typeface="Cambria Math" panose="02040503050406030204" pitchFamily="18" charset="0"/>
                                    </a:rPr>
                                    <m:t>𝑖</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𝑏</m:t>
                                  </m:r>
                                </m:e>
                                <m:sub>
                                  <m:r>
                                    <a:rPr lang="en-US" i="1" dirty="0">
                                      <a:latin typeface="Cambria Math" panose="02040503050406030204" pitchFamily="18" charset="0"/>
                                    </a:rPr>
                                    <m:t>𝑗</m:t>
                                  </m:r>
                                </m:sub>
                              </m:sSub>
                            </m:e>
                          </m:nary>
                          <m:r>
                            <m:rPr>
                              <m:nor/>
                            </m:rPr>
                            <a:rPr lang="en-US" dirty="0"/>
                            <m:t> </m:t>
                          </m:r>
                        </m:e>
                      </m:nary>
                    </m:oMath>
                  </m:oMathPara>
                </a14:m>
                <a:endParaRPr lang="en-US" dirty="0"/>
              </a:p>
            </p:txBody>
          </p:sp>
        </mc:Choice>
        <mc:Fallback xmlns="">
          <p:sp>
            <p:nvSpPr>
              <p:cNvPr id="29" name="TextBox 28">
                <a:extLst>
                  <a:ext uri="{FF2B5EF4-FFF2-40B4-BE49-F238E27FC236}">
                    <a16:creationId xmlns:a16="http://schemas.microsoft.com/office/drawing/2014/main" id="{AD9E12A8-AB58-4FE8-B485-579DCC3B3672}"/>
                  </a:ext>
                </a:extLst>
              </p:cNvPr>
              <p:cNvSpPr txBox="1">
                <a:spLocks noRot="1" noChangeAspect="1" noMove="1" noResize="1" noEditPoints="1" noAdjustHandles="1" noChangeArrowheads="1" noChangeShapeType="1" noTextEdit="1"/>
              </p:cNvSpPr>
              <p:nvPr/>
            </p:nvSpPr>
            <p:spPr>
              <a:xfrm>
                <a:off x="6806339" y="4881668"/>
                <a:ext cx="6432550" cy="908197"/>
              </a:xfrm>
              <a:prstGeom prst="rect">
                <a:avLst/>
              </a:prstGeom>
              <a:blipFill>
                <a:blip r:embed="rId14"/>
                <a:stretch>
                  <a:fillRect/>
                </a:stretch>
              </a:blipFill>
            </p:spPr>
            <p:txBody>
              <a:bodyPr/>
              <a:lstStyle/>
              <a:p>
                <a:r>
                  <a:rPr lang="en-US">
                    <a:noFill/>
                  </a:rPr>
                  <a:t> </a:t>
                </a:r>
              </a:p>
            </p:txBody>
          </p:sp>
        </mc:Fallback>
      </mc:AlternateContent>
      <p:pic>
        <p:nvPicPr>
          <p:cNvPr id="32" name="Graphic 31" descr="Arrow: Counter-clockwise curve with solid fill">
            <a:extLst>
              <a:ext uri="{FF2B5EF4-FFF2-40B4-BE49-F238E27FC236}">
                <a16:creationId xmlns:a16="http://schemas.microsoft.com/office/drawing/2014/main" id="{55DA2CC6-0354-47BD-A1CE-9AB6AEC0504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2700000" flipH="1">
            <a:off x="4935280" y="646074"/>
            <a:ext cx="914400" cy="914400"/>
          </a:xfrm>
          <a:prstGeom prst="rect">
            <a:avLst/>
          </a:prstGeom>
        </p:spPr>
      </p:pic>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752F947-3CE5-47C6-82E9-2336FD16BB2B}"/>
                  </a:ext>
                </a:extLst>
              </p:cNvPr>
              <p:cNvSpPr txBox="1"/>
              <p:nvPr/>
            </p:nvSpPr>
            <p:spPr>
              <a:xfrm>
                <a:off x="5354066" y="6020040"/>
                <a:ext cx="6432550" cy="375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smtClean="0">
                                  <a:latin typeface="Cambria Math" panose="02040503050406030204" pitchFamily="18" charset="0"/>
                                </a:rPr>
                                <m:t>+</m:t>
                              </m:r>
                              <m:r>
                                <a:rPr lang="en-US" b="1" i="1" smtClean="0">
                                  <a:latin typeface="Cambria Math" panose="02040503050406030204" pitchFamily="18" charset="0"/>
                                </a:rPr>
                                <m:t>𝟏</m:t>
                              </m:r>
                            </m:e>
                          </m:d>
                        </m:e>
                        <m:sup>
                          <m:r>
                            <a:rPr lang="en-US" b="1" i="1" smtClean="0">
                              <a:latin typeface="Cambria Math" panose="02040503050406030204" pitchFamily="18" charset="0"/>
                            </a:rPr>
                            <m:t>𝟐</m:t>
                          </m:r>
                        </m:sup>
                      </m:sSup>
                      <m:r>
                        <a:rPr lang="en-US" b="1" i="1">
                          <a:latin typeface="Cambria Math" panose="02040503050406030204" pitchFamily="18" charset="0"/>
                        </a:rPr>
                        <m:t>=</m:t>
                      </m:r>
                      <m:r>
                        <m:rPr>
                          <m:sty m:val="p"/>
                        </m:rPr>
                        <a:rPr lang="en-US">
                          <a:latin typeface="Cambria Math" panose="02040503050406030204" pitchFamily="18" charset="0"/>
                        </a:rPr>
                        <m:t>Φ</m:t>
                      </m:r>
                      <m:d>
                        <m:dPr>
                          <m:ctrlPr>
                            <a:rPr lang="en-US" i="1">
                              <a:latin typeface="Cambria Math" panose="02040503050406030204" pitchFamily="18" charset="0"/>
                            </a:rPr>
                          </m:ctrlPr>
                        </m:dPr>
                        <m:e>
                          <m:r>
                            <a:rPr lang="en-US" b="1" i="1">
                              <a:latin typeface="Cambria Math" panose="02040503050406030204" pitchFamily="18" charset="0"/>
                            </a:rPr>
                            <m:t>𝒂</m:t>
                          </m:r>
                        </m:e>
                      </m:d>
                      <m:r>
                        <a:rPr lang="en-US" i="1">
                          <a:latin typeface="Cambria Math" panose="02040503050406030204" pitchFamily="18" charset="0"/>
                        </a:rPr>
                        <m:t>⋅</m:t>
                      </m:r>
                      <m:r>
                        <m:rPr>
                          <m:sty m:val="p"/>
                        </m:rPr>
                        <a:rPr lang="en-US">
                          <a:latin typeface="Cambria Math" panose="02040503050406030204" pitchFamily="18" charset="0"/>
                        </a:rPr>
                        <m:t>Φ</m:t>
                      </m:r>
                      <m:d>
                        <m:dPr>
                          <m:ctrlPr>
                            <a:rPr lang="en-US" i="1">
                              <a:latin typeface="Cambria Math" panose="02040503050406030204" pitchFamily="18" charset="0"/>
                            </a:rPr>
                          </m:ctrlPr>
                        </m:dPr>
                        <m:e>
                          <m:r>
                            <a:rPr lang="en-US" b="1" i="1">
                              <a:latin typeface="Cambria Math" panose="02040503050406030204" pitchFamily="18" charset="0"/>
                            </a:rPr>
                            <m:t>𝒃</m:t>
                          </m:r>
                        </m:e>
                      </m:d>
                    </m:oMath>
                  </m:oMathPara>
                </a14:m>
                <a:endParaRPr lang="en-US" dirty="0"/>
              </a:p>
            </p:txBody>
          </p:sp>
        </mc:Choice>
        <mc:Fallback xmlns="">
          <p:sp>
            <p:nvSpPr>
              <p:cNvPr id="33" name="TextBox 32">
                <a:extLst>
                  <a:ext uri="{FF2B5EF4-FFF2-40B4-BE49-F238E27FC236}">
                    <a16:creationId xmlns:a16="http://schemas.microsoft.com/office/drawing/2014/main" id="{7752F947-3CE5-47C6-82E9-2336FD16BB2B}"/>
                  </a:ext>
                </a:extLst>
              </p:cNvPr>
              <p:cNvSpPr txBox="1">
                <a:spLocks noRot="1" noChangeAspect="1" noMove="1" noResize="1" noEditPoints="1" noAdjustHandles="1" noChangeArrowheads="1" noChangeShapeType="1" noTextEdit="1"/>
              </p:cNvSpPr>
              <p:nvPr/>
            </p:nvSpPr>
            <p:spPr>
              <a:xfrm>
                <a:off x="5354066" y="6020040"/>
                <a:ext cx="6432550" cy="375552"/>
              </a:xfrm>
              <a:prstGeom prst="rect">
                <a:avLst/>
              </a:prstGeom>
              <a:blipFill>
                <a:blip r:embed="rId1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801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animBg="1"/>
      <p:bldP spid="12" grpId="0" animBg="1"/>
      <p:bldP spid="13" grpId="0" animBg="1"/>
      <p:bldP spid="14" grpId="0" animBg="1"/>
      <p:bldP spid="15" grpId="0"/>
      <p:bldP spid="16" grpId="0"/>
      <p:bldP spid="17" grpId="0"/>
      <p:bldP spid="19" grpId="0"/>
      <p:bldP spid="20" grpId="0"/>
      <p:bldP spid="21" grpId="0"/>
      <p:bldP spid="24" grpId="0"/>
      <p:bldP spid="26" grpId="0"/>
      <p:bldP spid="27" grpId="0"/>
      <p:bldP spid="28" grpId="0"/>
      <p:bldP spid="29" grpId="0"/>
      <p:bldP spid="3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3BC6DB-83F1-40C8-92DC-571A76455CE6}"/>
              </a:ext>
            </a:extLst>
          </p:cNvPr>
          <p:cNvSpPr>
            <a:spLocks noGrp="1"/>
          </p:cNvSpPr>
          <p:nvPr>
            <p:ph type="sldNum" sz="quarter" idx="10"/>
          </p:nvPr>
        </p:nvSpPr>
        <p:spPr/>
        <p:txBody>
          <a:bodyPr/>
          <a:lstStyle/>
          <a:p>
            <a:fld id="{02C8B7B2-9496-47E5-990F-169BD0B1DE6A}" type="slidenum">
              <a:rPr lang="en-US" smtClean="0"/>
              <a:t>63</a:t>
            </a:fld>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D9901B9-9933-4199-9F6B-2D685CF86EBA}"/>
                  </a:ext>
                </a:extLst>
              </p:cNvPr>
              <p:cNvSpPr>
                <a:spLocks noGrp="1"/>
              </p:cNvSpPr>
              <p:nvPr>
                <p:ph type="body" sz="quarter" idx="11"/>
              </p:nvPr>
            </p:nvSpPr>
            <p:spPr/>
            <p:txBody>
              <a:bodyPr/>
              <a:lstStyle/>
              <a:p>
                <a:r>
                  <a:rPr lang="en-US" dirty="0"/>
                  <a:t>Which is more efficient to compute for the </a:t>
                </a:r>
                <a:br>
                  <a:rPr lang="en-US" dirty="0"/>
                </a:br>
                <a:r>
                  <a:rPr lang="en-US" dirty="0"/>
                  <a:t>quadratic feature representation </a:t>
                </a:r>
                <a14:m>
                  <m:oMath xmlns:m="http://schemas.openxmlformats.org/officeDocument/2006/math">
                    <m:r>
                      <m:rPr>
                        <m:sty m:val="p"/>
                      </m:rPr>
                      <a:rPr lang="en-US" b="0" i="0" smtClean="0">
                        <a:latin typeface="Cambria Math" panose="02040503050406030204" pitchFamily="18" charset="0"/>
                      </a:rPr>
                      <m:t>Φ</m:t>
                    </m:r>
                    <m:d>
                      <m:dPr>
                        <m:ctrlPr>
                          <a:rPr lang="en-US" b="0" i="1" smtClean="0">
                            <a:latin typeface="Cambria Math" panose="02040503050406030204" pitchFamily="18" charset="0"/>
                          </a:rPr>
                        </m:ctrlPr>
                      </m:dPr>
                      <m:e>
                        <m:r>
                          <a:rPr lang="en-US" b="0" i="1" smtClean="0">
                            <a:latin typeface="Cambria Math" panose="02040503050406030204" pitchFamily="18" charset="0"/>
                          </a:rPr>
                          <m:t>  </m:t>
                        </m:r>
                      </m:e>
                    </m:d>
                  </m:oMath>
                </a14:m>
                <a:r>
                  <a:rPr lang="en-US" dirty="0"/>
                  <a:t> for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𝑑</m:t>
                        </m:r>
                      </m:sup>
                    </m:sSup>
                  </m:oMath>
                </a14:m>
                <a:r>
                  <a:rPr lang="en-US" dirty="0"/>
                  <a:t>?</a:t>
                </a:r>
              </a:p>
              <a:p>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9D9901B9-9933-4199-9F6B-2D685CF86EBA}"/>
                  </a:ext>
                </a:extLst>
              </p:cNvPr>
              <p:cNvSpPr>
                <a:spLocks noGrp="1" noRot="1" noChangeAspect="1" noMove="1" noResize="1" noEditPoints="1" noAdjustHandles="1" noChangeArrowheads="1" noChangeShapeType="1" noTextEdit="1"/>
              </p:cNvSpPr>
              <p:nvPr>
                <p:ph type="body" sz="quarter" idx="1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00E978AF-DF81-43D7-99FF-49B1B8D0F204}"/>
                  </a:ext>
                </a:extLst>
              </p:cNvPr>
              <p:cNvSpPr>
                <a:spLocks noGrp="1"/>
              </p:cNvSpPr>
              <p:nvPr>
                <p:ph type="body" sz="quarter" idx="12"/>
              </p:nvPr>
            </p:nvSpPr>
            <p:spPr/>
            <p:txBody>
              <a:bodyPr/>
              <a:lstStyle/>
              <a:p>
                <a:r>
                  <a:rPr lang="en-US" dirty="0"/>
                  <a:t>They are equally efficient – both taking</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𝑂</m:t>
                    </m:r>
                    <m:r>
                      <a:rPr lang="en-US"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𝑑</m:t>
                        </m:r>
                      </m:e>
                      <m:sup>
                        <m:r>
                          <a:rPr lang="en-US" b="0" i="1" dirty="0" smtClean="0">
                            <a:latin typeface="Cambria Math" panose="02040503050406030204" pitchFamily="18" charset="0"/>
                          </a:rPr>
                          <m:t>2</m:t>
                        </m:r>
                      </m:sup>
                    </m:sSup>
                    <m:r>
                      <a:rPr lang="en-US" i="1" dirty="0" smtClean="0">
                        <a:latin typeface="Cambria Math" panose="02040503050406030204" pitchFamily="18" charset="0"/>
                      </a:rPr>
                      <m:t>)</m:t>
                    </m:r>
                  </m:oMath>
                </a14:m>
                <a:r>
                  <a:rPr lang="en-US" dirty="0"/>
                  <a:t> operations.</a:t>
                </a:r>
              </a:p>
            </p:txBody>
          </p:sp>
        </mc:Choice>
        <mc:Fallback xmlns="">
          <p:sp>
            <p:nvSpPr>
              <p:cNvPr id="4" name="Text Placeholder 3">
                <a:extLst>
                  <a:ext uri="{FF2B5EF4-FFF2-40B4-BE49-F238E27FC236}">
                    <a16:creationId xmlns:a16="http://schemas.microsoft.com/office/drawing/2014/main" id="{00E978AF-DF81-43D7-99FF-49B1B8D0F204}"/>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9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9E8AEE1C-E64B-4A4D-9C13-C7AC764CA8A5}"/>
                  </a:ext>
                </a:extLst>
              </p:cNvPr>
              <p:cNvSpPr>
                <a:spLocks noGrp="1"/>
              </p:cNvSpPr>
              <p:nvPr>
                <p:ph type="body" sz="quarter" idx="13"/>
              </p:nvPr>
            </p:nvSpPr>
            <p:spPr/>
            <p:txBody>
              <a:bodyPr/>
              <a:lstStyle/>
              <a:p>
                <a:r>
                  <a:rPr lang="en-US" dirty="0"/>
                  <a:t>The dot product in the transformed space is cheaper – taking</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 operations.</a:t>
                </a:r>
              </a:p>
            </p:txBody>
          </p:sp>
        </mc:Choice>
        <mc:Fallback xmlns="">
          <p:sp>
            <p:nvSpPr>
              <p:cNvPr id="5" name="Text Placeholder 4">
                <a:extLst>
                  <a:ext uri="{FF2B5EF4-FFF2-40B4-BE49-F238E27FC236}">
                    <a16:creationId xmlns:a16="http://schemas.microsoft.com/office/drawing/2014/main" id="{9E8AEE1C-E64B-4A4D-9C13-C7AC764CA8A5}"/>
                  </a:ext>
                </a:extLst>
              </p:cNvPr>
              <p:cNvSpPr>
                <a:spLocks noGrp="1" noRot="1" noChangeAspect="1" noMove="1" noResize="1" noEditPoints="1" noAdjustHandles="1" noChangeArrowheads="1" noChangeShapeType="1" noTextEdit="1"/>
              </p:cNvSpPr>
              <p:nvPr>
                <p:ph type="body" sz="quarter" idx="13"/>
              </p:nvPr>
            </p:nvSpPr>
            <p:spPr>
              <a:blipFill>
                <a:blip r:embed="rId4"/>
                <a:stretch>
                  <a:fillRect l="-10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9AEF9148-D482-4000-8E51-E46568AE1758}"/>
                  </a:ext>
                </a:extLst>
              </p:cNvPr>
              <p:cNvSpPr>
                <a:spLocks noGrp="1"/>
              </p:cNvSpPr>
              <p:nvPr>
                <p:ph type="body" sz="quarter" idx="14"/>
              </p:nvPr>
            </p:nvSpPr>
            <p:spPr/>
            <p:txBody>
              <a:bodyPr/>
              <a:lstStyle/>
              <a:p>
                <a:r>
                  <a:rPr lang="en-US" dirty="0"/>
                  <a:t>The function we just talked about is more efficient – taking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𝑑</m:t>
                        </m:r>
                      </m:e>
                      <m:sup>
                        <m:r>
                          <a:rPr lang="en-US" i="1" dirty="0" smtClean="0">
                            <a:latin typeface="Cambria Math" panose="02040503050406030204" pitchFamily="18" charset="0"/>
                          </a:rPr>
                          <m:t>2</m:t>
                        </m:r>
                      </m:sup>
                    </m:sSup>
                    <m:r>
                      <a:rPr lang="en-US" i="1" dirty="0" smtClean="0">
                        <a:latin typeface="Cambria Math" panose="02040503050406030204" pitchFamily="18" charset="0"/>
                      </a:rPr>
                      <m:t>)</m:t>
                    </m:r>
                  </m:oMath>
                </a14:m>
                <a:r>
                  <a:rPr lang="en-US" dirty="0"/>
                  <a:t> operations.</a:t>
                </a:r>
              </a:p>
            </p:txBody>
          </p:sp>
        </mc:Choice>
        <mc:Fallback xmlns="">
          <p:sp>
            <p:nvSpPr>
              <p:cNvPr id="6" name="Text Placeholder 5">
                <a:extLst>
                  <a:ext uri="{FF2B5EF4-FFF2-40B4-BE49-F238E27FC236}">
                    <a16:creationId xmlns:a16="http://schemas.microsoft.com/office/drawing/2014/main" id="{9AEF9148-D482-4000-8E51-E46568AE1758}"/>
                  </a:ext>
                </a:extLst>
              </p:cNvPr>
              <p:cNvSpPr>
                <a:spLocks noGrp="1" noRot="1" noChangeAspect="1" noMove="1" noResize="1" noEditPoints="1" noAdjustHandles="1" noChangeArrowheads="1" noChangeShapeType="1" noTextEdit="1"/>
              </p:cNvSpPr>
              <p:nvPr>
                <p:ph type="body" sz="quarter" idx="14"/>
              </p:nvPr>
            </p:nvSpPr>
            <p:spPr>
              <a:blipFill>
                <a:blip r:embed="rId5"/>
                <a:stretch>
                  <a:fillRect l="-9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79CF23AF-32CD-4788-ABC2-30CDEA89282E}"/>
                  </a:ext>
                </a:extLst>
              </p:cNvPr>
              <p:cNvSpPr>
                <a:spLocks noGrp="1"/>
              </p:cNvSpPr>
              <p:nvPr>
                <p:ph type="body" sz="quarter" idx="15"/>
              </p:nvPr>
            </p:nvSpPr>
            <p:spPr/>
            <p:txBody>
              <a:bodyPr/>
              <a:lstStyle/>
              <a:p>
                <a:r>
                  <a:rPr lang="en-US" dirty="0"/>
                  <a:t>The function we just talked about is more efficient – taking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b="0"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 operations.</a:t>
                </a:r>
              </a:p>
            </p:txBody>
          </p:sp>
        </mc:Choice>
        <mc:Fallback xmlns="">
          <p:sp>
            <p:nvSpPr>
              <p:cNvPr id="7" name="Text Placeholder 6">
                <a:extLst>
                  <a:ext uri="{FF2B5EF4-FFF2-40B4-BE49-F238E27FC236}">
                    <a16:creationId xmlns:a16="http://schemas.microsoft.com/office/drawing/2014/main" id="{79CF23AF-32CD-4788-ABC2-30CDEA89282E}"/>
                  </a:ext>
                </a:extLst>
              </p:cNvPr>
              <p:cNvSpPr>
                <a:spLocks noGrp="1" noRot="1" noChangeAspect="1" noMove="1" noResize="1" noEditPoints="1" noAdjustHandles="1" noChangeArrowheads="1" noChangeShapeType="1" noTextEdit="1"/>
              </p:cNvSpPr>
              <p:nvPr>
                <p:ph type="body" sz="quarter" idx="15"/>
              </p:nvPr>
            </p:nvSpPr>
            <p:spPr>
              <a:blipFill>
                <a:blip r:embed="rId6"/>
                <a:stretch>
                  <a:fillRect l="-9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BD1A1B-BD9D-47DB-8DD3-CC395D6B3EE6}"/>
                  </a:ext>
                </a:extLst>
              </p:cNvPr>
              <p:cNvSpPr txBox="1"/>
              <p:nvPr/>
            </p:nvSpPr>
            <p:spPr>
              <a:xfrm>
                <a:off x="6422367" y="2631553"/>
                <a:ext cx="6223000" cy="5329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1" i="1" smtClean="0">
                              <a:latin typeface="Cambria Math" panose="02040503050406030204" pitchFamily="18" charset="0"/>
                            </a:rPr>
                          </m:ctrlPr>
                        </m:sSupPr>
                        <m:e>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𝒂</m:t>
                              </m:r>
                              <m:r>
                                <a:rPr lang="en-US" sz="2800" b="1" i="1" smtClean="0">
                                  <a:latin typeface="Cambria Math" panose="02040503050406030204" pitchFamily="18" charset="0"/>
                                </a:rPr>
                                <m:t>⋅</m:t>
                              </m:r>
                              <m:r>
                                <a:rPr lang="en-US" sz="2800" b="1" i="1" smtClean="0">
                                  <a:latin typeface="Cambria Math" panose="02040503050406030204" pitchFamily="18" charset="0"/>
                                </a:rPr>
                                <m:t>𝒃</m:t>
                              </m:r>
                              <m:r>
                                <a:rPr lang="en-US" sz="2800" b="1" i="1" smtClean="0">
                                  <a:latin typeface="Cambria Math" panose="02040503050406030204" pitchFamily="18" charset="0"/>
                                </a:rPr>
                                <m:t>+</m:t>
                              </m:r>
                              <m:r>
                                <a:rPr lang="en-US" sz="2800" b="1" i="1" smtClean="0">
                                  <a:latin typeface="Cambria Math" panose="02040503050406030204" pitchFamily="18" charset="0"/>
                                </a:rPr>
                                <m:t>𝟏</m:t>
                              </m:r>
                            </m:e>
                          </m:d>
                        </m:e>
                        <m:sup>
                          <m:r>
                            <a:rPr lang="en-US" sz="2800" b="1" i="1" smtClean="0">
                              <a:latin typeface="Cambria Math" panose="02040503050406030204" pitchFamily="18" charset="0"/>
                            </a:rPr>
                            <m:t>𝟐</m:t>
                          </m:r>
                        </m:sup>
                      </m:sSup>
                    </m:oMath>
                  </m:oMathPara>
                </a14:m>
                <a:endParaRPr lang="en-US" sz="2800" dirty="0"/>
              </a:p>
            </p:txBody>
          </p:sp>
        </mc:Choice>
        <mc:Fallback xmlns="">
          <p:sp>
            <p:nvSpPr>
              <p:cNvPr id="10" name="TextBox 9">
                <a:extLst>
                  <a:ext uri="{FF2B5EF4-FFF2-40B4-BE49-F238E27FC236}">
                    <a16:creationId xmlns:a16="http://schemas.microsoft.com/office/drawing/2014/main" id="{C7BD1A1B-BD9D-47DB-8DD3-CC395D6B3EE6}"/>
                  </a:ext>
                </a:extLst>
              </p:cNvPr>
              <p:cNvSpPr txBox="1">
                <a:spLocks noRot="1" noChangeAspect="1" noMove="1" noResize="1" noEditPoints="1" noAdjustHandles="1" noChangeArrowheads="1" noChangeShapeType="1" noTextEdit="1"/>
              </p:cNvSpPr>
              <p:nvPr/>
            </p:nvSpPr>
            <p:spPr>
              <a:xfrm>
                <a:off x="6422367" y="2631553"/>
                <a:ext cx="6223000" cy="53296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150E3BF-A895-4808-A546-6FDC02FA2CC9}"/>
                  </a:ext>
                </a:extLst>
              </p:cNvPr>
              <p:cNvSpPr txBox="1"/>
              <p:nvPr/>
            </p:nvSpPr>
            <p:spPr>
              <a:xfrm>
                <a:off x="1735544" y="2631553"/>
                <a:ext cx="2823756" cy="5329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Φ</m:t>
                      </m:r>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𝒂</m:t>
                          </m:r>
                        </m:e>
                      </m:d>
                      <m:r>
                        <a:rPr lang="en-US" sz="2800" b="1" i="1" smtClean="0">
                          <a:latin typeface="Cambria Math" panose="02040503050406030204" pitchFamily="18" charset="0"/>
                        </a:rPr>
                        <m:t>⋅</m:t>
                      </m:r>
                      <m:r>
                        <m:rPr>
                          <m:sty m:val="p"/>
                        </m:rPr>
                        <a:rPr lang="en-US" sz="2800" b="0" i="0" smtClean="0">
                          <a:latin typeface="Cambria Math" panose="02040503050406030204" pitchFamily="18" charset="0"/>
                        </a:rPr>
                        <m:t>Φ</m:t>
                      </m:r>
                      <m:r>
                        <a:rPr lang="en-US" sz="2800" b="0" i="0" smtClean="0">
                          <a:latin typeface="Cambria Math" panose="02040503050406030204" pitchFamily="18" charset="0"/>
                        </a:rPr>
                        <m:t>(</m:t>
                      </m:r>
                      <m:r>
                        <a:rPr lang="en-US" sz="2800" b="1" i="0" smtClean="0">
                          <a:latin typeface="Cambria Math" panose="02040503050406030204" pitchFamily="18" charset="0"/>
                        </a:rPr>
                        <m:t>𝐛</m:t>
                      </m:r>
                      <m:r>
                        <a:rPr lang="en-US" sz="2800" b="1" i="0" smtClean="0">
                          <a:latin typeface="Cambria Math" panose="02040503050406030204" pitchFamily="18" charset="0"/>
                        </a:rPr>
                        <m:t>)</m:t>
                      </m:r>
                    </m:oMath>
                  </m:oMathPara>
                </a14:m>
                <a:endParaRPr lang="en-US" sz="2800" dirty="0"/>
              </a:p>
            </p:txBody>
          </p:sp>
        </mc:Choice>
        <mc:Fallback xmlns="">
          <p:sp>
            <p:nvSpPr>
              <p:cNvPr id="11" name="TextBox 10">
                <a:extLst>
                  <a:ext uri="{FF2B5EF4-FFF2-40B4-BE49-F238E27FC236}">
                    <a16:creationId xmlns:a16="http://schemas.microsoft.com/office/drawing/2014/main" id="{A150E3BF-A895-4808-A546-6FDC02FA2CC9}"/>
                  </a:ext>
                </a:extLst>
              </p:cNvPr>
              <p:cNvSpPr txBox="1">
                <a:spLocks noRot="1" noChangeAspect="1" noMove="1" noResize="1" noEditPoints="1" noAdjustHandles="1" noChangeArrowheads="1" noChangeShapeType="1" noTextEdit="1"/>
              </p:cNvSpPr>
              <p:nvPr/>
            </p:nvSpPr>
            <p:spPr>
              <a:xfrm>
                <a:off x="1735544" y="2631553"/>
                <a:ext cx="2823756" cy="532966"/>
              </a:xfrm>
              <a:prstGeom prst="rect">
                <a:avLst/>
              </a:prstGeom>
              <a:blipFill>
                <a:blip r:embed="rId8"/>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9CA8A89-1A67-49C4-B508-A91E189976A3}"/>
              </a:ext>
            </a:extLst>
          </p:cNvPr>
          <p:cNvSpPr txBox="1"/>
          <p:nvPr/>
        </p:nvSpPr>
        <p:spPr>
          <a:xfrm>
            <a:off x="1831884" y="3160515"/>
            <a:ext cx="2631076" cy="646331"/>
          </a:xfrm>
          <a:prstGeom prst="rect">
            <a:avLst/>
          </a:prstGeom>
          <a:noFill/>
        </p:spPr>
        <p:txBody>
          <a:bodyPr wrap="square">
            <a:spAutoFit/>
          </a:bodyPr>
          <a:lstStyle/>
          <a:p>
            <a:pPr algn="ctr"/>
            <a:r>
              <a:rPr lang="en-US" sz="1800" dirty="0">
                <a:latin typeface="Avenir Next LT Pro" panose="020B0504020202020204" pitchFamily="34" charset="0"/>
              </a:rPr>
              <a:t>Dot product in transformed space</a:t>
            </a:r>
            <a:endParaRPr lang="en-US" dirty="0"/>
          </a:p>
        </p:txBody>
      </p:sp>
      <p:sp>
        <p:nvSpPr>
          <p:cNvPr id="14" name="TextBox 13">
            <a:extLst>
              <a:ext uri="{FF2B5EF4-FFF2-40B4-BE49-F238E27FC236}">
                <a16:creationId xmlns:a16="http://schemas.microsoft.com/office/drawing/2014/main" id="{72EDFDC0-28F1-4978-A497-79F34D7936F9}"/>
              </a:ext>
            </a:extLst>
          </p:cNvPr>
          <p:cNvSpPr txBox="1"/>
          <p:nvPr/>
        </p:nvSpPr>
        <p:spPr>
          <a:xfrm>
            <a:off x="8200993" y="3160515"/>
            <a:ext cx="2631076" cy="646331"/>
          </a:xfrm>
          <a:prstGeom prst="rect">
            <a:avLst/>
          </a:prstGeom>
          <a:noFill/>
        </p:spPr>
        <p:txBody>
          <a:bodyPr wrap="square">
            <a:spAutoFit/>
          </a:bodyPr>
          <a:lstStyle/>
          <a:p>
            <a:pPr algn="ctr"/>
            <a:r>
              <a:rPr lang="en-US" sz="1800" dirty="0">
                <a:latin typeface="Avenir Next LT Pro" panose="020B0504020202020204" pitchFamily="34" charset="0"/>
              </a:rPr>
              <a:t>The function we just talked about</a:t>
            </a:r>
            <a:endParaRPr lang="en-US" dirty="0"/>
          </a:p>
        </p:txBody>
      </p:sp>
    </p:spTree>
    <p:extLst>
      <p:ext uri="{BB962C8B-B14F-4D97-AF65-F5344CB8AC3E}">
        <p14:creationId xmlns:p14="http://schemas.microsoft.com/office/powerpoint/2010/main" val="21999446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9D10-4F3C-4DC0-85E8-B9DF86C61170}"/>
              </a:ext>
            </a:extLst>
          </p:cNvPr>
          <p:cNvSpPr>
            <a:spLocks noGrp="1"/>
          </p:cNvSpPr>
          <p:nvPr>
            <p:ph type="title"/>
          </p:nvPr>
        </p:nvSpPr>
        <p:spPr/>
        <p:txBody>
          <a:bodyPr/>
          <a:lstStyle/>
          <a:p>
            <a:r>
              <a:rPr lang="en-US" dirty="0"/>
              <a:t>Dot Product in Quadratic Feature Space as a Kernel Function</a:t>
            </a:r>
          </a:p>
        </p:txBody>
      </p:sp>
      <p:sp>
        <p:nvSpPr>
          <p:cNvPr id="3" name="Slide Number Placeholder 2">
            <a:extLst>
              <a:ext uri="{FF2B5EF4-FFF2-40B4-BE49-F238E27FC236}">
                <a16:creationId xmlns:a16="http://schemas.microsoft.com/office/drawing/2014/main" id="{3DC35B3D-FA64-45DE-840B-3D8E9E231A93}"/>
              </a:ext>
            </a:extLst>
          </p:cNvPr>
          <p:cNvSpPr>
            <a:spLocks noGrp="1"/>
          </p:cNvSpPr>
          <p:nvPr>
            <p:ph type="sldNum" sz="quarter" idx="4"/>
          </p:nvPr>
        </p:nvSpPr>
        <p:spPr/>
        <p:txBody>
          <a:bodyPr/>
          <a:lstStyle/>
          <a:p>
            <a:fld id="{02C8B7B2-9496-47E5-990F-169BD0B1DE6A}" type="slidenum">
              <a:rPr lang="en-US" smtClean="0"/>
              <a:t>64</a:t>
            </a:fld>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85CC69D-2340-4D87-A383-6FBE82C47F68}"/>
                  </a:ext>
                </a:extLst>
              </p:cNvPr>
              <p:cNvSpPr txBox="1"/>
              <p:nvPr/>
            </p:nvSpPr>
            <p:spPr>
              <a:xfrm>
                <a:off x="841884" y="4799775"/>
                <a:ext cx="4546600" cy="1022652"/>
              </a:xfrm>
              <a:prstGeom prst="rect">
                <a:avLst/>
              </a:prstGeom>
              <a:noFill/>
            </p:spPr>
            <p:txBody>
              <a:bodyPr wrap="square">
                <a:spAutoFit/>
              </a:bodyPr>
              <a:lstStyle/>
              <a:p>
                <a:pPr algn="ctr"/>
                <a14:m>
                  <m:oMath xmlns:m="http://schemas.openxmlformats.org/officeDocument/2006/math">
                    <m:r>
                      <a:rPr lang="en-US" sz="2000" b="1" i="1" dirty="0" smtClean="0">
                        <a:solidFill>
                          <a:srgbClr val="D73F09"/>
                        </a:solidFill>
                        <a:latin typeface="Cambria Math" panose="02040503050406030204" pitchFamily="18" charset="0"/>
                      </a:rPr>
                      <m:t>𝑶</m:t>
                    </m:r>
                    <m:r>
                      <a:rPr lang="en-US" sz="2000" b="1" i="1" dirty="0" smtClean="0">
                        <a:solidFill>
                          <a:srgbClr val="D73F09"/>
                        </a:solidFill>
                        <a:latin typeface="Cambria Math" panose="02040503050406030204" pitchFamily="18" charset="0"/>
                      </a:rPr>
                      <m:t>(</m:t>
                    </m:r>
                    <m:sSup>
                      <m:sSupPr>
                        <m:ctrlPr>
                          <a:rPr lang="en-US" sz="2000" b="1" i="1" dirty="0" smtClean="0">
                            <a:solidFill>
                              <a:srgbClr val="D73F09"/>
                            </a:solidFill>
                            <a:latin typeface="Cambria Math" panose="02040503050406030204" pitchFamily="18" charset="0"/>
                          </a:rPr>
                        </m:ctrlPr>
                      </m:sSupPr>
                      <m:e>
                        <m:r>
                          <a:rPr lang="en-US" sz="2000" b="1" i="1" dirty="0" smtClean="0">
                            <a:solidFill>
                              <a:srgbClr val="D73F09"/>
                            </a:solidFill>
                            <a:latin typeface="Cambria Math" panose="02040503050406030204" pitchFamily="18" charset="0"/>
                          </a:rPr>
                          <m:t>𝒅</m:t>
                        </m:r>
                      </m:e>
                      <m:sup>
                        <m:r>
                          <a:rPr lang="en-US" sz="2000" b="1" i="1" dirty="0" smtClean="0">
                            <a:solidFill>
                              <a:srgbClr val="D73F09"/>
                            </a:solidFill>
                            <a:latin typeface="Cambria Math" panose="02040503050406030204" pitchFamily="18" charset="0"/>
                          </a:rPr>
                          <m:t>𝟑</m:t>
                        </m:r>
                      </m:sup>
                    </m:sSup>
                    <m:r>
                      <a:rPr lang="en-US" sz="2000" b="1" i="1" dirty="0" smtClean="0">
                        <a:solidFill>
                          <a:srgbClr val="D73F09"/>
                        </a:solidFill>
                        <a:latin typeface="Cambria Math" panose="02040503050406030204" pitchFamily="18" charset="0"/>
                      </a:rPr>
                      <m:t>) </m:t>
                    </m:r>
                  </m:oMath>
                </a14:m>
                <a:r>
                  <a:rPr lang="en-US" sz="2000" b="1" dirty="0">
                    <a:solidFill>
                      <a:srgbClr val="D73F09"/>
                    </a:solidFill>
                    <a:latin typeface="Avenir Next LT Pro" panose="020B0504020202020204" pitchFamily="34" charset="0"/>
                  </a:rPr>
                  <a:t>computations required for the explicit transform-then-dot-product approach.</a:t>
                </a:r>
              </a:p>
            </p:txBody>
          </p:sp>
        </mc:Choice>
        <mc:Fallback xmlns="">
          <p:sp>
            <p:nvSpPr>
              <p:cNvPr id="21" name="TextBox 20">
                <a:extLst>
                  <a:ext uri="{FF2B5EF4-FFF2-40B4-BE49-F238E27FC236}">
                    <a16:creationId xmlns:a16="http://schemas.microsoft.com/office/drawing/2014/main" id="{885CC69D-2340-4D87-A383-6FBE82C47F68}"/>
                  </a:ext>
                </a:extLst>
              </p:cNvPr>
              <p:cNvSpPr txBox="1">
                <a:spLocks noRot="1" noChangeAspect="1" noMove="1" noResize="1" noEditPoints="1" noAdjustHandles="1" noChangeArrowheads="1" noChangeShapeType="1" noTextEdit="1"/>
              </p:cNvSpPr>
              <p:nvPr/>
            </p:nvSpPr>
            <p:spPr>
              <a:xfrm>
                <a:off x="841884" y="4799775"/>
                <a:ext cx="4546600" cy="1022652"/>
              </a:xfrm>
              <a:prstGeom prst="rect">
                <a:avLst/>
              </a:prstGeom>
              <a:blipFill>
                <a:blip r:embed="rId2"/>
                <a:stretch>
                  <a:fillRect t="-1786" b="-10119"/>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58D4EDC-A5C0-42FC-9323-96C3805ECCC8}"/>
              </a:ext>
            </a:extLst>
          </p:cNvPr>
          <p:cNvPicPr>
            <a:picLocks noChangeAspect="1"/>
          </p:cNvPicPr>
          <p:nvPr/>
        </p:nvPicPr>
        <p:blipFill>
          <a:blip r:embed="rId3"/>
          <a:stretch>
            <a:fillRect/>
          </a:stretch>
        </p:blipFill>
        <p:spPr>
          <a:xfrm>
            <a:off x="6263180" y="970920"/>
            <a:ext cx="5892244" cy="3424240"/>
          </a:xfrm>
          <a:prstGeom prst="rect">
            <a:avLst/>
          </a:prstGeom>
        </p:spPr>
      </p:pic>
      <p:pic>
        <p:nvPicPr>
          <p:cNvPr id="10" name="Picture 9">
            <a:extLst>
              <a:ext uri="{FF2B5EF4-FFF2-40B4-BE49-F238E27FC236}">
                <a16:creationId xmlns:a16="http://schemas.microsoft.com/office/drawing/2014/main" id="{AD30CE86-9335-4B3A-8AF4-27A9273201D6}"/>
              </a:ext>
            </a:extLst>
          </p:cNvPr>
          <p:cNvPicPr>
            <a:picLocks noChangeAspect="1"/>
          </p:cNvPicPr>
          <p:nvPr/>
        </p:nvPicPr>
        <p:blipFill>
          <a:blip r:embed="rId4"/>
          <a:stretch>
            <a:fillRect/>
          </a:stretch>
        </p:blipFill>
        <p:spPr>
          <a:xfrm>
            <a:off x="1044575" y="936443"/>
            <a:ext cx="4141218" cy="3410415"/>
          </a:xfrm>
          <a:prstGeom prst="rect">
            <a:avLst/>
          </a:prstGeom>
        </p:spPr>
      </p:pic>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3A01C15-95E3-4972-A046-16234477B4E7}"/>
                  </a:ext>
                </a:extLst>
              </p:cNvPr>
              <p:cNvSpPr txBox="1"/>
              <p:nvPr/>
            </p:nvSpPr>
            <p:spPr>
              <a:xfrm>
                <a:off x="6600825" y="4672775"/>
                <a:ext cx="4546600" cy="1349793"/>
              </a:xfrm>
              <a:prstGeom prst="rect">
                <a:avLst/>
              </a:prstGeom>
              <a:noFill/>
            </p:spPr>
            <p:txBody>
              <a:bodyPr wrap="square">
                <a:spAutoFit/>
              </a:bodyPr>
              <a:lstStyle/>
              <a:p>
                <a:pPr algn="ctr"/>
                <a14:m>
                  <m:oMath xmlns:m="http://schemas.openxmlformats.org/officeDocument/2006/math">
                    <m:r>
                      <a:rPr lang="en-US" sz="2000" b="1" i="1" dirty="0" smtClean="0">
                        <a:solidFill>
                          <a:srgbClr val="D73F09"/>
                        </a:solidFill>
                        <a:latin typeface="Cambria Math" panose="02040503050406030204" pitchFamily="18" charset="0"/>
                      </a:rPr>
                      <m:t>𝑶</m:t>
                    </m:r>
                    <m:r>
                      <a:rPr lang="en-US" sz="2000" b="1" i="1" dirty="0" smtClean="0">
                        <a:solidFill>
                          <a:srgbClr val="D73F09"/>
                        </a:solidFill>
                        <a:latin typeface="Cambria Math" panose="02040503050406030204" pitchFamily="18" charset="0"/>
                      </a:rPr>
                      <m:t>(</m:t>
                    </m:r>
                    <m:r>
                      <a:rPr lang="en-US" sz="2000" b="1" i="1" dirty="0" smtClean="0">
                        <a:solidFill>
                          <a:srgbClr val="D73F09"/>
                        </a:solidFill>
                        <a:latin typeface="Cambria Math" panose="02040503050406030204" pitchFamily="18" charset="0"/>
                      </a:rPr>
                      <m:t>𝒅</m:t>
                    </m:r>
                    <m:r>
                      <a:rPr lang="en-US" sz="2000" b="1" i="1" dirty="0" smtClean="0">
                        <a:solidFill>
                          <a:srgbClr val="D73F09"/>
                        </a:solidFill>
                        <a:latin typeface="Cambria Math" panose="02040503050406030204" pitchFamily="18" charset="0"/>
                      </a:rPr>
                      <m:t>) </m:t>
                    </m:r>
                  </m:oMath>
                </a14:m>
                <a:r>
                  <a:rPr lang="en-US" sz="2000" b="1" dirty="0">
                    <a:solidFill>
                      <a:srgbClr val="D73F09"/>
                    </a:solidFill>
                    <a:latin typeface="Avenir Next LT Pro" panose="020B0504020202020204" pitchFamily="34" charset="0"/>
                  </a:rPr>
                  <a:t>computations required for applying this </a:t>
                </a:r>
                <a:r>
                  <a:rPr lang="en-US" sz="2000" b="1" i="1" dirty="0">
                    <a:solidFill>
                      <a:srgbClr val="D73F09"/>
                    </a:solidFill>
                    <a:latin typeface="Avenir Next LT Pro" panose="020B0504020202020204" pitchFamily="34" charset="0"/>
                  </a:rPr>
                  <a:t>kernel</a:t>
                </a:r>
                <a:r>
                  <a:rPr lang="en-US" sz="2000" b="1" dirty="0">
                    <a:solidFill>
                      <a:srgbClr val="D73F09"/>
                    </a:solidFill>
                    <a:latin typeface="Avenir Next LT Pro" panose="020B0504020202020204" pitchFamily="34" charset="0"/>
                  </a:rPr>
                  <a:t> function</a:t>
                </a:r>
              </a:p>
              <a:p>
                <a:pPr algn="ctr"/>
                <a:endParaRPr lang="en-US" sz="2000" b="1" dirty="0">
                  <a:solidFill>
                    <a:srgbClr val="D73F09"/>
                  </a:solidFill>
                  <a:latin typeface="Avenir Next LT Pro" panose="020B0504020202020204" pitchFamily="34" charset="0"/>
                </a:endParaRPr>
              </a:p>
              <a:p>
                <a:pPr algn="ctr"/>
                <a14:m>
                  <m:oMathPara xmlns:m="http://schemas.openxmlformats.org/officeDocument/2006/math">
                    <m:oMathParaPr>
                      <m:jc m:val="centerGroup"/>
                    </m:oMathParaPr>
                    <m:oMath xmlns:m="http://schemas.openxmlformats.org/officeDocument/2006/math">
                      <m:r>
                        <a:rPr lang="en-US" sz="2000" b="1" i="1" smtClean="0">
                          <a:solidFill>
                            <a:srgbClr val="D73F09"/>
                          </a:solidFill>
                          <a:latin typeface="Cambria Math" panose="02040503050406030204" pitchFamily="18" charset="0"/>
                        </a:rPr>
                        <m:t>𝜿</m:t>
                      </m:r>
                      <m:d>
                        <m:dPr>
                          <m:ctrlPr>
                            <a:rPr lang="en-US" sz="2000" b="1" i="1" smtClean="0">
                              <a:solidFill>
                                <a:srgbClr val="D73F09"/>
                              </a:solidFill>
                              <a:latin typeface="Cambria Math" panose="02040503050406030204" pitchFamily="18" charset="0"/>
                            </a:rPr>
                          </m:ctrlPr>
                        </m:dPr>
                        <m:e>
                          <m:r>
                            <a:rPr lang="en-US" sz="2000" b="1" i="1" smtClean="0">
                              <a:solidFill>
                                <a:srgbClr val="D73F09"/>
                              </a:solidFill>
                              <a:latin typeface="Cambria Math" panose="02040503050406030204" pitchFamily="18" charset="0"/>
                            </a:rPr>
                            <m:t>𝒂</m:t>
                          </m:r>
                          <m:r>
                            <a:rPr lang="en-US" sz="2000" b="1" i="1" smtClean="0">
                              <a:solidFill>
                                <a:srgbClr val="D73F09"/>
                              </a:solidFill>
                              <a:latin typeface="Cambria Math" panose="02040503050406030204" pitchFamily="18" charset="0"/>
                            </a:rPr>
                            <m:t>,</m:t>
                          </m:r>
                          <m:r>
                            <a:rPr lang="en-US" sz="2000" b="1" i="1" smtClean="0">
                              <a:solidFill>
                                <a:srgbClr val="D73F09"/>
                              </a:solidFill>
                              <a:latin typeface="Cambria Math" panose="02040503050406030204" pitchFamily="18" charset="0"/>
                            </a:rPr>
                            <m:t>𝒃</m:t>
                          </m:r>
                        </m:e>
                      </m:d>
                      <m:r>
                        <a:rPr lang="en-US" sz="2000" b="1" i="1" smtClean="0">
                          <a:solidFill>
                            <a:srgbClr val="D73F09"/>
                          </a:solidFill>
                          <a:latin typeface="Cambria Math" panose="02040503050406030204" pitchFamily="18" charset="0"/>
                        </a:rPr>
                        <m:t>=</m:t>
                      </m:r>
                      <m:sSup>
                        <m:sSupPr>
                          <m:ctrlPr>
                            <a:rPr lang="en-US" sz="2000" b="1" i="1" smtClean="0">
                              <a:solidFill>
                                <a:srgbClr val="D73F09"/>
                              </a:solidFill>
                              <a:latin typeface="Cambria Math" panose="02040503050406030204" pitchFamily="18" charset="0"/>
                            </a:rPr>
                          </m:ctrlPr>
                        </m:sSupPr>
                        <m:e>
                          <m:d>
                            <m:dPr>
                              <m:ctrlPr>
                                <a:rPr lang="en-US" sz="2000" b="1" i="1" smtClean="0">
                                  <a:solidFill>
                                    <a:srgbClr val="D73F09"/>
                                  </a:solidFill>
                                  <a:latin typeface="Cambria Math" panose="02040503050406030204" pitchFamily="18" charset="0"/>
                                </a:rPr>
                              </m:ctrlPr>
                            </m:dPr>
                            <m:e>
                              <m:r>
                                <a:rPr lang="en-US" sz="2000" b="1" i="1" smtClean="0">
                                  <a:solidFill>
                                    <a:srgbClr val="D73F09"/>
                                  </a:solidFill>
                                  <a:latin typeface="Cambria Math" panose="02040503050406030204" pitchFamily="18" charset="0"/>
                                </a:rPr>
                                <m:t>𝒂</m:t>
                              </m:r>
                              <m:r>
                                <a:rPr lang="en-US" sz="2000" b="1" i="1" smtClean="0">
                                  <a:solidFill>
                                    <a:srgbClr val="D73F09"/>
                                  </a:solidFill>
                                  <a:latin typeface="Cambria Math" panose="02040503050406030204" pitchFamily="18" charset="0"/>
                                </a:rPr>
                                <m:t>⋅</m:t>
                              </m:r>
                              <m:r>
                                <a:rPr lang="en-US" sz="2000" b="1" i="1" smtClean="0">
                                  <a:solidFill>
                                    <a:srgbClr val="D73F09"/>
                                  </a:solidFill>
                                  <a:latin typeface="Cambria Math" panose="02040503050406030204" pitchFamily="18" charset="0"/>
                                </a:rPr>
                                <m:t>𝒃</m:t>
                              </m:r>
                              <m:r>
                                <a:rPr lang="en-US" sz="2000" b="1" i="1" smtClean="0">
                                  <a:solidFill>
                                    <a:srgbClr val="D73F09"/>
                                  </a:solidFill>
                                  <a:latin typeface="Cambria Math" panose="02040503050406030204" pitchFamily="18" charset="0"/>
                                </a:rPr>
                                <m:t>+</m:t>
                              </m:r>
                              <m:r>
                                <a:rPr lang="en-US" sz="2000" b="1" i="1" smtClean="0">
                                  <a:solidFill>
                                    <a:srgbClr val="D73F09"/>
                                  </a:solidFill>
                                  <a:latin typeface="Cambria Math" panose="02040503050406030204" pitchFamily="18" charset="0"/>
                                </a:rPr>
                                <m:t>𝟏</m:t>
                              </m:r>
                            </m:e>
                          </m:d>
                        </m:e>
                        <m:sup>
                          <m:r>
                            <a:rPr lang="en-US" sz="2000" b="1" i="1" smtClean="0">
                              <a:solidFill>
                                <a:srgbClr val="D73F09"/>
                              </a:solidFill>
                              <a:latin typeface="Cambria Math" panose="02040503050406030204" pitchFamily="18" charset="0"/>
                            </a:rPr>
                            <m:t>𝟐</m:t>
                          </m:r>
                        </m:sup>
                      </m:sSup>
                    </m:oMath>
                  </m:oMathPara>
                </a14:m>
                <a:endParaRPr lang="en-US" sz="2000" b="1" dirty="0">
                  <a:solidFill>
                    <a:srgbClr val="D73F09"/>
                  </a:solidFill>
                  <a:latin typeface="Avenir Next LT Pro" panose="020B0504020202020204" pitchFamily="34" charset="0"/>
                </a:endParaRPr>
              </a:p>
            </p:txBody>
          </p:sp>
        </mc:Choice>
        <mc:Fallback xmlns="">
          <p:sp>
            <p:nvSpPr>
              <p:cNvPr id="44" name="TextBox 43">
                <a:extLst>
                  <a:ext uri="{FF2B5EF4-FFF2-40B4-BE49-F238E27FC236}">
                    <a16:creationId xmlns:a16="http://schemas.microsoft.com/office/drawing/2014/main" id="{F3A01C15-95E3-4972-A046-16234477B4E7}"/>
                  </a:ext>
                </a:extLst>
              </p:cNvPr>
              <p:cNvSpPr txBox="1">
                <a:spLocks noRot="1" noChangeAspect="1" noMove="1" noResize="1" noEditPoints="1" noAdjustHandles="1" noChangeArrowheads="1" noChangeShapeType="1" noTextEdit="1"/>
              </p:cNvSpPr>
              <p:nvPr/>
            </p:nvSpPr>
            <p:spPr>
              <a:xfrm>
                <a:off x="6600825" y="4672775"/>
                <a:ext cx="4546600" cy="1349793"/>
              </a:xfrm>
              <a:prstGeom prst="rect">
                <a:avLst/>
              </a:prstGeom>
              <a:blipFill>
                <a:blip r:embed="rId5"/>
                <a:stretch>
                  <a:fillRect t="-2262"/>
                </a:stretch>
              </a:blipFill>
            </p:spPr>
            <p:txBody>
              <a:bodyPr/>
              <a:lstStyle/>
              <a:p>
                <a:r>
                  <a:rPr lang="en-US">
                    <a:noFill/>
                  </a:rPr>
                  <a:t> </a:t>
                </a:r>
              </a:p>
            </p:txBody>
          </p:sp>
        </mc:Fallback>
      </mc:AlternateContent>
    </p:spTree>
    <p:extLst>
      <p:ext uri="{BB962C8B-B14F-4D97-AF65-F5344CB8AC3E}">
        <p14:creationId xmlns:p14="http://schemas.microsoft.com/office/powerpoint/2010/main" val="2859372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4B8330-52C1-1D4A-A561-E5FB0CECE7AB}"/>
              </a:ext>
            </a:extLst>
          </p:cNvPr>
          <p:cNvPicPr>
            <a:picLocks noChangeAspect="1"/>
          </p:cNvPicPr>
          <p:nvPr/>
        </p:nvPicPr>
        <p:blipFill>
          <a:blip r:embed="rId2"/>
          <a:stretch>
            <a:fillRect/>
          </a:stretch>
        </p:blipFill>
        <p:spPr>
          <a:xfrm rot="208181">
            <a:off x="8224900" y="5888287"/>
            <a:ext cx="3521600" cy="1619936"/>
          </a:xfrm>
          <a:prstGeom prst="rect">
            <a:avLst/>
          </a:prstGeom>
        </p:spPr>
      </p:pic>
      <p:sp>
        <p:nvSpPr>
          <p:cNvPr id="2" name="Title 1">
            <a:extLst>
              <a:ext uri="{FF2B5EF4-FFF2-40B4-BE49-F238E27FC236}">
                <a16:creationId xmlns:a16="http://schemas.microsoft.com/office/drawing/2014/main" id="{60A39D10-4F3C-4DC0-85E8-B9DF86C61170}"/>
              </a:ext>
            </a:extLst>
          </p:cNvPr>
          <p:cNvSpPr>
            <a:spLocks noGrp="1"/>
          </p:cNvSpPr>
          <p:nvPr>
            <p:ph type="title"/>
          </p:nvPr>
        </p:nvSpPr>
        <p:spPr/>
        <p:txBody>
          <a:bodyPr/>
          <a:lstStyle/>
          <a:p>
            <a:r>
              <a:rPr lang="en-US" dirty="0"/>
              <a:t>Kernel Functions: The Kernel Trick</a:t>
            </a:r>
          </a:p>
        </p:txBody>
      </p:sp>
      <p:sp>
        <p:nvSpPr>
          <p:cNvPr id="3" name="Slide Number Placeholder 2">
            <a:extLst>
              <a:ext uri="{FF2B5EF4-FFF2-40B4-BE49-F238E27FC236}">
                <a16:creationId xmlns:a16="http://schemas.microsoft.com/office/drawing/2014/main" id="{3DC35B3D-FA64-45DE-840B-3D8E9E231A93}"/>
              </a:ext>
            </a:extLst>
          </p:cNvPr>
          <p:cNvSpPr>
            <a:spLocks noGrp="1"/>
          </p:cNvSpPr>
          <p:nvPr>
            <p:ph type="sldNum" sz="quarter" idx="4"/>
          </p:nvPr>
        </p:nvSpPr>
        <p:spPr/>
        <p:txBody>
          <a:bodyPr/>
          <a:lstStyle/>
          <a:p>
            <a:fld id="{02C8B7B2-9496-47E5-990F-169BD0B1DE6A}" type="slidenum">
              <a:rPr lang="en-US" smtClean="0"/>
              <a:t>65</a:t>
            </a:fld>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02B9C93-EB8E-425E-88D8-8DAC70265D24}"/>
                  </a:ext>
                </a:extLst>
              </p:cNvPr>
              <p:cNvSpPr txBox="1"/>
              <p:nvPr/>
            </p:nvSpPr>
            <p:spPr>
              <a:xfrm>
                <a:off x="431800" y="612844"/>
                <a:ext cx="11620501" cy="5632311"/>
              </a:xfrm>
              <a:prstGeom prst="rect">
                <a:avLst/>
              </a:prstGeom>
              <a:noFill/>
              <a:ln>
                <a:noFill/>
              </a:ln>
            </p:spPr>
            <p:txBody>
              <a:bodyPr wrap="square">
                <a:spAutoFit/>
              </a:bodyPr>
              <a:lstStyle/>
              <a:p>
                <a:r>
                  <a:rPr lang="en-US" sz="2400" b="1" dirty="0">
                    <a:solidFill>
                      <a:schemeClr val="tx1"/>
                    </a:solidFill>
                    <a:latin typeface="Avenir Next LT Pro" panose="020B0504020202020204" pitchFamily="34" charset="0"/>
                  </a:rPr>
                  <a:t>Definition: </a:t>
                </a:r>
                <a:r>
                  <a:rPr lang="en-US" sz="2400" dirty="0">
                    <a:solidFill>
                      <a:schemeClr val="tx1"/>
                    </a:solidFill>
                    <a:latin typeface="Avenir Next LT Pro" panose="020B0504020202020204" pitchFamily="34" charset="0"/>
                  </a:rPr>
                  <a:t>A function </a:t>
                </a:r>
                <a14:m>
                  <m:oMath xmlns:m="http://schemas.openxmlformats.org/officeDocument/2006/math">
                    <m:r>
                      <a:rPr lang="en-US" sz="2400" b="0" i="1">
                        <a:solidFill>
                          <a:schemeClr val="tx1"/>
                        </a:solidFill>
                        <a:latin typeface="Cambria Math" panose="02040503050406030204" pitchFamily="18" charset="0"/>
                      </a:rPr>
                      <m:t>𝜅</m:t>
                    </m:r>
                    <m:d>
                      <m:dPr>
                        <m:ctrlPr>
                          <a:rPr lang="en-US" sz="2400" b="1" i="1">
                            <a:solidFill>
                              <a:schemeClr val="tx1"/>
                            </a:solidFill>
                            <a:latin typeface="Cambria Math" panose="02040503050406030204" pitchFamily="18" charset="0"/>
                          </a:rPr>
                        </m:ctrlPr>
                      </m:dPr>
                      <m:e>
                        <m:r>
                          <a:rPr lang="en-US" sz="2400" b="1" i="1">
                            <a:solidFill>
                              <a:schemeClr val="tx1"/>
                            </a:solidFill>
                            <a:latin typeface="Cambria Math" panose="02040503050406030204" pitchFamily="18" charset="0"/>
                          </a:rPr>
                          <m:t>𝒂</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𝒃</m:t>
                        </m:r>
                      </m:e>
                    </m:d>
                  </m:oMath>
                </a14:m>
                <a:r>
                  <a:rPr lang="en-US" sz="2400" dirty="0">
                    <a:solidFill>
                      <a:schemeClr val="tx1"/>
                    </a:solidFill>
                    <a:latin typeface="Avenir Next LT Pro" panose="020B0504020202020204" pitchFamily="34" charset="0"/>
                  </a:rPr>
                  <a:t> is called a </a:t>
                </a:r>
                <a:r>
                  <a:rPr lang="en-US" sz="2400" u="sng" dirty="0">
                    <a:solidFill>
                      <a:schemeClr val="tx1"/>
                    </a:solidFill>
                    <a:latin typeface="Avenir Next LT Pro" panose="020B0504020202020204" pitchFamily="34" charset="0"/>
                  </a:rPr>
                  <a:t>kernel function </a:t>
                </a:r>
                <a:r>
                  <a:rPr lang="en-US" sz="2400" dirty="0">
                    <a:solidFill>
                      <a:schemeClr val="tx1"/>
                    </a:solidFill>
                    <a:latin typeface="Avenir Next LT Pro" panose="020B0504020202020204" pitchFamily="34" charset="0"/>
                  </a:rPr>
                  <a:t>if </a:t>
                </a:r>
                <a14:m>
                  <m:oMath xmlns:m="http://schemas.openxmlformats.org/officeDocument/2006/math">
                    <m:r>
                      <a:rPr lang="en-US" sz="2400" b="0" i="1">
                        <a:latin typeface="Cambria Math" panose="02040503050406030204" pitchFamily="18" charset="0"/>
                      </a:rPr>
                      <m:t>𝜅</m:t>
                    </m:r>
                    <m:d>
                      <m:dPr>
                        <m:ctrlPr>
                          <a:rPr lang="en-US" sz="2400" b="1" i="1">
                            <a:latin typeface="Cambria Math" panose="02040503050406030204" pitchFamily="18" charset="0"/>
                          </a:rPr>
                        </m:ctrlPr>
                      </m:dPr>
                      <m:e>
                        <m:r>
                          <a:rPr lang="en-US" sz="2400" b="1" i="1">
                            <a:latin typeface="Cambria Math" panose="02040503050406030204" pitchFamily="18" charset="0"/>
                          </a:rPr>
                          <m:t>𝒂</m:t>
                        </m:r>
                        <m:r>
                          <a:rPr lang="en-US" sz="2400" b="1" i="1">
                            <a:latin typeface="Cambria Math" panose="02040503050406030204" pitchFamily="18" charset="0"/>
                          </a:rPr>
                          <m:t>,</m:t>
                        </m:r>
                        <m:r>
                          <a:rPr lang="en-US" sz="2400" b="1" i="1">
                            <a:latin typeface="Cambria Math" panose="02040503050406030204" pitchFamily="18" charset="0"/>
                          </a:rPr>
                          <m:t>𝒃</m:t>
                        </m:r>
                      </m:e>
                    </m:d>
                    <m:r>
                      <a:rPr lang="en-US" sz="2400" b="0" i="0" smtClean="0">
                        <a:latin typeface="Cambria Math" panose="02040503050406030204" pitchFamily="18" charset="0"/>
                      </a:rPr>
                      <m:t>=</m:t>
                    </m:r>
                    <m:r>
                      <m:rPr>
                        <m:sty m:val="p"/>
                      </m:rPr>
                      <a:rPr lang="en-US" sz="2400" b="0" i="0" smtClean="0">
                        <a:latin typeface="Cambria Math" panose="02040503050406030204" pitchFamily="18" charset="0"/>
                      </a:rPr>
                      <m:t>Φ</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𝒂</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Φ</m:t>
                    </m:r>
                    <m:r>
                      <a:rPr lang="en-US" sz="2400" b="0" i="1" smtClean="0">
                        <a:latin typeface="Cambria Math" panose="02040503050406030204" pitchFamily="18" charset="0"/>
                      </a:rPr>
                      <m:t>(</m:t>
                    </m:r>
                    <m:r>
                      <a:rPr lang="en-US" sz="2400" b="1" i="1" smtClean="0">
                        <a:latin typeface="Cambria Math" panose="02040503050406030204" pitchFamily="18" charset="0"/>
                      </a:rPr>
                      <m:t>𝒃</m:t>
                    </m:r>
                    <m:r>
                      <a:rPr lang="en-US" sz="2400" b="0" i="1" smtClean="0">
                        <a:latin typeface="Cambria Math" panose="02040503050406030204" pitchFamily="18" charset="0"/>
                      </a:rPr>
                      <m:t>)</m:t>
                    </m:r>
                  </m:oMath>
                </a14:m>
                <a:r>
                  <a:rPr lang="en-US" sz="2400" dirty="0">
                    <a:solidFill>
                      <a:schemeClr val="tx1"/>
                    </a:solidFill>
                    <a:latin typeface="Avenir Next LT Pro" panose="020B0504020202020204" pitchFamily="34" charset="0"/>
                  </a:rPr>
                  <a:t> for some mapping function </a:t>
                </a:r>
                <a14:m>
                  <m:oMath xmlns:m="http://schemas.openxmlformats.org/officeDocument/2006/math">
                    <m:r>
                      <m:rPr>
                        <m:sty m:val="p"/>
                      </m:rPr>
                      <a:rPr lang="en-US" sz="2400" b="0" i="0" smtClean="0">
                        <a:solidFill>
                          <a:schemeClr val="tx1"/>
                        </a:solidFill>
                        <a:latin typeface="Cambria Math" panose="02040503050406030204" pitchFamily="18" charset="0"/>
                      </a:rPr>
                      <m:t>Φ</m:t>
                    </m:r>
                  </m:oMath>
                </a14:m>
                <a:r>
                  <a:rPr lang="en-US" sz="2400" dirty="0">
                    <a:solidFill>
                      <a:schemeClr val="tx1"/>
                    </a:solidFill>
                    <a:latin typeface="Avenir Next LT Pro" panose="020B0504020202020204" pitchFamily="34" charset="0"/>
                  </a:rPr>
                  <a:t>. </a:t>
                </a:r>
              </a:p>
              <a:p>
                <a:pPr marL="342900" indent="-342900">
                  <a:buFont typeface="Arial" panose="020B0604020202020204" pitchFamily="34" charset="0"/>
                  <a:buChar char="•"/>
                </a:pPr>
                <a:endParaRPr lang="en-US" sz="2400" dirty="0">
                  <a:latin typeface="Avenir Next LT Pro" panose="020B0504020202020204" pitchFamily="34" charset="0"/>
                </a:endParaRPr>
              </a:p>
              <a:p>
                <a:pPr marL="342900" indent="-342900">
                  <a:buFont typeface="Arial" panose="020B0604020202020204" pitchFamily="34" charset="0"/>
                  <a:buChar char="•"/>
                </a:pPr>
                <a:r>
                  <a:rPr lang="en-US" sz="2400" dirty="0">
                    <a:solidFill>
                      <a:schemeClr val="tx1"/>
                    </a:solidFill>
                    <a:latin typeface="Avenir Next LT Pro" panose="020B0504020202020204" pitchFamily="34" charset="0"/>
                  </a:rPr>
                  <a:t>Can be intuitively thought of as computing some similarity between </a:t>
                </a:r>
                <a:r>
                  <a:rPr lang="en-US" sz="2400" b="1" dirty="0">
                    <a:solidFill>
                      <a:schemeClr val="tx1"/>
                    </a:solidFill>
                    <a:latin typeface="Avenir Next LT Pro" panose="020B0504020202020204" pitchFamily="34" charset="0"/>
                  </a:rPr>
                  <a:t>a</a:t>
                </a:r>
                <a:r>
                  <a:rPr lang="en-US" sz="2400" dirty="0">
                    <a:solidFill>
                      <a:schemeClr val="tx1"/>
                    </a:solidFill>
                    <a:latin typeface="Avenir Next LT Pro" panose="020B0504020202020204" pitchFamily="34" charset="0"/>
                  </a:rPr>
                  <a:t> and </a:t>
                </a:r>
                <a:r>
                  <a:rPr lang="en-US" sz="2400" b="1" dirty="0">
                    <a:latin typeface="Avenir Next LT Pro" panose="020B0504020202020204" pitchFamily="34" charset="0"/>
                  </a:rPr>
                  <a:t>b</a:t>
                </a:r>
                <a:r>
                  <a:rPr lang="en-US" sz="2400" dirty="0">
                    <a:latin typeface="Avenir Next LT Pro" panose="020B0504020202020204" pitchFamily="34" charset="0"/>
                  </a:rPr>
                  <a:t>.</a:t>
                </a:r>
                <a:endParaRPr lang="en-US" sz="2400" dirty="0">
                  <a:solidFill>
                    <a:schemeClr val="tx1"/>
                  </a:solidFill>
                  <a:latin typeface="Avenir Next LT Pro" panose="020B0504020202020204" pitchFamily="34" charset="0"/>
                </a:endParaRPr>
              </a:p>
              <a:p>
                <a:endParaRPr lang="en-US" sz="2400" dirty="0">
                  <a:latin typeface="Avenir Next LT Pro" panose="020B0504020202020204" pitchFamily="34" charset="0"/>
                </a:endParaRPr>
              </a:p>
              <a:p>
                <a:pPr marL="342900" indent="-342900">
                  <a:buFont typeface="Arial" panose="020B0604020202020204" pitchFamily="34" charset="0"/>
                  <a:buChar char="•"/>
                </a:pPr>
                <a:r>
                  <a:rPr lang="en-US" sz="2400" dirty="0">
                    <a:solidFill>
                      <a:schemeClr val="tx1"/>
                    </a:solidFill>
                    <a:latin typeface="Avenir Next LT Pro" panose="020B0504020202020204" pitchFamily="34" charset="0"/>
                  </a:rPr>
                  <a:t>Not all mappings you might propose have a corresponding kernel function and not every kernel you might propose has a corresponding mapping.</a:t>
                </a:r>
              </a:p>
              <a:p>
                <a:endParaRPr lang="en-US" sz="2400" b="1" dirty="0">
                  <a:solidFill>
                    <a:schemeClr val="tx1"/>
                  </a:solidFill>
                  <a:latin typeface="Avenir Next LT Pro" panose="020B0504020202020204" pitchFamily="34" charset="0"/>
                </a:endParaRPr>
              </a:p>
              <a:p>
                <a:r>
                  <a:rPr lang="en-US" sz="2400" dirty="0">
                    <a:solidFill>
                      <a:schemeClr val="tx1"/>
                    </a:solidFill>
                    <a:latin typeface="Avenir Next LT Pro" panose="020B0504020202020204" pitchFamily="34" charset="0"/>
                  </a:rPr>
                  <a:t>However, f</a:t>
                </a:r>
                <a:r>
                  <a:rPr lang="en-US" sz="2400" dirty="0">
                    <a:latin typeface="Avenir Next LT Pro" panose="020B0504020202020204" pitchFamily="34" charset="0"/>
                  </a:rPr>
                  <a:t>or many popular mapping functions we might be interested in, we can find a corresponding kernel function that efficiently computes similarity.</a:t>
                </a:r>
              </a:p>
              <a:p>
                <a:endParaRPr lang="en-US" sz="2400" b="1" dirty="0">
                  <a:solidFill>
                    <a:schemeClr val="tx1"/>
                  </a:solidFill>
                  <a:latin typeface="Avenir Next LT Pro" panose="020B0504020202020204" pitchFamily="34" charset="0"/>
                </a:endParaRPr>
              </a:p>
              <a:p>
                <a:endParaRPr lang="en-US" sz="2400" b="1" dirty="0">
                  <a:latin typeface="Avenir Next LT Pro" panose="020B0504020202020204" pitchFamily="34" charset="0"/>
                </a:endParaRPr>
              </a:p>
              <a:p>
                <a:r>
                  <a:rPr lang="en-US" sz="2400" b="1" dirty="0">
                    <a:latin typeface="Avenir Next LT Pro" panose="020B0504020202020204" pitchFamily="34" charset="0"/>
                  </a:rPr>
                  <a:t>Why we care?</a:t>
                </a:r>
                <a:r>
                  <a:rPr lang="en-US" sz="2400" dirty="0">
                    <a:latin typeface="Avenir Next LT Pro" panose="020B0504020202020204" pitchFamily="34" charset="0"/>
                  </a:rPr>
                  <a:t> We can compute similarity in the high-dimensional mapping space without actually transforming the data into that space – gaining significant computational speedup.  Call doing this the </a:t>
                </a:r>
                <a:r>
                  <a:rPr lang="en-US" sz="2400" u="sng" dirty="0">
                    <a:latin typeface="Avenir Next LT Pro" panose="020B0504020202020204" pitchFamily="34" charset="0"/>
                  </a:rPr>
                  <a:t>kernel trick.</a:t>
                </a:r>
                <a:endParaRPr lang="en-US" sz="2000" b="1" u="sng" dirty="0">
                  <a:solidFill>
                    <a:schemeClr val="tx1"/>
                  </a:solidFill>
                  <a:latin typeface="Avenir Next LT Pro" panose="020B0504020202020204" pitchFamily="34" charset="0"/>
                </a:endParaRPr>
              </a:p>
            </p:txBody>
          </p:sp>
        </mc:Choice>
        <mc:Fallback xmlns="">
          <p:sp>
            <p:nvSpPr>
              <p:cNvPr id="12" name="TextBox 11">
                <a:extLst>
                  <a:ext uri="{FF2B5EF4-FFF2-40B4-BE49-F238E27FC236}">
                    <a16:creationId xmlns:a16="http://schemas.microsoft.com/office/drawing/2014/main" id="{102B9C93-EB8E-425E-88D8-8DAC70265D24}"/>
                  </a:ext>
                </a:extLst>
              </p:cNvPr>
              <p:cNvSpPr txBox="1">
                <a:spLocks noRot="1" noChangeAspect="1" noMove="1" noResize="1" noEditPoints="1" noAdjustHandles="1" noChangeArrowheads="1" noChangeShapeType="1" noTextEdit="1"/>
              </p:cNvSpPr>
              <p:nvPr/>
            </p:nvSpPr>
            <p:spPr>
              <a:xfrm>
                <a:off x="431800" y="612844"/>
                <a:ext cx="11620501" cy="5632311"/>
              </a:xfrm>
              <a:prstGeom prst="rect">
                <a:avLst/>
              </a:prstGeom>
              <a:blipFill>
                <a:blip r:embed="rId3"/>
                <a:stretch>
                  <a:fillRect l="-764" t="-901" r="-1092" b="-135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99907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9D10-4F3C-4DC0-85E8-B9DF86C61170}"/>
              </a:ext>
            </a:extLst>
          </p:cNvPr>
          <p:cNvSpPr>
            <a:spLocks noGrp="1"/>
          </p:cNvSpPr>
          <p:nvPr>
            <p:ph type="title"/>
          </p:nvPr>
        </p:nvSpPr>
        <p:spPr/>
        <p:txBody>
          <a:bodyPr/>
          <a:lstStyle/>
          <a:p>
            <a:r>
              <a:rPr lang="en-US" dirty="0"/>
              <a:t>Kernel Functions: The Kernel Trick</a:t>
            </a:r>
          </a:p>
        </p:txBody>
      </p:sp>
      <p:sp>
        <p:nvSpPr>
          <p:cNvPr id="3" name="Slide Number Placeholder 2">
            <a:extLst>
              <a:ext uri="{FF2B5EF4-FFF2-40B4-BE49-F238E27FC236}">
                <a16:creationId xmlns:a16="http://schemas.microsoft.com/office/drawing/2014/main" id="{3DC35B3D-FA64-45DE-840B-3D8E9E231A93}"/>
              </a:ext>
            </a:extLst>
          </p:cNvPr>
          <p:cNvSpPr>
            <a:spLocks noGrp="1"/>
          </p:cNvSpPr>
          <p:nvPr>
            <p:ph type="sldNum" sz="quarter" idx="4"/>
          </p:nvPr>
        </p:nvSpPr>
        <p:spPr/>
        <p:txBody>
          <a:bodyPr/>
          <a:lstStyle/>
          <a:p>
            <a:fld id="{02C8B7B2-9496-47E5-990F-169BD0B1DE6A}" type="slidenum">
              <a:rPr lang="en-US" smtClean="0"/>
              <a:t>66</a:t>
            </a:fld>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02B9C93-EB8E-425E-88D8-8DAC70265D24}"/>
                  </a:ext>
                </a:extLst>
              </p:cNvPr>
              <p:cNvSpPr txBox="1"/>
              <p:nvPr/>
            </p:nvSpPr>
            <p:spPr>
              <a:xfrm>
                <a:off x="431800" y="658273"/>
                <a:ext cx="11620501" cy="5541453"/>
              </a:xfrm>
              <a:prstGeom prst="rect">
                <a:avLst/>
              </a:prstGeom>
              <a:noFill/>
              <a:ln>
                <a:noFill/>
              </a:ln>
            </p:spPr>
            <p:txBody>
              <a:bodyPr wrap="square">
                <a:spAutoFit/>
              </a:bodyPr>
              <a:lstStyle/>
              <a:p>
                <a:r>
                  <a:rPr lang="en-US" sz="2400" b="1" dirty="0">
                    <a:solidFill>
                      <a:schemeClr val="tx1"/>
                    </a:solidFill>
                    <a:latin typeface="Avenir Next LT Pro" panose="020B0504020202020204" pitchFamily="34" charset="0"/>
                  </a:rPr>
                  <a:t>What functions are kernels?</a:t>
                </a:r>
              </a:p>
              <a:p>
                <a:endParaRPr lang="en-US" sz="2400" dirty="0">
                  <a:latin typeface="Avenir Next LT Pro" panose="020B0504020202020204" pitchFamily="34" charset="0"/>
                </a:endParaRPr>
              </a:p>
              <a:p>
                <a:r>
                  <a:rPr lang="en-US" sz="2400" dirty="0">
                    <a:solidFill>
                      <a:schemeClr val="tx1"/>
                    </a:solidFill>
                    <a:latin typeface="Avenir Next LT Pro" panose="020B0504020202020204" pitchFamily="34" charset="0"/>
                  </a:rPr>
                  <a:t>Consider a finite set of </a:t>
                </a:r>
                <a:r>
                  <a:rPr lang="en-US" sz="2400" b="1" dirty="0">
                    <a:solidFill>
                      <a:schemeClr val="tx1"/>
                    </a:solidFill>
                    <a:latin typeface="Avenir Next LT Pro" panose="020B0504020202020204" pitchFamily="34" charset="0"/>
                  </a:rPr>
                  <a:t>n</a:t>
                </a:r>
                <a:r>
                  <a:rPr lang="en-US" sz="2400" dirty="0">
                    <a:solidFill>
                      <a:schemeClr val="tx1"/>
                    </a:solidFill>
                    <a:latin typeface="Avenir Next LT Pro" panose="020B0504020202020204" pitchFamily="34" charset="0"/>
                  </a:rPr>
                  <a:t> input vectors </a:t>
                </a:r>
                <a14:m>
                  <m:oMath xmlns:m="http://schemas.openxmlformats.org/officeDocument/2006/math">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𝟏</m:t>
                        </m:r>
                      </m:sub>
                    </m:sSub>
                    <m:r>
                      <a:rPr lang="en-US" sz="2400" b="1" i="1" smtClean="0">
                        <a:solidFill>
                          <a:schemeClr val="tx1"/>
                        </a:solidFill>
                        <a:latin typeface="Cambria Math" panose="02040503050406030204" pitchFamily="18" charset="0"/>
                      </a:rPr>
                      <m:t>, </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𝟐</m:t>
                        </m:r>
                      </m:sub>
                    </m:sSub>
                    <m:r>
                      <a:rPr lang="en-US" sz="2400" b="1" i="1" smtClean="0">
                        <a:solidFill>
                          <a:schemeClr val="tx1"/>
                        </a:solidFill>
                        <a:latin typeface="Cambria Math" panose="02040503050406030204" pitchFamily="18" charset="0"/>
                      </a:rPr>
                      <m:t>,…, </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𝒏</m:t>
                        </m:r>
                      </m:sub>
                    </m:sSub>
                  </m:oMath>
                </a14:m>
                <a:r>
                  <a:rPr lang="en-US" sz="2400" dirty="0">
                    <a:solidFill>
                      <a:schemeClr val="tx1"/>
                    </a:solidFill>
                    <a:latin typeface="Avenir Next LT Pro" panose="020B0504020202020204" pitchFamily="34" charset="0"/>
                  </a:rPr>
                  <a:t>, we define the kernel (gram) matrix composed of all pair-wise kernel values:</a:t>
                </a:r>
              </a:p>
              <a:p>
                <a:endParaRPr lang="en-US" sz="2400" dirty="0">
                  <a:latin typeface="Avenir Next LT Pro" panose="020B0504020202020204" pitchFamily="34" charset="0"/>
                </a:endParaRPr>
              </a:p>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𝐾</m:t>
                      </m:r>
                      <m:r>
                        <a:rPr lang="en-US" sz="2400" b="0" i="1" smtClean="0">
                          <a:solidFill>
                            <a:schemeClr val="tx1"/>
                          </a:solidFill>
                          <a:latin typeface="Cambria Math" panose="02040503050406030204" pitchFamily="18" charset="0"/>
                        </a:rPr>
                        <m:t>=</m:t>
                      </m:r>
                      <m:d>
                        <m:dPr>
                          <m:begChr m:val="["/>
                          <m:endChr m:val="]"/>
                          <m:ctrlPr>
                            <a:rPr lang="en-US" sz="2400" b="0" i="1" smtClean="0">
                              <a:solidFill>
                                <a:schemeClr val="tx1"/>
                              </a:solidFill>
                              <a:latin typeface="Cambria Math" panose="02040503050406030204" pitchFamily="18" charset="0"/>
                            </a:rPr>
                          </m:ctrlPr>
                        </m:dPr>
                        <m:e>
                          <m:m>
                            <m:mPr>
                              <m:mcs>
                                <m:mc>
                                  <m:mcPr>
                                    <m:count m:val="3"/>
                                    <m:mcJc m:val="center"/>
                                  </m:mcPr>
                                </m:mc>
                              </m:mcs>
                              <m:ctrlPr>
                                <a:rPr lang="en-US" sz="2400" b="0" i="1" smtClean="0">
                                  <a:solidFill>
                                    <a:schemeClr val="tx1"/>
                                  </a:solidFill>
                                  <a:latin typeface="Cambria Math" panose="02040503050406030204" pitchFamily="18" charset="0"/>
                                </a:rPr>
                              </m:ctrlPr>
                            </m:mPr>
                            <m:mr>
                              <m:e>
                                <m:m>
                                  <m:mPr>
                                    <m:mcs>
                                      <m:mc>
                                        <m:mcPr>
                                          <m:count m:val="1"/>
                                          <m:mcJc m:val="center"/>
                                        </m:mcPr>
                                      </m:mc>
                                    </m:mcs>
                                    <m:ctrlPr>
                                      <a:rPr lang="en-US" sz="2400" b="0" i="1" smtClean="0">
                                        <a:solidFill>
                                          <a:schemeClr val="tx1"/>
                                        </a:solidFill>
                                        <a:latin typeface="Cambria Math" panose="02040503050406030204" pitchFamily="18" charset="0"/>
                                      </a:rPr>
                                    </m:ctrlPr>
                                  </m:mPr>
                                  <m:mr>
                                    <m:e>
                                      <m:r>
                                        <a:rPr lang="en-US" i="1">
                                          <a:latin typeface="Cambria Math" panose="02040503050406030204" pitchFamily="18" charset="0"/>
                                        </a:rPr>
                                        <m:t>𝜅</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e>
                                      </m:d>
                                    </m:e>
                                  </m:mr>
                                  <m:mr>
                                    <m:e>
                                      <m:r>
                                        <a:rPr lang="en-US" i="1">
                                          <a:latin typeface="Cambria Math" panose="02040503050406030204" pitchFamily="18" charset="0"/>
                                        </a:rPr>
                                        <m:t>𝜅</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e>
                                      </m:d>
                                    </m:e>
                                  </m:mr>
                                  <m:mr>
                                    <m:e>
                                      <m:r>
                                        <a:rPr lang="en-US" i="1" smtClean="0">
                                          <a:latin typeface="Cambria Math" panose="02040503050406030204" pitchFamily="18" charset="0"/>
                                        </a:rPr>
                                        <m:t>⋮</m:t>
                                      </m:r>
                                    </m:e>
                                  </m:mr>
                                  <m:mr>
                                    <m:e>
                                      <m:r>
                                        <a:rPr lang="en-US" i="1">
                                          <a:latin typeface="Cambria Math" panose="02040503050406030204" pitchFamily="18" charset="0"/>
                                        </a:rPr>
                                        <m:t>𝜅</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e>
                                      </m:d>
                                    </m:e>
                                  </m:mr>
                                </m:m>
                              </m:e>
                              <m:e>
                                <m:m>
                                  <m:mPr>
                                    <m:mcs>
                                      <m:mc>
                                        <m:mcPr>
                                          <m:count m:val="2"/>
                                          <m:mcJc m:val="center"/>
                                        </m:mcPr>
                                      </m:mc>
                                    </m:mcs>
                                    <m:ctrlPr>
                                      <a:rPr lang="en-US" sz="2400" b="0" i="1" smtClean="0">
                                        <a:solidFill>
                                          <a:schemeClr val="tx1"/>
                                        </a:solidFill>
                                        <a:latin typeface="Cambria Math" panose="02040503050406030204" pitchFamily="18" charset="0"/>
                                      </a:rPr>
                                    </m:ctrlPr>
                                  </m:mPr>
                                  <m:mr>
                                    <m:e>
                                      <m:r>
                                        <a:rPr lang="en-US" i="1">
                                          <a:latin typeface="Cambria Math" panose="02040503050406030204" pitchFamily="18" charset="0"/>
                                        </a:rPr>
                                        <m:t>𝜅</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e>
                                      </m:d>
                                    </m:e>
                                    <m:e>
                                      <m:r>
                                        <a:rPr lang="en-US" i="1" smtClean="0">
                                          <a:latin typeface="Cambria Math" panose="02040503050406030204" pitchFamily="18" charset="0"/>
                                        </a:rPr>
                                        <m:t>…</m:t>
                                      </m:r>
                                    </m:e>
                                  </m:mr>
                                  <m:mr>
                                    <m:e>
                                      <m:r>
                                        <a:rPr lang="en-US" i="1">
                                          <a:latin typeface="Cambria Math" panose="02040503050406030204" pitchFamily="18" charset="0"/>
                                        </a:rPr>
                                        <m:t>𝜅</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e>
                                      </m:d>
                                    </m:e>
                                    <m:e>
                                      <m:r>
                                        <a:rPr lang="en-US" i="1">
                                          <a:latin typeface="Cambria Math" panose="02040503050406030204" pitchFamily="18" charset="0"/>
                                        </a:rPr>
                                        <m:t>…</m:t>
                                      </m:r>
                                    </m:e>
                                  </m:mr>
                                  <m:mr>
                                    <m:e>
                                      <m:r>
                                        <a:rPr lang="en-US" i="1">
                                          <a:latin typeface="Cambria Math" panose="02040503050406030204" pitchFamily="18" charset="0"/>
                                        </a:rPr>
                                        <m:t>⋮</m:t>
                                      </m:r>
                                    </m:e>
                                    <m:e>
                                      <m:r>
                                        <a:rPr lang="en-US" i="1" smtClean="0">
                                          <a:latin typeface="Cambria Math" panose="02040503050406030204" pitchFamily="18" charset="0"/>
                                        </a:rPr>
                                        <m:t>⋱</m:t>
                                      </m:r>
                                    </m:e>
                                  </m:mr>
                                  <m:mr>
                                    <m:e>
                                      <m:r>
                                        <a:rPr lang="en-US" i="1">
                                          <a:latin typeface="Cambria Math" panose="02040503050406030204" pitchFamily="18" charset="0"/>
                                        </a:rPr>
                                        <m:t>𝜅</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e>
                                      </m:d>
                                    </m:e>
                                    <m:e>
                                      <m:r>
                                        <a:rPr lang="en-US" i="1">
                                          <a:latin typeface="Cambria Math" panose="02040503050406030204" pitchFamily="18" charset="0"/>
                                        </a:rPr>
                                        <m:t>…</m:t>
                                      </m:r>
                                    </m:e>
                                  </m:mr>
                                </m:m>
                              </m:e>
                              <m:e>
                                <m:m>
                                  <m:mPr>
                                    <m:mcs>
                                      <m:mc>
                                        <m:mcPr>
                                          <m:count m:val="1"/>
                                          <m:mcJc m:val="center"/>
                                        </m:mcPr>
                                      </m:mc>
                                    </m:mcs>
                                    <m:ctrlPr>
                                      <a:rPr lang="en-US" sz="2400" b="0" i="1" smtClean="0">
                                        <a:solidFill>
                                          <a:schemeClr val="tx1"/>
                                        </a:solidFill>
                                        <a:latin typeface="Cambria Math" panose="02040503050406030204" pitchFamily="18" charset="0"/>
                                      </a:rPr>
                                    </m:ctrlPr>
                                  </m:mPr>
                                  <m:mr>
                                    <m:e>
                                      <m:r>
                                        <a:rPr lang="en-US" i="1">
                                          <a:latin typeface="Cambria Math" panose="02040503050406030204" pitchFamily="18" charset="0"/>
                                        </a:rPr>
                                        <m:t>𝜅</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𝒏</m:t>
                                              </m:r>
                                            </m:sub>
                                          </m:sSub>
                                        </m:e>
                                      </m:d>
                                    </m:e>
                                  </m:mr>
                                  <m:mr>
                                    <m:e>
                                      <m:r>
                                        <a:rPr lang="en-US" i="1">
                                          <a:latin typeface="Cambria Math" panose="02040503050406030204" pitchFamily="18" charset="0"/>
                                        </a:rPr>
                                        <m:t>𝜅</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𝒏</m:t>
                                              </m:r>
                                            </m:sub>
                                          </m:sSub>
                                        </m:e>
                                      </m:d>
                                    </m:e>
                                  </m:mr>
                                  <m:mr>
                                    <m:e>
                                      <m:r>
                                        <a:rPr lang="en-US" i="1">
                                          <a:latin typeface="Cambria Math" panose="02040503050406030204" pitchFamily="18" charset="0"/>
                                        </a:rPr>
                                        <m:t>⋮</m:t>
                                      </m:r>
                                    </m:e>
                                  </m:mr>
                                  <m:mr>
                                    <m:e>
                                      <m:r>
                                        <a:rPr lang="en-US" i="1">
                                          <a:latin typeface="Cambria Math" panose="02040503050406030204" pitchFamily="18" charset="0"/>
                                        </a:rPr>
                                        <m:t>𝜅</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𝒏</m:t>
                                              </m:r>
                                            </m:sub>
                                          </m:sSub>
                                        </m:e>
                                      </m:d>
                                    </m:e>
                                  </m:mr>
                                </m:m>
                              </m:e>
                            </m:mr>
                          </m:m>
                        </m:e>
                      </m:d>
                    </m:oMath>
                  </m:oMathPara>
                </a14:m>
                <a:endParaRPr lang="en-US" sz="2400" dirty="0">
                  <a:solidFill>
                    <a:schemeClr val="tx1"/>
                  </a:solidFill>
                  <a:latin typeface="Avenir Next LT Pro" panose="020B0504020202020204" pitchFamily="34" charset="0"/>
                </a:endParaRPr>
              </a:p>
              <a:p>
                <a:endParaRPr lang="en-US" sz="2400" b="1" u="sng" dirty="0">
                  <a:latin typeface="Avenir Next LT Pro" panose="020B0504020202020204" pitchFamily="34" charset="0"/>
                </a:endParaRPr>
              </a:p>
              <a:p>
                <a:r>
                  <a:rPr lang="en-US" sz="2400" dirty="0">
                    <a:latin typeface="Avenir Next LT Pro" panose="020B0504020202020204" pitchFamily="34" charset="0"/>
                  </a:rPr>
                  <a:t>Kernel matrices are square and symmetric by definition.</a:t>
                </a:r>
              </a:p>
              <a:p>
                <a:endParaRPr lang="en-US" sz="2400" dirty="0">
                  <a:latin typeface="Avenir Next LT Pro" panose="020B0504020202020204" pitchFamily="34" charset="0"/>
                </a:endParaRPr>
              </a:p>
              <a:p>
                <a:r>
                  <a:rPr lang="en-US" sz="2400" b="1" dirty="0">
                    <a:latin typeface="Avenir Next LT Pro" panose="020B0504020202020204" pitchFamily="34" charset="0"/>
                  </a:rPr>
                  <a:t>Mercer Theorem:</a:t>
                </a:r>
                <a:r>
                  <a:rPr lang="en-US" sz="2000" b="1" dirty="0">
                    <a:latin typeface="Avenir Next LT Pro" panose="020B0504020202020204" pitchFamily="34" charset="0"/>
                  </a:rPr>
                  <a:t> </a:t>
                </a:r>
                <a:r>
                  <a:rPr lang="en-US" sz="2000" dirty="0">
                    <a:latin typeface="Avenir Next LT Pro" panose="020B0504020202020204" pitchFamily="34" charset="0"/>
                  </a:rPr>
                  <a:t>A function </a:t>
                </a:r>
                <a14:m>
                  <m:oMath xmlns:m="http://schemas.openxmlformats.org/officeDocument/2006/math">
                    <m:r>
                      <a:rPr lang="en-US" sz="2400" i="1" smtClean="0">
                        <a:latin typeface="Cambria Math" panose="02040503050406030204" pitchFamily="18" charset="0"/>
                      </a:rPr>
                      <m:t>𝜅</m:t>
                    </m:r>
                  </m:oMath>
                </a14:m>
                <a:r>
                  <a:rPr lang="en-US" sz="2400" b="1" dirty="0">
                    <a:latin typeface="Avenir Next LT Pro" panose="020B0504020202020204" pitchFamily="34" charset="0"/>
                  </a:rPr>
                  <a:t> </a:t>
                </a:r>
                <a:r>
                  <a:rPr lang="en-US" sz="2400" dirty="0">
                    <a:latin typeface="Avenir Next LT Pro" panose="020B0504020202020204" pitchFamily="34" charset="0"/>
                  </a:rPr>
                  <a:t>is a kernel function if and only if for any finite sample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𝟏</m:t>
                        </m:r>
                      </m:sub>
                    </m:sSub>
                    <m:r>
                      <a:rPr lang="en-US" sz="2400" b="1" i="1">
                        <a:latin typeface="Cambria Math" panose="02040503050406030204" pitchFamily="18" charset="0"/>
                      </a:rPr>
                      <m:t>, </m:t>
                    </m:r>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𝟐</m:t>
                        </m:r>
                      </m:sub>
                    </m:sSub>
                    <m:r>
                      <a:rPr lang="en-US" sz="2400" b="1" i="1">
                        <a:latin typeface="Cambria Math" panose="02040503050406030204" pitchFamily="18" charset="0"/>
                      </a:rPr>
                      <m:t>,…, </m:t>
                    </m:r>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𝒏</m:t>
                        </m:r>
                      </m:sub>
                    </m:sSub>
                  </m:oMath>
                </a14:m>
                <a:r>
                  <a:rPr lang="en-US" sz="2400" b="1" dirty="0">
                    <a:latin typeface="Avenir Next LT Pro" panose="020B0504020202020204" pitchFamily="34" charset="0"/>
                  </a:rPr>
                  <a:t>, </a:t>
                </a:r>
                <a:r>
                  <a:rPr lang="en-US" sz="2400" dirty="0">
                    <a:latin typeface="Avenir Next LT Pro" panose="020B0504020202020204" pitchFamily="34" charset="0"/>
                  </a:rPr>
                  <a:t>its corresponding kernel matrix is positive semidefinite (aka has non-negative eigenvalues).</a:t>
                </a:r>
                <a:endParaRPr lang="en-US" sz="2400" b="1" dirty="0">
                  <a:latin typeface="Avenir Next LT Pro" panose="020B0504020202020204" pitchFamily="34" charset="0"/>
                </a:endParaRPr>
              </a:p>
            </p:txBody>
          </p:sp>
        </mc:Choice>
        <mc:Fallback xmlns="">
          <p:sp>
            <p:nvSpPr>
              <p:cNvPr id="12" name="TextBox 11">
                <a:extLst>
                  <a:ext uri="{FF2B5EF4-FFF2-40B4-BE49-F238E27FC236}">
                    <a16:creationId xmlns:a16="http://schemas.microsoft.com/office/drawing/2014/main" id="{102B9C93-EB8E-425E-88D8-8DAC70265D24}"/>
                  </a:ext>
                </a:extLst>
              </p:cNvPr>
              <p:cNvSpPr txBox="1">
                <a:spLocks noRot="1" noChangeAspect="1" noMove="1" noResize="1" noEditPoints="1" noAdjustHandles="1" noChangeArrowheads="1" noChangeShapeType="1" noTextEdit="1"/>
              </p:cNvSpPr>
              <p:nvPr/>
            </p:nvSpPr>
            <p:spPr>
              <a:xfrm>
                <a:off x="431800" y="658273"/>
                <a:ext cx="11620501" cy="5541453"/>
              </a:xfrm>
              <a:prstGeom prst="rect">
                <a:avLst/>
              </a:prstGeom>
              <a:blipFill>
                <a:blip r:embed="rId2"/>
                <a:stretch>
                  <a:fillRect l="-839" t="-770" r="-630" b="-165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3438757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9D10-4F3C-4DC0-85E8-B9DF86C61170}"/>
              </a:ext>
            </a:extLst>
          </p:cNvPr>
          <p:cNvSpPr>
            <a:spLocks noGrp="1"/>
          </p:cNvSpPr>
          <p:nvPr>
            <p:ph type="title"/>
          </p:nvPr>
        </p:nvSpPr>
        <p:spPr/>
        <p:txBody>
          <a:bodyPr/>
          <a:lstStyle/>
          <a:p>
            <a:r>
              <a:rPr lang="en-US" dirty="0"/>
              <a:t>Kernel Functions: The Kernel Trick</a:t>
            </a:r>
          </a:p>
        </p:txBody>
      </p:sp>
      <p:sp>
        <p:nvSpPr>
          <p:cNvPr id="3" name="Slide Number Placeholder 2">
            <a:extLst>
              <a:ext uri="{FF2B5EF4-FFF2-40B4-BE49-F238E27FC236}">
                <a16:creationId xmlns:a16="http://schemas.microsoft.com/office/drawing/2014/main" id="{3DC35B3D-FA64-45DE-840B-3D8E9E231A93}"/>
              </a:ext>
            </a:extLst>
          </p:cNvPr>
          <p:cNvSpPr>
            <a:spLocks noGrp="1"/>
          </p:cNvSpPr>
          <p:nvPr>
            <p:ph type="sldNum" sz="quarter" idx="4"/>
          </p:nvPr>
        </p:nvSpPr>
        <p:spPr/>
        <p:txBody>
          <a:bodyPr/>
          <a:lstStyle/>
          <a:p>
            <a:fld id="{02C8B7B2-9496-47E5-990F-169BD0B1DE6A}" type="slidenum">
              <a:rPr lang="en-US" smtClean="0"/>
              <a:t>67</a:t>
            </a:fld>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02B9C93-EB8E-425E-88D8-8DAC70265D24}"/>
                  </a:ext>
                </a:extLst>
              </p:cNvPr>
              <p:cNvSpPr txBox="1"/>
              <p:nvPr/>
            </p:nvSpPr>
            <p:spPr>
              <a:xfrm>
                <a:off x="431800" y="948559"/>
                <a:ext cx="11620501" cy="4528419"/>
              </a:xfrm>
              <a:prstGeom prst="rect">
                <a:avLst/>
              </a:prstGeom>
              <a:noFill/>
              <a:ln>
                <a:noFill/>
              </a:ln>
            </p:spPr>
            <p:txBody>
              <a:bodyPr wrap="square">
                <a:spAutoFit/>
              </a:bodyPr>
              <a:lstStyle/>
              <a:p>
                <a:r>
                  <a:rPr lang="en-US" sz="2400" b="1" dirty="0">
                    <a:solidFill>
                      <a:schemeClr val="tx1"/>
                    </a:solidFill>
                    <a:latin typeface="Avenir Next LT Pro" panose="020B0504020202020204" pitchFamily="34" charset="0"/>
                  </a:rPr>
                  <a:t>Closure Properties of Kernels</a:t>
                </a:r>
              </a:p>
              <a:p>
                <a:endParaRPr lang="en-US" sz="2400" dirty="0">
                  <a:latin typeface="Avenir Next LT Pro" panose="020B0504020202020204" pitchFamily="34" charset="0"/>
                </a:endParaRPr>
              </a:p>
              <a:p>
                <a:r>
                  <a:rPr lang="en-US" sz="2400" dirty="0">
                    <a:solidFill>
                      <a:schemeClr val="tx1"/>
                    </a:solidFill>
                    <a:latin typeface="Avenir Next LT Pro" panose="020B0504020202020204" pitchFamily="34" charset="0"/>
                  </a:rPr>
                  <a:t>If </a:t>
                </a: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𝜅</m:t>
                        </m:r>
                      </m:e>
                      <m:sub>
                        <m:r>
                          <a:rPr lang="en-US" sz="2400" b="0" i="1" smtClean="0">
                            <a:solidFill>
                              <a:schemeClr val="tx1"/>
                            </a:solidFill>
                            <a:latin typeface="Cambria Math" panose="02040503050406030204" pitchFamily="18" charset="0"/>
                          </a:rPr>
                          <m:t>1</m:t>
                        </m:r>
                      </m:sub>
                    </m:sSub>
                  </m:oMath>
                </a14:m>
                <a:r>
                  <a:rPr lang="en-US" sz="2400" dirty="0">
                    <a:solidFill>
                      <a:schemeClr val="tx1"/>
                    </a:solidFill>
                    <a:latin typeface="Avenir Next LT Pro" panose="020B0504020202020204" pitchFamily="34" charset="0"/>
                  </a:rPr>
                  <a:t> and </a:t>
                </a: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𝜅</m:t>
                        </m:r>
                      </m:e>
                      <m:sub>
                        <m:r>
                          <a:rPr lang="en-US" sz="2400" b="0" i="1" smtClean="0">
                            <a:solidFill>
                              <a:schemeClr val="tx1"/>
                            </a:solidFill>
                            <a:latin typeface="Cambria Math" panose="02040503050406030204" pitchFamily="18" charset="0"/>
                          </a:rPr>
                          <m:t>2</m:t>
                        </m:r>
                      </m:sub>
                    </m:sSub>
                  </m:oMath>
                </a14:m>
                <a:r>
                  <a:rPr lang="en-US" sz="2400" dirty="0">
                    <a:solidFill>
                      <a:schemeClr val="tx1"/>
                    </a:solidFill>
                    <a:latin typeface="Avenir Next LT Pro" panose="020B0504020202020204" pitchFamily="34" charset="0"/>
                  </a:rPr>
                  <a:t> are kernel functions then the following are all also kernel functions:</a:t>
                </a:r>
              </a:p>
              <a:p>
                <a:pPr marL="342900" indent="-342900">
                  <a:buFont typeface="Arial" panose="020B0604020202020204" pitchFamily="34" charset="0"/>
                  <a:buChar char="•"/>
                </a:pPr>
                <a:endParaRPr lang="en-US" sz="2400" dirty="0">
                  <a:latin typeface="Avenir Next LT Pro" panose="020B0504020202020204" pitchFamily="34" charset="0"/>
                </a:endParaRPr>
              </a:p>
              <a:p>
                <a:pPr marL="800100" lvl="1" indent="-342900">
                  <a:buFont typeface="Arial" panose="020B0604020202020204" pitchFamily="34" charset="0"/>
                  <a:buChar char="•"/>
                </a:pPr>
                <a14:m>
                  <m:oMath xmlns:m="http://schemas.openxmlformats.org/officeDocument/2006/math">
                    <m:r>
                      <a:rPr lang="en-US" sz="2400" b="0" i="1" smtClean="0">
                        <a:solidFill>
                          <a:schemeClr val="tx1"/>
                        </a:solidFill>
                        <a:latin typeface="Cambria Math" panose="02040503050406030204" pitchFamily="18" charset="0"/>
                      </a:rPr>
                      <m:t>𝜅</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𝑎</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𝑏</m:t>
                    </m:r>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𝜅</m:t>
                        </m:r>
                      </m:e>
                      <m:sub>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oMath>
                </a14:m>
                <a:r>
                  <a:rPr lang="en-US" sz="2400" dirty="0">
                    <a:solidFill>
                      <a:schemeClr val="tx1"/>
                    </a:solidFill>
                    <a:latin typeface="Avenir Next LT Pro" panose="020B0504020202020204" pitchFamily="34" charset="0"/>
                  </a:rPr>
                  <a:t> +</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𝜅</m:t>
                        </m:r>
                      </m:e>
                      <m:sub>
                        <m:r>
                          <a:rPr lang="en-US" sz="2400" b="0" i="1" smtClean="0">
                            <a:latin typeface="Cambria Math" panose="02040503050406030204" pitchFamily="18" charset="0"/>
                          </a:rPr>
                          <m:t>2</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e>
                    </m:d>
                  </m:oMath>
                </a14:m>
                <a:endParaRPr lang="en-US" sz="2400" b="0" dirty="0"/>
              </a:p>
              <a:p>
                <a:pPr marL="1257300" lvl="2" indent="-342900">
                  <a:buFont typeface="Arial" panose="020B0604020202020204" pitchFamily="34" charset="0"/>
                  <a:buChar char="•"/>
                </a:pPr>
                <a14:m>
                  <m:oMath xmlns:m="http://schemas.openxmlformats.org/officeDocument/2006/math">
                    <m:r>
                      <m:rPr>
                        <m:sty m:val="p"/>
                      </m:rPr>
                      <a:rPr lang="en-US" sz="2400" b="0" i="0" smtClean="0">
                        <a:latin typeface="Cambria Math" panose="02040503050406030204" pitchFamily="18" charset="0"/>
                      </a:rPr>
                      <m:t>Φ</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Φ</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Φ</m:t>
                        </m:r>
                      </m:e>
                      <m:sub>
                        <m:r>
                          <a:rPr lang="en-US" sz="2400" b="0" i="1" smtClean="0">
                            <a:latin typeface="Cambria Math" panose="02040503050406030204" pitchFamily="18" charset="0"/>
                          </a:rPr>
                          <m:t>2</m:t>
                        </m:r>
                      </m:sub>
                    </m:sSub>
                  </m:oMath>
                </a14:m>
                <a:endParaRPr lang="en-US" sz="2400" b="0" dirty="0"/>
              </a:p>
              <a:p>
                <a:pPr lvl="2"/>
                <a:endParaRPr lang="en-US" sz="2400" b="0" dirty="0"/>
              </a:p>
              <a:p>
                <a:pPr marL="800100" lvl="1" indent="-342900">
                  <a:buFont typeface="Arial" panose="020B0604020202020204" pitchFamily="34" charset="0"/>
                  <a:buChar char="•"/>
                </a:pPr>
                <a14:m>
                  <m:oMath xmlns:m="http://schemas.openxmlformats.org/officeDocument/2006/math">
                    <m:r>
                      <a:rPr lang="en-US" sz="2400" b="0" i="1" smtClean="0">
                        <a:solidFill>
                          <a:schemeClr val="tx1"/>
                        </a:solidFill>
                        <a:latin typeface="Cambria Math" panose="02040503050406030204" pitchFamily="18" charset="0"/>
                      </a:rPr>
                      <m:t>𝜅</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𝑎</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𝑏</m:t>
                        </m:r>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𝑐</m:t>
                    </m:r>
                    <m:sSub>
                      <m:sSubPr>
                        <m:ctrlPr>
                          <a:rPr lang="en-US" sz="2400" i="1">
                            <a:latin typeface="Cambria Math" panose="02040503050406030204" pitchFamily="18" charset="0"/>
                          </a:rPr>
                        </m:ctrlPr>
                      </m:sSubPr>
                      <m:e>
                        <m:r>
                          <a:rPr lang="en-US" sz="2400" i="1">
                            <a:latin typeface="Cambria Math" panose="02040503050406030204" pitchFamily="18" charset="0"/>
                          </a:rPr>
                          <m:t>𝜅</m:t>
                        </m:r>
                      </m:e>
                      <m:sub>
                        <m:r>
                          <a:rPr lang="en-US" sz="2400" i="1">
                            <a:latin typeface="Cambria Math" panose="02040503050406030204" pitchFamily="18" charset="0"/>
                          </a:rPr>
                          <m:t>1</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e>
                    </m:d>
                  </m:oMath>
                </a14:m>
                <a:r>
                  <a:rPr lang="en-US" sz="2400" dirty="0">
                    <a:solidFill>
                      <a:schemeClr val="tx1"/>
                    </a:solidFill>
                    <a:latin typeface="Avenir Next LT Pro" panose="020B0504020202020204" pitchFamily="34" charset="0"/>
                  </a:rPr>
                  <a:t>,  for c&gt;0</a:t>
                </a:r>
              </a:p>
              <a:p>
                <a:pPr marL="1257300" lvl="2" indent="-342900">
                  <a:buFont typeface="Arial" panose="020B0604020202020204" pitchFamily="34" charset="0"/>
                  <a:buChar char="•"/>
                </a:pPr>
                <a14:m>
                  <m:oMath xmlns:m="http://schemas.openxmlformats.org/officeDocument/2006/math">
                    <m:r>
                      <m:rPr>
                        <m:sty m:val="p"/>
                      </m:rPr>
                      <a:rPr lang="en-US" sz="2400" b="0" i="0" smtClean="0">
                        <a:solidFill>
                          <a:schemeClr val="tx1"/>
                        </a:solidFill>
                        <a:latin typeface="Cambria Math" panose="02040503050406030204" pitchFamily="18" charset="0"/>
                      </a:rPr>
                      <m:t>Φ</m:t>
                    </m:r>
                    <m:r>
                      <a:rPr lang="en-US" sz="2400" b="0" i="1" smtClean="0">
                        <a:solidFill>
                          <a:schemeClr val="tx1"/>
                        </a:solidFill>
                        <a:latin typeface="Cambria Math" panose="02040503050406030204" pitchFamily="18" charset="0"/>
                      </a:rPr>
                      <m:t>=</m:t>
                    </m:r>
                    <m:rad>
                      <m:radPr>
                        <m:degHide m:val="on"/>
                        <m:ctrlPr>
                          <a:rPr lang="en-US" sz="2400" b="0" i="1" smtClean="0">
                            <a:solidFill>
                              <a:schemeClr val="tx1"/>
                            </a:solidFill>
                            <a:latin typeface="Cambria Math" panose="02040503050406030204" pitchFamily="18" charset="0"/>
                          </a:rPr>
                        </m:ctrlPr>
                      </m:radPr>
                      <m:deg/>
                      <m:e>
                        <m:r>
                          <a:rPr lang="en-US" sz="2400" b="0" i="1" smtClean="0">
                            <a:solidFill>
                              <a:schemeClr val="tx1"/>
                            </a:solidFill>
                            <a:latin typeface="Cambria Math" panose="02040503050406030204" pitchFamily="18" charset="0"/>
                          </a:rPr>
                          <m:t>𝑎</m:t>
                        </m:r>
                      </m:e>
                    </m:rad>
                    <m:sSub>
                      <m:sSubPr>
                        <m:ctrlPr>
                          <a:rPr lang="en-US" sz="2400" b="0" i="1" smtClean="0">
                            <a:solidFill>
                              <a:schemeClr val="tx1"/>
                            </a:solidFill>
                            <a:latin typeface="Cambria Math" panose="02040503050406030204" pitchFamily="18" charset="0"/>
                          </a:rPr>
                        </m:ctrlPr>
                      </m:sSubPr>
                      <m:e>
                        <m:r>
                          <m:rPr>
                            <m:sty m:val="p"/>
                          </m:rPr>
                          <a:rPr lang="en-US" sz="2400" b="0" i="0" smtClean="0">
                            <a:solidFill>
                              <a:schemeClr val="tx1"/>
                            </a:solidFill>
                            <a:latin typeface="Cambria Math" panose="02040503050406030204" pitchFamily="18" charset="0"/>
                          </a:rPr>
                          <m:t>Φ</m:t>
                        </m:r>
                      </m:e>
                      <m:sub>
                        <m:r>
                          <a:rPr lang="en-US" sz="2400" b="0" i="1" smtClean="0">
                            <a:solidFill>
                              <a:schemeClr val="tx1"/>
                            </a:solidFill>
                            <a:latin typeface="Cambria Math" panose="02040503050406030204" pitchFamily="18" charset="0"/>
                          </a:rPr>
                          <m:t>1</m:t>
                        </m:r>
                      </m:sub>
                    </m:sSub>
                  </m:oMath>
                </a14:m>
                <a:endParaRPr lang="en-US" sz="2400" dirty="0">
                  <a:solidFill>
                    <a:schemeClr val="tx1"/>
                  </a:solidFill>
                  <a:latin typeface="Avenir Next LT Pro" panose="020B0504020202020204" pitchFamily="34" charset="0"/>
                </a:endParaRPr>
              </a:p>
              <a:p>
                <a:pPr marL="1257300" lvl="2" indent="-342900">
                  <a:buFont typeface="Arial" panose="020B0604020202020204" pitchFamily="34" charset="0"/>
                  <a:buChar char="•"/>
                </a:pPr>
                <a:endParaRPr lang="en-US" sz="2400" dirty="0">
                  <a:latin typeface="Avenir Next LT Pro" panose="020B0504020202020204" pitchFamily="34" charset="0"/>
                </a:endParaRPr>
              </a:p>
              <a:p>
                <a:pPr marL="800100" lvl="1" indent="-342900">
                  <a:buFont typeface="Arial" panose="020B0604020202020204" pitchFamily="34" charset="0"/>
                  <a:buChar char="•"/>
                </a:pPr>
                <a14:m>
                  <m:oMath xmlns:m="http://schemas.openxmlformats.org/officeDocument/2006/math">
                    <m:r>
                      <a:rPr lang="en-US" sz="2400" b="0" i="1" smtClean="0">
                        <a:solidFill>
                          <a:schemeClr val="tx1"/>
                        </a:solidFill>
                        <a:latin typeface="Cambria Math" panose="02040503050406030204" pitchFamily="18" charset="0"/>
                      </a:rPr>
                      <m:t>𝜅</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𝑎</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𝑏</m:t>
                    </m:r>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𝜅</m:t>
                        </m:r>
                      </m:e>
                      <m:sub>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𝜅</m:t>
                        </m:r>
                      </m:e>
                      <m:sub>
                        <m:r>
                          <a:rPr lang="en-US" sz="2400" b="0" i="1" smtClean="0">
                            <a:latin typeface="Cambria Math" panose="02040503050406030204" pitchFamily="18" charset="0"/>
                          </a:rPr>
                          <m:t>2</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e>
                    </m:d>
                  </m:oMath>
                </a14:m>
                <a:endParaRPr lang="en-US" sz="2400" b="0" dirty="0"/>
              </a:p>
              <a:p>
                <a:pPr marL="1257300" lvl="2" indent="-342900">
                  <a:buFont typeface="Arial" panose="020B0604020202020204" pitchFamily="34" charset="0"/>
                  <a:buChar char="•"/>
                </a:pPr>
                <a14:m>
                  <m:oMath xmlns:m="http://schemas.openxmlformats.org/officeDocument/2006/math">
                    <m:sSub>
                      <m:sSubPr>
                        <m:ctrlPr>
                          <a:rPr lang="en-US" sz="2400" b="0" i="1" dirty="0" smtClean="0">
                            <a:latin typeface="Cambria Math" panose="02040503050406030204" pitchFamily="18" charset="0"/>
                          </a:rPr>
                        </m:ctrlPr>
                      </m:sSubPr>
                      <m:e>
                        <m:r>
                          <m:rPr>
                            <m:sty m:val="p"/>
                          </m:rPr>
                          <a:rPr lang="en-US" sz="2400" b="0" i="0" dirty="0" smtClean="0">
                            <a:latin typeface="Cambria Math" panose="02040503050406030204" pitchFamily="18" charset="0"/>
                          </a:rPr>
                          <m:t>Φ</m:t>
                        </m:r>
                      </m:e>
                      <m:sub>
                        <m:r>
                          <a:rPr lang="en-US" sz="2400" b="0" i="1" dirty="0" smtClean="0">
                            <a:latin typeface="Cambria Math" panose="02040503050406030204" pitchFamily="18" charset="0"/>
                          </a:rPr>
                          <m:t>𝑖𝑗</m:t>
                        </m:r>
                      </m:sub>
                    </m:sSub>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m:rPr>
                            <m:sty m:val="p"/>
                          </m:rPr>
                          <a:rPr lang="en-US" sz="2400" b="0" i="0" dirty="0" smtClean="0">
                            <a:latin typeface="Cambria Math" panose="02040503050406030204" pitchFamily="18" charset="0"/>
                          </a:rPr>
                          <m:t>Φ</m:t>
                        </m:r>
                      </m:e>
                      <m:sub>
                        <m:r>
                          <a:rPr lang="en-US" sz="2400" b="0" i="1" dirty="0" smtClean="0">
                            <a:latin typeface="Cambria Math" panose="02040503050406030204" pitchFamily="18" charset="0"/>
                          </a:rPr>
                          <m:t>1</m:t>
                        </m:r>
                        <m:r>
                          <a:rPr lang="en-US" sz="2400" b="0" i="1" dirty="0" smtClean="0">
                            <a:latin typeface="Cambria Math" panose="02040503050406030204" pitchFamily="18" charset="0"/>
                          </a:rPr>
                          <m:t>𝑖</m:t>
                        </m:r>
                      </m:sub>
                    </m:sSub>
                    <m:sSub>
                      <m:sSubPr>
                        <m:ctrlPr>
                          <a:rPr lang="en-US" sz="2400" b="0" i="1" dirty="0" smtClean="0">
                            <a:latin typeface="Cambria Math" panose="02040503050406030204" pitchFamily="18" charset="0"/>
                          </a:rPr>
                        </m:ctrlPr>
                      </m:sSubPr>
                      <m:e>
                        <m:r>
                          <m:rPr>
                            <m:sty m:val="p"/>
                          </m:rPr>
                          <a:rPr lang="en-US" sz="2400" b="0" i="0" dirty="0" smtClean="0">
                            <a:latin typeface="Cambria Math" panose="02040503050406030204" pitchFamily="18" charset="0"/>
                          </a:rPr>
                          <m:t>Φ</m:t>
                        </m:r>
                      </m:e>
                      <m:sub>
                        <m:r>
                          <a:rPr lang="en-US" sz="2400" b="0" i="1" dirty="0" smtClean="0">
                            <a:latin typeface="Cambria Math" panose="02040503050406030204" pitchFamily="18" charset="0"/>
                          </a:rPr>
                          <m:t>2</m:t>
                        </m:r>
                        <m:r>
                          <a:rPr lang="en-US" sz="2400" b="0" i="1" dirty="0" smtClean="0">
                            <a:latin typeface="Cambria Math" panose="02040503050406030204" pitchFamily="18" charset="0"/>
                          </a:rPr>
                          <m:t>𝑗</m:t>
                        </m:r>
                      </m:sub>
                    </m:sSub>
                  </m:oMath>
                </a14:m>
                <a:r>
                  <a:rPr lang="en-US" sz="2400" dirty="0">
                    <a:latin typeface="Avenir Next LT Pro" panose="020B0504020202020204" pitchFamily="34" charset="0"/>
                  </a:rPr>
                  <a:t>  </a:t>
                </a:r>
                <a:r>
                  <a:rPr lang="en-US" sz="2400" dirty="0">
                    <a:latin typeface="Avenir Next LT Pro" panose="020B0504020202020204" pitchFamily="34" charset="0"/>
                    <a:sym typeface="Wingdings" panose="05000000000000000000" pitchFamily="2" charset="2"/>
                  </a:rPr>
                  <a:t> full cross product</a:t>
                </a:r>
                <a:endParaRPr lang="en-US" sz="2400" dirty="0">
                  <a:latin typeface="Avenir Next LT Pro" panose="020B0504020202020204" pitchFamily="34" charset="0"/>
                </a:endParaRPr>
              </a:p>
            </p:txBody>
          </p:sp>
        </mc:Choice>
        <mc:Fallback xmlns="">
          <p:sp>
            <p:nvSpPr>
              <p:cNvPr id="12" name="TextBox 11">
                <a:extLst>
                  <a:ext uri="{FF2B5EF4-FFF2-40B4-BE49-F238E27FC236}">
                    <a16:creationId xmlns:a16="http://schemas.microsoft.com/office/drawing/2014/main" id="{102B9C93-EB8E-425E-88D8-8DAC70265D24}"/>
                  </a:ext>
                </a:extLst>
              </p:cNvPr>
              <p:cNvSpPr txBox="1">
                <a:spLocks noRot="1" noChangeAspect="1" noMove="1" noResize="1" noEditPoints="1" noAdjustHandles="1" noChangeArrowheads="1" noChangeShapeType="1" noTextEdit="1"/>
              </p:cNvSpPr>
              <p:nvPr/>
            </p:nvSpPr>
            <p:spPr>
              <a:xfrm>
                <a:off x="431800" y="948559"/>
                <a:ext cx="11620501" cy="4528419"/>
              </a:xfrm>
              <a:prstGeom prst="rect">
                <a:avLst/>
              </a:prstGeom>
              <a:blipFill>
                <a:blip r:embed="rId2"/>
                <a:stretch>
                  <a:fillRect l="-839" t="-943" b="-229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620873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9D10-4F3C-4DC0-85E8-B9DF86C61170}"/>
              </a:ext>
            </a:extLst>
          </p:cNvPr>
          <p:cNvSpPr>
            <a:spLocks noGrp="1"/>
          </p:cNvSpPr>
          <p:nvPr>
            <p:ph type="title"/>
          </p:nvPr>
        </p:nvSpPr>
        <p:spPr/>
        <p:txBody>
          <a:bodyPr/>
          <a:lstStyle/>
          <a:p>
            <a:r>
              <a:rPr lang="en-US" dirty="0"/>
              <a:t>Kernel Functions: The Kernel Trick</a:t>
            </a:r>
          </a:p>
        </p:txBody>
      </p:sp>
      <p:sp>
        <p:nvSpPr>
          <p:cNvPr id="3" name="Slide Number Placeholder 2">
            <a:extLst>
              <a:ext uri="{FF2B5EF4-FFF2-40B4-BE49-F238E27FC236}">
                <a16:creationId xmlns:a16="http://schemas.microsoft.com/office/drawing/2014/main" id="{3DC35B3D-FA64-45DE-840B-3D8E9E231A93}"/>
              </a:ext>
            </a:extLst>
          </p:cNvPr>
          <p:cNvSpPr>
            <a:spLocks noGrp="1"/>
          </p:cNvSpPr>
          <p:nvPr>
            <p:ph type="sldNum" sz="quarter" idx="4"/>
          </p:nvPr>
        </p:nvSpPr>
        <p:spPr/>
        <p:txBody>
          <a:bodyPr/>
          <a:lstStyle/>
          <a:p>
            <a:fld id="{02C8B7B2-9496-47E5-990F-169BD0B1DE6A}" type="slidenum">
              <a:rPr lang="en-US" smtClean="0"/>
              <a:t>68</a:t>
            </a:fld>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02B9C93-EB8E-425E-88D8-8DAC70265D24}"/>
                  </a:ext>
                </a:extLst>
              </p:cNvPr>
              <p:cNvSpPr txBox="1"/>
              <p:nvPr/>
            </p:nvSpPr>
            <p:spPr>
              <a:xfrm>
                <a:off x="431800" y="774387"/>
                <a:ext cx="11620501" cy="830997"/>
              </a:xfrm>
              <a:prstGeom prst="rect">
                <a:avLst/>
              </a:prstGeom>
              <a:noFill/>
              <a:ln>
                <a:noFill/>
              </a:ln>
            </p:spPr>
            <p:txBody>
              <a:bodyPr wrap="square">
                <a:spAutoFit/>
              </a:bodyPr>
              <a:lstStyle/>
              <a:p>
                <a:r>
                  <a:rPr lang="en-US" sz="2400" dirty="0">
                    <a:latin typeface="Avenir Next LT Pro" panose="020B0504020202020204" pitchFamily="34" charset="0"/>
                  </a:rPr>
                  <a:t>In practice, we directly use the kernel functions without explicitly stating the transformation </a:t>
                </a:r>
                <a14:m>
                  <m:oMath xmlns:m="http://schemas.openxmlformats.org/officeDocument/2006/math">
                    <m:r>
                      <m:rPr>
                        <m:sty m:val="p"/>
                      </m:rPr>
                      <a:rPr lang="en-US" sz="2400" b="0" i="0" smtClean="0">
                        <a:latin typeface="Cambria Math" panose="02040503050406030204" pitchFamily="18" charset="0"/>
                      </a:rPr>
                      <m:t>Φ</m:t>
                    </m:r>
                  </m:oMath>
                </a14:m>
                <a:r>
                  <a:rPr lang="en-US" sz="2400" dirty="0">
                    <a:latin typeface="Avenir Next LT Pro" panose="020B0504020202020204" pitchFamily="34" charset="0"/>
                  </a:rPr>
                  <a:t>. Will show this next slide for SVMs.</a:t>
                </a:r>
              </a:p>
            </p:txBody>
          </p:sp>
        </mc:Choice>
        <mc:Fallback xmlns="">
          <p:sp>
            <p:nvSpPr>
              <p:cNvPr id="12" name="TextBox 11">
                <a:extLst>
                  <a:ext uri="{FF2B5EF4-FFF2-40B4-BE49-F238E27FC236}">
                    <a16:creationId xmlns:a16="http://schemas.microsoft.com/office/drawing/2014/main" id="{102B9C93-EB8E-425E-88D8-8DAC70265D24}"/>
                  </a:ext>
                </a:extLst>
              </p:cNvPr>
              <p:cNvSpPr txBox="1">
                <a:spLocks noRot="1" noChangeAspect="1" noMove="1" noResize="1" noEditPoints="1" noAdjustHandles="1" noChangeArrowheads="1" noChangeShapeType="1" noTextEdit="1"/>
              </p:cNvSpPr>
              <p:nvPr/>
            </p:nvSpPr>
            <p:spPr>
              <a:xfrm>
                <a:off x="431800" y="774387"/>
                <a:ext cx="11620501" cy="830997"/>
              </a:xfrm>
              <a:prstGeom prst="rect">
                <a:avLst/>
              </a:prstGeom>
              <a:blipFill>
                <a:blip r:embed="rId2"/>
                <a:stretch>
                  <a:fillRect l="-839" t="-5147" b="-16912"/>
                </a:stretch>
              </a:blipFill>
              <a:ln>
                <a:no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8539E0DC-D913-4533-A367-BB31C54F6C96}"/>
              </a:ext>
            </a:extLst>
          </p:cNvPr>
          <p:cNvSpPr txBox="1"/>
          <p:nvPr/>
        </p:nvSpPr>
        <p:spPr>
          <a:xfrm>
            <a:off x="431801" y="2001197"/>
            <a:ext cx="11354816" cy="1569660"/>
          </a:xfrm>
          <a:prstGeom prst="rect">
            <a:avLst/>
          </a:prstGeom>
          <a:noFill/>
          <a:ln>
            <a:noFill/>
          </a:ln>
        </p:spPr>
        <p:txBody>
          <a:bodyPr wrap="square">
            <a:spAutoFit/>
          </a:bodyPr>
          <a:lstStyle/>
          <a:p>
            <a:r>
              <a:rPr lang="en-US" sz="2400" dirty="0">
                <a:latin typeface="Avenir Next LT Pro" panose="020B0504020202020204" pitchFamily="34" charset="0"/>
              </a:rPr>
              <a:t>Some simple kernels have very complicated corresponding transforms. For instance, the </a:t>
            </a:r>
            <a:r>
              <a:rPr lang="en-US" sz="2400" b="1" u="sng" dirty="0">
                <a:latin typeface="Avenir Next LT Pro" panose="020B0504020202020204" pitchFamily="34" charset="0"/>
              </a:rPr>
              <a:t>radial basis function kernel</a:t>
            </a:r>
            <a:r>
              <a:rPr lang="en-US" sz="2400" b="1" dirty="0">
                <a:latin typeface="Avenir Next LT Pro" panose="020B0504020202020204" pitchFamily="34" charset="0"/>
              </a:rPr>
              <a:t> </a:t>
            </a:r>
            <a:r>
              <a:rPr lang="en-US" sz="2400" dirty="0">
                <a:latin typeface="Avenir Next LT Pro" panose="020B0504020202020204" pitchFamily="34" charset="0"/>
              </a:rPr>
              <a:t>(below) corresponds to a dot product in infinite dimensional space. </a:t>
            </a:r>
          </a:p>
          <a:p>
            <a:endParaRPr lang="en-US" sz="2400" dirty="0">
              <a:latin typeface="Avenir Next LT Pro" panose="020B0504020202020204"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218568-F861-4BB5-A8CF-345C1767A6DD}"/>
                  </a:ext>
                </a:extLst>
              </p:cNvPr>
              <p:cNvSpPr txBox="1"/>
              <p:nvPr/>
            </p:nvSpPr>
            <p:spPr>
              <a:xfrm>
                <a:off x="3069772" y="3493535"/>
                <a:ext cx="6139542" cy="11524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tx1"/>
                          </a:solidFill>
                          <a:latin typeface="Cambria Math" panose="02040503050406030204" pitchFamily="18" charset="0"/>
                        </a:rPr>
                        <m:t>𝜅</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𝑎</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𝑏</m:t>
                          </m:r>
                        </m:e>
                      </m:d>
                      <m:r>
                        <a:rPr lang="en-US" sz="3600" b="0" i="1" smtClean="0">
                          <a:solidFill>
                            <a:schemeClr val="tx1"/>
                          </a:solidFill>
                          <a:latin typeface="Cambria Math" panose="02040503050406030204" pitchFamily="18" charset="0"/>
                        </a:rPr>
                        <m:t>=</m:t>
                      </m:r>
                      <m:sSup>
                        <m:sSupPr>
                          <m:ctrlPr>
                            <a:rPr lang="en-US" sz="3600" b="0" i="1" smtClean="0">
                              <a:solidFill>
                                <a:schemeClr val="tx1"/>
                              </a:solidFill>
                              <a:latin typeface="Cambria Math" panose="02040503050406030204" pitchFamily="18" charset="0"/>
                            </a:rPr>
                          </m:ctrlPr>
                        </m:sSupPr>
                        <m:e>
                          <m:r>
                            <a:rPr lang="en-US" sz="3600" b="0" i="1" smtClean="0">
                              <a:solidFill>
                                <a:schemeClr val="tx1"/>
                              </a:solidFill>
                              <a:latin typeface="Cambria Math" panose="02040503050406030204" pitchFamily="18" charset="0"/>
                            </a:rPr>
                            <m:t>𝑒</m:t>
                          </m:r>
                        </m:e>
                        <m:sup>
                          <m:r>
                            <a:rPr lang="en-US" sz="3600" b="0" i="1" smtClean="0">
                              <a:solidFill>
                                <a:schemeClr val="tx1"/>
                              </a:solidFill>
                              <a:latin typeface="Cambria Math" panose="02040503050406030204" pitchFamily="18" charset="0"/>
                            </a:rPr>
                            <m:t>−</m:t>
                          </m:r>
                          <m:f>
                            <m:fPr>
                              <m:ctrlPr>
                                <a:rPr lang="en-US" sz="3600" b="0" i="1" smtClean="0">
                                  <a:solidFill>
                                    <a:schemeClr val="tx1"/>
                                  </a:solidFill>
                                  <a:latin typeface="Cambria Math" panose="02040503050406030204" pitchFamily="18" charset="0"/>
                                </a:rPr>
                              </m:ctrlPr>
                            </m:fPr>
                            <m:num>
                              <m:sSup>
                                <m:sSupPr>
                                  <m:ctrlPr>
                                    <a:rPr lang="en-US" sz="3600" b="0" i="1" smtClean="0">
                                      <a:solidFill>
                                        <a:schemeClr val="tx1"/>
                                      </a:solidFill>
                                      <a:latin typeface="Cambria Math" panose="02040503050406030204" pitchFamily="18" charset="0"/>
                                    </a:rPr>
                                  </m:ctrlPr>
                                </m:sSupPr>
                                <m:e>
                                  <m:d>
                                    <m:dPr>
                                      <m:begChr m:val="|"/>
                                      <m:endChr m:val="|"/>
                                      <m:ctrlPr>
                                        <a:rPr lang="en-US" sz="3600" b="0" i="1" smtClean="0">
                                          <a:solidFill>
                                            <a:schemeClr val="tx1"/>
                                          </a:solidFill>
                                          <a:latin typeface="Cambria Math" panose="02040503050406030204" pitchFamily="18" charset="0"/>
                                        </a:rPr>
                                      </m:ctrlPr>
                                    </m:dPr>
                                    <m:e>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𝑎</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𝑏</m:t>
                                          </m:r>
                                        </m:e>
                                      </m:d>
                                    </m:e>
                                  </m:d>
                                </m:e>
                                <m:sup>
                                  <m:r>
                                    <a:rPr lang="en-US" sz="3600" b="0" i="1" smtClean="0">
                                      <a:solidFill>
                                        <a:schemeClr val="tx1"/>
                                      </a:solidFill>
                                      <a:latin typeface="Cambria Math" panose="02040503050406030204" pitchFamily="18" charset="0"/>
                                    </a:rPr>
                                    <m:t>2</m:t>
                                  </m:r>
                                </m:sup>
                              </m:sSup>
                            </m:num>
                            <m:den>
                              <m:r>
                                <a:rPr lang="en-US" sz="3600" b="0" i="1" smtClean="0">
                                  <a:solidFill>
                                    <a:schemeClr val="tx1"/>
                                  </a:solidFill>
                                  <a:latin typeface="Cambria Math" panose="02040503050406030204" pitchFamily="18" charset="0"/>
                                </a:rPr>
                                <m:t>2</m:t>
                              </m:r>
                              <m:sSup>
                                <m:sSupPr>
                                  <m:ctrlPr>
                                    <a:rPr lang="en-US" sz="3600" b="0" i="1" smtClean="0">
                                      <a:solidFill>
                                        <a:schemeClr val="tx1"/>
                                      </a:solidFill>
                                      <a:latin typeface="Cambria Math" panose="02040503050406030204" pitchFamily="18" charset="0"/>
                                    </a:rPr>
                                  </m:ctrlPr>
                                </m:sSupPr>
                                <m:e>
                                  <m:r>
                                    <a:rPr lang="en-US" sz="3600" b="0" i="1" smtClean="0">
                                      <a:solidFill>
                                        <a:schemeClr val="tx1"/>
                                      </a:solidFill>
                                      <a:latin typeface="Cambria Math" panose="02040503050406030204" pitchFamily="18" charset="0"/>
                                    </a:rPr>
                                    <m:t>𝜎</m:t>
                                  </m:r>
                                </m:e>
                                <m:sup>
                                  <m:r>
                                    <a:rPr lang="en-US" sz="3600" b="0" i="1" smtClean="0">
                                      <a:solidFill>
                                        <a:schemeClr val="tx1"/>
                                      </a:solidFill>
                                      <a:latin typeface="Cambria Math" panose="02040503050406030204" pitchFamily="18" charset="0"/>
                                    </a:rPr>
                                    <m:t>2</m:t>
                                  </m:r>
                                </m:sup>
                              </m:sSup>
                            </m:den>
                          </m:f>
                        </m:sup>
                      </m:sSup>
                    </m:oMath>
                  </m:oMathPara>
                </a14:m>
                <a:endParaRPr lang="en-US" sz="3600" dirty="0"/>
              </a:p>
            </p:txBody>
          </p:sp>
        </mc:Choice>
        <mc:Fallback xmlns="">
          <p:sp>
            <p:nvSpPr>
              <p:cNvPr id="7" name="TextBox 6">
                <a:extLst>
                  <a:ext uri="{FF2B5EF4-FFF2-40B4-BE49-F238E27FC236}">
                    <a16:creationId xmlns:a16="http://schemas.microsoft.com/office/drawing/2014/main" id="{81218568-F861-4BB5-A8CF-345C1767A6DD}"/>
                  </a:ext>
                </a:extLst>
              </p:cNvPr>
              <p:cNvSpPr txBox="1">
                <a:spLocks noRot="1" noChangeAspect="1" noMove="1" noResize="1" noEditPoints="1" noAdjustHandles="1" noChangeArrowheads="1" noChangeShapeType="1" noTextEdit="1"/>
              </p:cNvSpPr>
              <p:nvPr/>
            </p:nvSpPr>
            <p:spPr>
              <a:xfrm>
                <a:off x="3069772" y="3493535"/>
                <a:ext cx="6139542" cy="115249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62B1A3C-C225-45C5-AC15-CCF8E0F3B5E4}"/>
                  </a:ext>
                </a:extLst>
              </p:cNvPr>
              <p:cNvSpPr txBox="1"/>
              <p:nvPr/>
            </p:nvSpPr>
            <p:spPr>
              <a:xfrm>
                <a:off x="431800" y="5142431"/>
                <a:ext cx="10033000" cy="686791"/>
              </a:xfrm>
              <a:prstGeom prst="rect">
                <a:avLst/>
              </a:prstGeom>
              <a:noFill/>
            </p:spPr>
            <p:txBody>
              <a:bodyPr wrap="square">
                <a:spAutoFit/>
              </a:bodyPr>
              <a:lstStyle/>
              <a:p>
                <a:r>
                  <a:rPr lang="en-US" sz="2400" dirty="0">
                    <a:latin typeface="Avenir Next LT Pro" panose="020B0504020202020204" pitchFamily="34" charset="0"/>
                  </a:rPr>
                  <a:t>Proof is based on the identity of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𝑥</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a:rPr lang="en-US" sz="2400" b="0" i="1" smtClean="0">
                            <a:latin typeface="Cambria Math" panose="02040503050406030204" pitchFamily="18" charset="0"/>
                          </a:rPr>
                          <m:t>𝑘</m:t>
                        </m:r>
                        <m:r>
                          <a:rPr lang="en-US" sz="2400" b="0" i="1" smtClean="0">
                            <a:latin typeface="Cambria Math" panose="02040503050406030204" pitchFamily="18" charset="0"/>
                          </a:rPr>
                          <m:t>=0</m:t>
                        </m:r>
                      </m:sub>
                      <m:sup>
                        <m:r>
                          <a:rPr lang="en-US" sz="2400" b="0" i="1" smtClean="0">
                            <a:latin typeface="Cambria Math" panose="02040503050406030204" pitchFamily="18" charset="0"/>
                          </a:rPr>
                          <m:t>∞</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𝑘</m:t>
                                </m:r>
                              </m:sup>
                            </m:sSup>
                          </m:num>
                          <m:den>
                            <m:r>
                              <a:rPr lang="en-US" sz="2400" b="0" i="1" smtClean="0">
                                <a:latin typeface="Cambria Math" panose="02040503050406030204" pitchFamily="18" charset="0"/>
                              </a:rPr>
                              <m:t>𝑘</m:t>
                            </m:r>
                            <m:r>
                              <a:rPr lang="en-US" sz="2400" b="0" i="1" smtClean="0">
                                <a:latin typeface="Cambria Math" panose="02040503050406030204" pitchFamily="18" charset="0"/>
                              </a:rPr>
                              <m:t>!</m:t>
                            </m:r>
                          </m:den>
                        </m:f>
                      </m:e>
                    </m:nary>
                  </m:oMath>
                </a14:m>
                <a:r>
                  <a:rPr lang="en-US" sz="2400" dirty="0">
                    <a:latin typeface="Avenir Next LT Pro" panose="020B0504020202020204" pitchFamily="34" charset="0"/>
                  </a:rPr>
                  <a:t>.  See full proof </a:t>
                </a:r>
                <a:r>
                  <a:rPr lang="en-US" sz="2400" dirty="0">
                    <a:latin typeface="Avenir Next LT Pro" panose="020B0504020202020204" pitchFamily="34" charset="0"/>
                    <a:hlinkClick r:id="rId4"/>
                  </a:rPr>
                  <a:t>here</a:t>
                </a:r>
                <a:r>
                  <a:rPr lang="en-US" sz="2400" dirty="0">
                    <a:latin typeface="Avenir Next LT Pro" panose="020B0504020202020204" pitchFamily="34" charset="0"/>
                  </a:rPr>
                  <a:t>. </a:t>
                </a:r>
              </a:p>
            </p:txBody>
          </p:sp>
        </mc:Choice>
        <mc:Fallback xmlns="">
          <p:sp>
            <p:nvSpPr>
              <p:cNvPr id="9" name="TextBox 8">
                <a:extLst>
                  <a:ext uri="{FF2B5EF4-FFF2-40B4-BE49-F238E27FC236}">
                    <a16:creationId xmlns:a16="http://schemas.microsoft.com/office/drawing/2014/main" id="{762B1A3C-C225-45C5-AC15-CCF8E0F3B5E4}"/>
                  </a:ext>
                </a:extLst>
              </p:cNvPr>
              <p:cNvSpPr txBox="1">
                <a:spLocks noRot="1" noChangeAspect="1" noMove="1" noResize="1" noEditPoints="1" noAdjustHandles="1" noChangeArrowheads="1" noChangeShapeType="1" noTextEdit="1"/>
              </p:cNvSpPr>
              <p:nvPr/>
            </p:nvSpPr>
            <p:spPr>
              <a:xfrm>
                <a:off x="431800" y="5142431"/>
                <a:ext cx="10033000" cy="686791"/>
              </a:xfrm>
              <a:prstGeom prst="rect">
                <a:avLst/>
              </a:prstGeom>
              <a:blipFill>
                <a:blip r:embed="rId5"/>
                <a:stretch>
                  <a:fillRect l="-972" b="-8929"/>
                </a:stretch>
              </a:blipFill>
            </p:spPr>
            <p:txBody>
              <a:bodyPr/>
              <a:lstStyle/>
              <a:p>
                <a:r>
                  <a:rPr lang="en-US">
                    <a:noFill/>
                  </a:rPr>
                  <a:t> </a:t>
                </a:r>
              </a:p>
            </p:txBody>
          </p:sp>
        </mc:Fallback>
      </mc:AlternateContent>
    </p:spTree>
    <p:extLst>
      <p:ext uri="{BB962C8B-B14F-4D97-AF65-F5344CB8AC3E}">
        <p14:creationId xmlns:p14="http://schemas.microsoft.com/office/powerpoint/2010/main" val="30999735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9D10-4F3C-4DC0-85E8-B9DF86C61170}"/>
              </a:ext>
            </a:extLst>
          </p:cNvPr>
          <p:cNvSpPr>
            <a:spLocks noGrp="1"/>
          </p:cNvSpPr>
          <p:nvPr>
            <p:ph type="title"/>
          </p:nvPr>
        </p:nvSpPr>
        <p:spPr/>
        <p:txBody>
          <a:bodyPr/>
          <a:lstStyle/>
          <a:p>
            <a:r>
              <a:rPr lang="en-US" dirty="0"/>
              <a:t>Looking back at SVM with Kernels in Mind</a:t>
            </a:r>
          </a:p>
        </p:txBody>
      </p:sp>
      <p:sp>
        <p:nvSpPr>
          <p:cNvPr id="3" name="Slide Number Placeholder 2">
            <a:extLst>
              <a:ext uri="{FF2B5EF4-FFF2-40B4-BE49-F238E27FC236}">
                <a16:creationId xmlns:a16="http://schemas.microsoft.com/office/drawing/2014/main" id="{3DC35B3D-FA64-45DE-840B-3D8E9E231A93}"/>
              </a:ext>
            </a:extLst>
          </p:cNvPr>
          <p:cNvSpPr>
            <a:spLocks noGrp="1"/>
          </p:cNvSpPr>
          <p:nvPr>
            <p:ph type="sldNum" sz="quarter" idx="4"/>
          </p:nvPr>
        </p:nvSpPr>
        <p:spPr/>
        <p:txBody>
          <a:bodyPr/>
          <a:lstStyle/>
          <a:p>
            <a:fld id="{02C8B7B2-9496-47E5-990F-169BD0B1DE6A}" type="slidenum">
              <a:rPr lang="en-US" smtClean="0"/>
              <a:t>69</a:t>
            </a:fld>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BC1F914-B4E4-4A4B-9122-D3176F8C8790}"/>
                  </a:ext>
                </a:extLst>
              </p:cNvPr>
              <p:cNvSpPr txBox="1"/>
              <p:nvPr/>
            </p:nvSpPr>
            <p:spPr>
              <a:xfrm>
                <a:off x="2479496" y="1947825"/>
                <a:ext cx="4663194" cy="205158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lim>
                          </m:limLow>
                        </m:fName>
                        <m:e>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ctrlPr>
                                <a:rPr lang="en-US" i="1">
                                  <a:latin typeface="Cambria Math" panose="02040503050406030204" pitchFamily="18" charset="0"/>
                                </a:rPr>
                              </m:ctrlPr>
                            </m:naryPr>
                            <m:sub>
                              <m:r>
                                <a:rPr lang="en-US" i="1">
                                  <a:latin typeface="Cambria Math" panose="02040503050406030204" pitchFamily="18" charset="0"/>
                                </a:rPr>
                                <m:t>𝑖</m:t>
                              </m:r>
                            </m:sub>
                            <m:sup>
                              <m:r>
                                <a:rPr lang="en-US" i="1">
                                  <a:latin typeface="Cambria Math" panose="02040503050406030204" pitchFamily="18" charset="0"/>
                                </a:rPr>
                                <m:t>𝑛</m:t>
                              </m:r>
                            </m:sup>
                            <m:e>
                              <m:nary>
                                <m:naryPr>
                                  <m:chr m:val="∑"/>
                                  <m:ctrlPr>
                                    <a:rPr lang="en-US" i="1">
                                      <a:latin typeface="Cambria Math" panose="02040503050406030204" pitchFamily="18" charset="0"/>
                                    </a:rPr>
                                  </m:ctrlPr>
                                </m:naryPr>
                                <m:sub>
                                  <m:r>
                                    <a:rPr lang="en-US" i="1">
                                      <a:latin typeface="Cambria Math" panose="02040503050406030204" pitchFamily="18" charset="0"/>
                                    </a:rPr>
                                    <m:t>𝑗</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r>
                                    <a:rPr lang="en-US" b="1" i="0" smtClean="0">
                                      <a:solidFill>
                                        <a:srgbClr val="D73F09"/>
                                      </a:solidFill>
                                      <a:latin typeface="Cambria Math" panose="02040503050406030204" pitchFamily="18" charset="0"/>
                                    </a:rPr>
                                    <m:t>𝚽</m:t>
                                  </m:r>
                                  <m:sSup>
                                    <m:sSupPr>
                                      <m:ctrlPr>
                                        <a:rPr lang="en-US" b="1" i="1" smtClean="0">
                                          <a:solidFill>
                                            <a:srgbClr val="D73F09"/>
                                          </a:solidFill>
                                          <a:latin typeface="Cambria Math" panose="02040503050406030204" pitchFamily="18" charset="0"/>
                                        </a:rPr>
                                      </m:ctrlPr>
                                    </m:sSupPr>
                                    <m:e>
                                      <m:d>
                                        <m:dPr>
                                          <m:ctrlPr>
                                            <a:rPr lang="en-US" b="1" i="1" smtClean="0">
                                              <a:solidFill>
                                                <a:srgbClr val="D73F09"/>
                                              </a:solidFill>
                                              <a:latin typeface="Cambria Math" panose="02040503050406030204" pitchFamily="18" charset="0"/>
                                            </a:rPr>
                                          </m:ctrlPr>
                                        </m:dPr>
                                        <m:e>
                                          <m:sSub>
                                            <m:sSubPr>
                                              <m:ctrlPr>
                                                <a:rPr lang="en-US" b="1" i="1" smtClean="0">
                                                  <a:solidFill>
                                                    <a:srgbClr val="D73F09"/>
                                                  </a:solidFill>
                                                  <a:latin typeface="Cambria Math" panose="02040503050406030204" pitchFamily="18" charset="0"/>
                                                </a:rPr>
                                              </m:ctrlPr>
                                            </m:sSubPr>
                                            <m:e>
                                              <m:r>
                                                <a:rPr lang="en-US" b="1" i="1" smtClean="0">
                                                  <a:solidFill>
                                                    <a:srgbClr val="D73F09"/>
                                                  </a:solidFill>
                                                  <a:latin typeface="Cambria Math" panose="02040503050406030204" pitchFamily="18" charset="0"/>
                                                </a:rPr>
                                                <m:t>𝒙</m:t>
                                              </m:r>
                                            </m:e>
                                            <m:sub>
                                              <m:r>
                                                <a:rPr lang="en-US" b="1" i="1" smtClean="0">
                                                  <a:solidFill>
                                                    <a:srgbClr val="D73F09"/>
                                                  </a:solidFill>
                                                  <a:latin typeface="Cambria Math" panose="02040503050406030204" pitchFamily="18" charset="0"/>
                                                </a:rPr>
                                                <m:t>𝒊</m:t>
                                              </m:r>
                                            </m:sub>
                                          </m:sSub>
                                        </m:e>
                                      </m:d>
                                    </m:e>
                                    <m:sup>
                                      <m:r>
                                        <a:rPr lang="en-US" b="1" i="1" smtClean="0">
                                          <a:solidFill>
                                            <a:srgbClr val="D73F09"/>
                                          </a:solidFill>
                                          <a:latin typeface="Cambria Math" panose="02040503050406030204" pitchFamily="18" charset="0"/>
                                        </a:rPr>
                                        <m:t>𝑻</m:t>
                                      </m:r>
                                    </m:sup>
                                  </m:sSup>
                                  <m:r>
                                    <a:rPr lang="en-US" b="1" i="0" smtClean="0">
                                      <a:solidFill>
                                        <a:srgbClr val="D73F09"/>
                                      </a:solidFill>
                                      <a:latin typeface="Cambria Math" panose="02040503050406030204" pitchFamily="18" charset="0"/>
                                    </a:rPr>
                                    <m:t>𝚽</m:t>
                                  </m:r>
                                  <m:d>
                                    <m:dPr>
                                      <m:ctrlPr>
                                        <a:rPr lang="en-US" b="1" i="1" smtClean="0">
                                          <a:solidFill>
                                            <a:srgbClr val="D73F09"/>
                                          </a:solidFill>
                                          <a:latin typeface="Cambria Math" panose="02040503050406030204" pitchFamily="18" charset="0"/>
                                        </a:rPr>
                                      </m:ctrlPr>
                                    </m:dPr>
                                    <m:e>
                                      <m:sSub>
                                        <m:sSubPr>
                                          <m:ctrlPr>
                                            <a:rPr lang="en-US" b="1" i="1">
                                              <a:solidFill>
                                                <a:srgbClr val="D73F09"/>
                                              </a:solidFill>
                                              <a:latin typeface="Cambria Math" panose="02040503050406030204" pitchFamily="18" charset="0"/>
                                            </a:rPr>
                                          </m:ctrlPr>
                                        </m:sSubPr>
                                        <m:e>
                                          <m:r>
                                            <a:rPr lang="en-US" b="1" i="1">
                                              <a:solidFill>
                                                <a:srgbClr val="D73F09"/>
                                              </a:solidFill>
                                              <a:latin typeface="Cambria Math" panose="02040503050406030204" pitchFamily="18" charset="0"/>
                                            </a:rPr>
                                            <m:t>𝒙</m:t>
                                          </m:r>
                                        </m:e>
                                        <m:sub>
                                          <m:r>
                                            <a:rPr lang="en-US" b="1" i="1">
                                              <a:solidFill>
                                                <a:srgbClr val="D73F09"/>
                                              </a:solidFill>
                                              <a:latin typeface="Cambria Math" panose="02040503050406030204" pitchFamily="18" charset="0"/>
                                            </a:rPr>
                                            <m:t>𝒋</m:t>
                                          </m:r>
                                        </m:sub>
                                      </m:sSub>
                                    </m:e>
                                  </m:d>
                                </m:e>
                              </m:nary>
                            </m:e>
                          </m:nary>
                        </m:e>
                      </m:func>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sSub>
                        <m:sSubPr>
                          <m:ctrlPr>
                            <a:rPr lang="en-US" i="1">
                              <a:latin typeface="Cambria Math" panose="02040503050406030204" pitchFamily="18" charset="0"/>
                            </a:rPr>
                          </m:ctrlPr>
                        </m:sSubPr>
                        <m:e>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r>
                            <a:rPr lang="en-US" i="1">
                              <a:latin typeface="Cambria Math" panose="02040503050406030204" pitchFamily="18" charset="0"/>
                            </a:rPr>
                            <m:t>𝑦</m:t>
                          </m:r>
                        </m:e>
                        <m:sub>
                          <m:r>
                            <a:rPr lang="en-US" i="1">
                              <a:latin typeface="Cambria Math" panose="02040503050406030204" pitchFamily="18" charset="0"/>
                            </a:rPr>
                            <m:t>𝑖</m:t>
                          </m:r>
                        </m:sub>
                      </m:sSub>
                      <m:r>
                        <a:rPr lang="en-US" b="1" i="1">
                          <a:latin typeface="Cambria Math" panose="02040503050406030204" pitchFamily="18" charset="0"/>
                        </a:rPr>
                        <m:t>=</m:t>
                      </m:r>
                      <m:r>
                        <a:rPr lang="en-US" i="1">
                          <a:latin typeface="Cambria Math" panose="02040503050406030204" pitchFamily="18" charset="0"/>
                        </a:rPr>
                        <m:t>0</m:t>
                      </m:r>
                      <m:r>
                        <a:rPr lang="en-US" b="0" i="0" smtClean="0">
                          <a:latin typeface="Cambria Math" panose="02040503050406030204" pitchFamily="18" charset="0"/>
                        </a:rPr>
                        <m:t>         </m:t>
                      </m:r>
                    </m:oMath>
                  </m:oMathPara>
                </a14:m>
                <a:endParaRPr lang="en-US" b="0" i="0"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𝑖</m:t>
                      </m:r>
                    </m:oMath>
                  </m:oMathPara>
                </a14:m>
                <a:endParaRPr lang="en-US" dirty="0"/>
              </a:p>
            </p:txBody>
          </p:sp>
        </mc:Choice>
        <mc:Fallback xmlns="">
          <p:sp>
            <p:nvSpPr>
              <p:cNvPr id="20" name="TextBox 19">
                <a:extLst>
                  <a:ext uri="{FF2B5EF4-FFF2-40B4-BE49-F238E27FC236}">
                    <a16:creationId xmlns:a16="http://schemas.microsoft.com/office/drawing/2014/main" id="{FBC1F914-B4E4-4A4B-9122-D3176F8C8790}"/>
                  </a:ext>
                </a:extLst>
              </p:cNvPr>
              <p:cNvSpPr txBox="1">
                <a:spLocks noRot="1" noChangeAspect="1" noMove="1" noResize="1" noEditPoints="1" noAdjustHandles="1" noChangeArrowheads="1" noChangeShapeType="1" noTextEdit="1"/>
              </p:cNvSpPr>
              <p:nvPr/>
            </p:nvSpPr>
            <p:spPr>
              <a:xfrm>
                <a:off x="2479496" y="1947825"/>
                <a:ext cx="4663194" cy="20515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EC2DA90-D781-4AC9-9C8A-F8FB9670E8E7}"/>
                  </a:ext>
                </a:extLst>
              </p:cNvPr>
              <p:cNvSpPr txBox="1"/>
              <p:nvPr/>
            </p:nvSpPr>
            <p:spPr>
              <a:xfrm>
                <a:off x="2479496" y="4420783"/>
                <a:ext cx="9322189" cy="9326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𝒘</m:t>
                          </m:r>
                        </m:e>
                        <m:sup>
                          <m:r>
                            <a:rPr lang="en-US" sz="2000" b="1" i="1" smtClean="0">
                              <a:solidFill>
                                <a:schemeClr val="tx1"/>
                              </a:solidFill>
                              <a:latin typeface="Cambria Math" panose="02040503050406030204" pitchFamily="18" charset="0"/>
                            </a:rPr>
                            <m:t>∗</m:t>
                          </m:r>
                        </m:sup>
                      </m:sSup>
                      <m:r>
                        <a:rPr lang="en-US" sz="2000" b="1"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nary>
                            <m:naryPr>
                              <m:chr m:val="∑"/>
                              <m:ctrlPr>
                                <a:rPr lang="en-US" sz="2000" i="1">
                                  <a:solidFill>
                                    <a:schemeClr val="tx1"/>
                                  </a:solidFill>
                                  <a:latin typeface="Cambria Math" panose="02040503050406030204" pitchFamily="18" charset="0"/>
                                </a:rPr>
                              </m:ctrlPr>
                            </m:naryPr>
                            <m:sub>
                              <m:r>
                                <a:rPr lang="en-US" sz="2000" i="1">
                                  <a:solidFill>
                                    <a:schemeClr val="tx1"/>
                                  </a:solidFill>
                                  <a:latin typeface="Cambria Math" panose="02040503050406030204" pitchFamily="18" charset="0"/>
                                </a:rPr>
                                <m:t>𝑖</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e>
                              <m:sSubSup>
                                <m:sSubSupPr>
                                  <m:ctrlPr>
                                    <a:rPr lang="en-US" sz="2000" b="0" i="1" smtClean="0">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𝛼</m:t>
                                  </m:r>
                                </m:e>
                                <m:sub>
                                  <m:r>
                                    <a:rPr lang="en-US" sz="2000" i="1">
                                      <a:solidFill>
                                        <a:schemeClr val="tx1"/>
                                      </a:solidFill>
                                      <a:latin typeface="Cambria Math" panose="02040503050406030204" pitchFamily="18" charset="0"/>
                                    </a:rPr>
                                    <m:t>𝑖</m:t>
                                  </m:r>
                                </m:sub>
                                <m:sup>
                                  <m:r>
                                    <a:rPr lang="en-US" sz="2000" b="0" i="1" smtClean="0">
                                      <a:solidFill>
                                        <a:schemeClr val="tx1"/>
                                      </a:solidFill>
                                      <a:latin typeface="Cambria Math" panose="02040503050406030204" pitchFamily="18" charset="0"/>
                                    </a:rPr>
                                    <m:t>∗</m:t>
                                  </m:r>
                                </m:sup>
                              </m:sSubSup>
                            </m:e>
                          </m:nary>
                          <m:r>
                            <a:rPr lang="en-US" sz="2000" i="1">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𝑖</m:t>
                          </m:r>
                        </m:sub>
                      </m:sSub>
                      <m:r>
                        <a:rPr lang="en-US" sz="2000" b="1" i="0" smtClean="0">
                          <a:solidFill>
                            <a:schemeClr val="tx1"/>
                          </a:solidFill>
                          <a:latin typeface="Cambria Math" panose="02040503050406030204" pitchFamily="18" charset="0"/>
                        </a:rPr>
                        <m:t>𝚽</m:t>
                      </m:r>
                      <m:r>
                        <a:rPr lang="en-US" sz="2000" b="1" i="0" smtClean="0">
                          <a:solidFill>
                            <a:schemeClr val="tx1"/>
                          </a:solidFill>
                          <a:latin typeface="Cambria Math" panose="02040503050406030204" pitchFamily="18" charset="0"/>
                        </a:rPr>
                        <m:t>(</m:t>
                      </m:r>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𝒊</m:t>
                          </m:r>
                        </m:sub>
                      </m:sSub>
                      <m:r>
                        <a:rPr lang="en-US" sz="2000" b="1" i="1" smtClean="0">
                          <a:solidFill>
                            <a:schemeClr val="tx1"/>
                          </a:solidFill>
                          <a:latin typeface="Cambria Math" panose="02040503050406030204" pitchFamily="18" charset="0"/>
                        </a:rPr>
                        <m:t>)     ⇒      </m:t>
                      </m:r>
                      <m:sSup>
                        <m:sSupPr>
                          <m:ctrlPr>
                            <a:rPr lang="en-US"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𝒘</m:t>
                          </m:r>
                        </m:e>
                        <m:sup>
                          <m:r>
                            <a:rPr lang="en-US" sz="2000" b="1" i="1" smtClean="0">
                              <a:solidFill>
                                <a:schemeClr val="tx1"/>
                              </a:solidFill>
                              <a:latin typeface="Cambria Math" panose="02040503050406030204" pitchFamily="18" charset="0"/>
                            </a:rPr>
                            <m:t>𝑻</m:t>
                          </m:r>
                        </m:sup>
                      </m:sSup>
                      <m:r>
                        <a:rPr lang="en-US" sz="2000" b="1" i="0" smtClean="0">
                          <a:solidFill>
                            <a:schemeClr val="tx1"/>
                          </a:solidFill>
                          <a:latin typeface="Cambria Math" panose="02040503050406030204" pitchFamily="18" charset="0"/>
                        </a:rPr>
                        <m:t>𝚽</m:t>
                      </m:r>
                      <m:r>
                        <a:rPr lang="en-US" sz="2000" b="1" i="0"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𝒙</m:t>
                      </m:r>
                      <m:r>
                        <a:rPr lang="en-US" sz="2000" b="1"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𝑏</m:t>
                      </m:r>
                      <m:r>
                        <a:rPr lang="en-US" sz="2000" b="1"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𝑏</m:t>
                      </m:r>
                      <m:r>
                        <a:rPr lang="en-US" sz="2000" b="0"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 </m:t>
                      </m:r>
                      <m:sSub>
                        <m:sSubPr>
                          <m:ctrlPr>
                            <a:rPr lang="en-US" sz="2000" i="1" smtClean="0">
                              <a:solidFill>
                                <a:schemeClr val="tx1"/>
                              </a:solidFill>
                              <a:latin typeface="Cambria Math" panose="02040503050406030204" pitchFamily="18" charset="0"/>
                            </a:rPr>
                          </m:ctrlPr>
                        </m:sSubPr>
                        <m:e>
                          <m:nary>
                            <m:naryPr>
                              <m:chr m:val="∑"/>
                              <m:ctrlPr>
                                <a:rPr lang="en-US" sz="2000" i="1">
                                  <a:solidFill>
                                    <a:schemeClr val="tx1"/>
                                  </a:solidFill>
                                  <a:latin typeface="Cambria Math" panose="02040503050406030204" pitchFamily="18" charset="0"/>
                                </a:rPr>
                              </m:ctrlPr>
                            </m:naryPr>
                            <m:sub>
                              <m:r>
                                <a:rPr lang="en-US" sz="2000" i="1">
                                  <a:solidFill>
                                    <a:schemeClr val="tx1"/>
                                  </a:solidFill>
                                  <a:latin typeface="Cambria Math" panose="02040503050406030204" pitchFamily="18" charset="0"/>
                                </a:rPr>
                                <m:t>𝑖</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e>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𝛼</m:t>
                                  </m:r>
                                </m:e>
                                <m:sub>
                                  <m:r>
                                    <a:rPr lang="en-US" sz="2000" i="1">
                                      <a:solidFill>
                                        <a:schemeClr val="tx1"/>
                                      </a:solidFill>
                                      <a:latin typeface="Cambria Math" panose="02040503050406030204" pitchFamily="18" charset="0"/>
                                    </a:rPr>
                                    <m:t>𝑖</m:t>
                                  </m:r>
                                </m:sub>
                                <m:sup>
                                  <m:r>
                                    <a:rPr lang="en-US" sz="2000" i="1">
                                      <a:solidFill>
                                        <a:schemeClr val="tx1"/>
                                      </a:solidFill>
                                      <a:latin typeface="Cambria Math" panose="02040503050406030204" pitchFamily="18" charset="0"/>
                                    </a:rPr>
                                    <m:t>∗</m:t>
                                  </m:r>
                                </m:sup>
                              </m:sSubSup>
                            </m:e>
                          </m:nary>
                          <m:r>
                            <a:rPr lang="en-US" sz="2000" i="1">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𝑖</m:t>
                          </m:r>
                        </m:sub>
                      </m:sSub>
                      <m:r>
                        <a:rPr lang="en-US" sz="2000" b="1" smtClean="0">
                          <a:solidFill>
                            <a:srgbClr val="D73F09"/>
                          </a:solidFill>
                          <a:latin typeface="Cambria Math" panose="02040503050406030204" pitchFamily="18" charset="0"/>
                        </a:rPr>
                        <m:t>𝚽</m:t>
                      </m:r>
                      <m:sSup>
                        <m:sSupPr>
                          <m:ctrlPr>
                            <a:rPr lang="en-US" sz="2000" b="1" i="1">
                              <a:solidFill>
                                <a:srgbClr val="D73F09"/>
                              </a:solidFill>
                              <a:latin typeface="Cambria Math" panose="02040503050406030204" pitchFamily="18" charset="0"/>
                            </a:rPr>
                          </m:ctrlPr>
                        </m:sSupPr>
                        <m:e>
                          <m:d>
                            <m:dPr>
                              <m:ctrlPr>
                                <a:rPr lang="en-US" sz="2000" b="1" i="1">
                                  <a:solidFill>
                                    <a:srgbClr val="D73F09"/>
                                  </a:solidFill>
                                  <a:latin typeface="Cambria Math" panose="02040503050406030204" pitchFamily="18" charset="0"/>
                                </a:rPr>
                              </m:ctrlPr>
                            </m:dPr>
                            <m:e>
                              <m:sSub>
                                <m:sSubPr>
                                  <m:ctrlPr>
                                    <a:rPr lang="en-US" sz="2000" b="1" i="1">
                                      <a:solidFill>
                                        <a:srgbClr val="D73F09"/>
                                      </a:solidFill>
                                      <a:latin typeface="Cambria Math" panose="02040503050406030204" pitchFamily="18" charset="0"/>
                                    </a:rPr>
                                  </m:ctrlPr>
                                </m:sSubPr>
                                <m:e>
                                  <m:r>
                                    <a:rPr lang="en-US" sz="2000" b="1" i="1">
                                      <a:solidFill>
                                        <a:srgbClr val="D73F09"/>
                                      </a:solidFill>
                                      <a:latin typeface="Cambria Math" panose="02040503050406030204" pitchFamily="18" charset="0"/>
                                    </a:rPr>
                                    <m:t>𝒙</m:t>
                                  </m:r>
                                </m:e>
                                <m:sub>
                                  <m:r>
                                    <a:rPr lang="en-US" sz="2000" b="1" i="1">
                                      <a:solidFill>
                                        <a:srgbClr val="D73F09"/>
                                      </a:solidFill>
                                      <a:latin typeface="Cambria Math" panose="02040503050406030204" pitchFamily="18" charset="0"/>
                                    </a:rPr>
                                    <m:t>𝒊</m:t>
                                  </m:r>
                                </m:sub>
                              </m:sSub>
                            </m:e>
                          </m:d>
                        </m:e>
                        <m:sup>
                          <m:r>
                            <a:rPr lang="en-US" sz="2000" b="1" i="1">
                              <a:solidFill>
                                <a:srgbClr val="D73F09"/>
                              </a:solidFill>
                              <a:latin typeface="Cambria Math" panose="02040503050406030204" pitchFamily="18" charset="0"/>
                            </a:rPr>
                            <m:t>𝑻</m:t>
                          </m:r>
                        </m:sup>
                      </m:sSup>
                      <m:r>
                        <a:rPr lang="en-US" sz="2000" b="1">
                          <a:solidFill>
                            <a:srgbClr val="D73F09"/>
                          </a:solidFill>
                          <a:latin typeface="Cambria Math" panose="02040503050406030204" pitchFamily="18" charset="0"/>
                        </a:rPr>
                        <m:t>𝚽</m:t>
                      </m:r>
                      <m:r>
                        <a:rPr lang="en-US" sz="2000" b="1">
                          <a:solidFill>
                            <a:srgbClr val="D73F09"/>
                          </a:solidFill>
                          <a:latin typeface="Cambria Math" panose="02040503050406030204" pitchFamily="18" charset="0"/>
                        </a:rPr>
                        <m:t>(</m:t>
                      </m:r>
                      <m:r>
                        <a:rPr lang="en-US" sz="2000" b="1" i="1">
                          <a:solidFill>
                            <a:srgbClr val="D73F09"/>
                          </a:solidFill>
                          <a:latin typeface="Cambria Math" panose="02040503050406030204" pitchFamily="18" charset="0"/>
                        </a:rPr>
                        <m:t>𝒙</m:t>
                      </m:r>
                      <m:r>
                        <a:rPr lang="en-US" sz="2000" b="1" i="1">
                          <a:solidFill>
                            <a:srgbClr val="D73F09"/>
                          </a:solidFill>
                          <a:latin typeface="Cambria Math" panose="02040503050406030204" pitchFamily="18" charset="0"/>
                        </a:rPr>
                        <m:t>)</m:t>
                      </m:r>
                    </m:oMath>
                  </m:oMathPara>
                </a14:m>
                <a:endParaRPr lang="en-US" sz="2000" dirty="0">
                  <a:solidFill>
                    <a:schemeClr val="tx1"/>
                  </a:solidFill>
                </a:endParaRPr>
              </a:p>
            </p:txBody>
          </p:sp>
        </mc:Choice>
        <mc:Fallback xmlns="">
          <p:sp>
            <p:nvSpPr>
              <p:cNvPr id="10" name="TextBox 9">
                <a:extLst>
                  <a:ext uri="{FF2B5EF4-FFF2-40B4-BE49-F238E27FC236}">
                    <a16:creationId xmlns:a16="http://schemas.microsoft.com/office/drawing/2014/main" id="{CEC2DA90-D781-4AC9-9C8A-F8FB9670E8E7}"/>
                  </a:ext>
                </a:extLst>
              </p:cNvPr>
              <p:cNvSpPr txBox="1">
                <a:spLocks noRot="1" noChangeAspect="1" noMove="1" noResize="1" noEditPoints="1" noAdjustHandles="1" noChangeArrowheads="1" noChangeShapeType="1" noTextEdit="1"/>
              </p:cNvSpPr>
              <p:nvPr/>
            </p:nvSpPr>
            <p:spPr>
              <a:xfrm>
                <a:off x="2479496" y="4420783"/>
                <a:ext cx="9322189" cy="932628"/>
              </a:xfrm>
              <a:prstGeom prst="rect">
                <a:avLst/>
              </a:prstGeom>
              <a:blipFill>
                <a:blip r:embed="rId3"/>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C4B927C9-7F44-4CC7-9099-8D67CD685546}"/>
              </a:ext>
            </a:extLst>
          </p:cNvPr>
          <p:cNvSpPr txBox="1"/>
          <p:nvPr/>
        </p:nvSpPr>
        <p:spPr>
          <a:xfrm>
            <a:off x="512745" y="796229"/>
            <a:ext cx="10353137" cy="400110"/>
          </a:xfrm>
          <a:prstGeom prst="rect">
            <a:avLst/>
          </a:prstGeom>
          <a:noFill/>
        </p:spPr>
        <p:txBody>
          <a:bodyPr wrap="square">
            <a:spAutoFit/>
          </a:bodyPr>
          <a:lstStyle/>
          <a:p>
            <a:r>
              <a:rPr lang="en-US" sz="2000" b="1" dirty="0">
                <a:latin typeface="Avenir Next LT Pro" panose="020B0504020202020204" pitchFamily="34" charset="0"/>
              </a:rPr>
              <a:t>For SVM, if we applied the mapping directly we would do the following.</a:t>
            </a:r>
            <a:endParaRPr lang="en-US" sz="2000" dirty="0">
              <a:latin typeface="Avenir Next LT Pro" panose="020B0504020202020204" pitchFamily="34" charset="0"/>
            </a:endParaRPr>
          </a:p>
        </p:txBody>
      </p:sp>
      <p:sp>
        <p:nvSpPr>
          <p:cNvPr id="12" name="TextBox 11">
            <a:extLst>
              <a:ext uri="{FF2B5EF4-FFF2-40B4-BE49-F238E27FC236}">
                <a16:creationId xmlns:a16="http://schemas.microsoft.com/office/drawing/2014/main" id="{CE63CAA1-C739-4237-AB24-2E88B8C942D5}"/>
              </a:ext>
            </a:extLst>
          </p:cNvPr>
          <p:cNvSpPr txBox="1"/>
          <p:nvPr/>
        </p:nvSpPr>
        <p:spPr>
          <a:xfrm>
            <a:off x="7695344" y="2769852"/>
            <a:ext cx="3781596" cy="840230"/>
          </a:xfrm>
          <a:prstGeom prst="rect">
            <a:avLst/>
          </a:prstGeom>
          <a:noFill/>
        </p:spPr>
        <p:txBody>
          <a:bodyPr wrap="square">
            <a:spAutoFit/>
          </a:bodyPr>
          <a:lstStyle/>
          <a:p>
            <a:pPr algn="ctr">
              <a:lnSpc>
                <a:spcPct val="90000"/>
              </a:lnSpc>
            </a:pPr>
            <a:r>
              <a:rPr lang="en-US" dirty="0">
                <a:solidFill>
                  <a:srgbClr val="D73F09"/>
                </a:solidFill>
                <a:latin typeface="Avenir Next LT Pro" panose="020B0504020202020204" pitchFamily="34" charset="0"/>
              </a:rPr>
              <a:t>Seems like all that is going on here is computing similarity in some transformed feature space</a:t>
            </a:r>
          </a:p>
        </p:txBody>
      </p:sp>
      <p:pic>
        <p:nvPicPr>
          <p:cNvPr id="13" name="Graphic 12" descr="Arrow: Counter-clockwise curve with solid fill">
            <a:extLst>
              <a:ext uri="{FF2B5EF4-FFF2-40B4-BE49-F238E27FC236}">
                <a16:creationId xmlns:a16="http://schemas.microsoft.com/office/drawing/2014/main" id="{8A6B7611-1EC5-46E0-B4ED-D775C9B8A6F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8900000">
            <a:off x="6884807" y="2105576"/>
            <a:ext cx="907180" cy="907180"/>
          </a:xfrm>
          <a:prstGeom prst="rect">
            <a:avLst/>
          </a:prstGeom>
        </p:spPr>
      </p:pic>
      <p:pic>
        <p:nvPicPr>
          <p:cNvPr id="14" name="Graphic 13" descr="Arrow: Counter-clockwise curve with solid fill">
            <a:extLst>
              <a:ext uri="{FF2B5EF4-FFF2-40B4-BE49-F238E27FC236}">
                <a16:creationId xmlns:a16="http://schemas.microsoft.com/office/drawing/2014/main" id="{C321C23F-B23F-4D38-8D1C-D2C9BD914FB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9000000" flipH="1">
            <a:off x="9771801" y="3616882"/>
            <a:ext cx="907180" cy="907180"/>
          </a:xfrm>
          <a:prstGeom prst="rect">
            <a:avLst/>
          </a:prstGeom>
        </p:spPr>
      </p:pic>
      <p:sp>
        <p:nvSpPr>
          <p:cNvPr id="15" name="TextBox 14">
            <a:extLst>
              <a:ext uri="{FF2B5EF4-FFF2-40B4-BE49-F238E27FC236}">
                <a16:creationId xmlns:a16="http://schemas.microsoft.com/office/drawing/2014/main" id="{7A2C9E01-C460-427C-A02E-9C945BE2CF11}"/>
              </a:ext>
            </a:extLst>
          </p:cNvPr>
          <p:cNvSpPr txBox="1"/>
          <p:nvPr/>
        </p:nvSpPr>
        <p:spPr>
          <a:xfrm>
            <a:off x="404066" y="2482081"/>
            <a:ext cx="2075430" cy="707886"/>
          </a:xfrm>
          <a:prstGeom prst="rect">
            <a:avLst/>
          </a:prstGeom>
          <a:noFill/>
        </p:spPr>
        <p:txBody>
          <a:bodyPr wrap="square">
            <a:spAutoFit/>
          </a:bodyPr>
          <a:lstStyle/>
          <a:p>
            <a:pPr marL="0" lvl="2"/>
            <a:r>
              <a:rPr lang="en-US" sz="2000" dirty="0">
                <a:solidFill>
                  <a:srgbClr val="D73F09"/>
                </a:solidFill>
                <a:latin typeface="Avenir Next LT Pro" panose="020B0504020202020204" pitchFamily="34" charset="0"/>
              </a:rPr>
              <a:t>Soft-Margin SVM Dual:</a:t>
            </a:r>
          </a:p>
        </p:txBody>
      </p:sp>
      <p:sp>
        <p:nvSpPr>
          <p:cNvPr id="17" name="TextBox 16">
            <a:extLst>
              <a:ext uri="{FF2B5EF4-FFF2-40B4-BE49-F238E27FC236}">
                <a16:creationId xmlns:a16="http://schemas.microsoft.com/office/drawing/2014/main" id="{F264472F-6041-479B-84CD-41FE51C92C5F}"/>
              </a:ext>
            </a:extLst>
          </p:cNvPr>
          <p:cNvSpPr txBox="1"/>
          <p:nvPr/>
        </p:nvSpPr>
        <p:spPr>
          <a:xfrm>
            <a:off x="404066" y="4533154"/>
            <a:ext cx="2075430" cy="707886"/>
          </a:xfrm>
          <a:prstGeom prst="rect">
            <a:avLst/>
          </a:prstGeom>
          <a:noFill/>
        </p:spPr>
        <p:txBody>
          <a:bodyPr wrap="square">
            <a:spAutoFit/>
          </a:bodyPr>
          <a:lstStyle/>
          <a:p>
            <a:pPr marL="0" lvl="2"/>
            <a:r>
              <a:rPr lang="en-US" sz="2000" dirty="0">
                <a:solidFill>
                  <a:srgbClr val="D73F09"/>
                </a:solidFill>
                <a:latin typeface="Avenir Next LT Pro" panose="020B0504020202020204" pitchFamily="34" charset="0"/>
              </a:rPr>
              <a:t>Soft-Margin SVM Prediction:</a:t>
            </a:r>
          </a:p>
        </p:txBody>
      </p:sp>
    </p:spTree>
    <p:extLst>
      <p:ext uri="{BB962C8B-B14F-4D97-AF65-F5344CB8AC3E}">
        <p14:creationId xmlns:p14="http://schemas.microsoft.com/office/powerpoint/2010/main" val="2417938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75DA-CCC9-4425-BE5C-11E99EF49C5B}"/>
              </a:ext>
            </a:extLst>
          </p:cNvPr>
          <p:cNvSpPr>
            <a:spLocks noGrp="1"/>
          </p:cNvSpPr>
          <p:nvPr>
            <p:ph type="title"/>
          </p:nvPr>
        </p:nvSpPr>
        <p:spPr/>
        <p:txBody>
          <a:bodyPr/>
          <a:lstStyle/>
          <a:p>
            <a:r>
              <a:rPr lang="en-US" dirty="0"/>
              <a:t>Numerical Stability</a:t>
            </a:r>
          </a:p>
        </p:txBody>
      </p:sp>
      <p:sp>
        <p:nvSpPr>
          <p:cNvPr id="3" name="Slide Number Placeholder 2">
            <a:extLst>
              <a:ext uri="{FF2B5EF4-FFF2-40B4-BE49-F238E27FC236}">
                <a16:creationId xmlns:a16="http://schemas.microsoft.com/office/drawing/2014/main" id="{A993B50E-F426-496C-A8AC-7C966C966625}"/>
              </a:ext>
            </a:extLst>
          </p:cNvPr>
          <p:cNvSpPr>
            <a:spLocks noGrp="1"/>
          </p:cNvSpPr>
          <p:nvPr>
            <p:ph type="sldNum" sz="quarter" idx="4"/>
          </p:nvPr>
        </p:nvSpPr>
        <p:spPr/>
        <p:txBody>
          <a:bodyPr/>
          <a:lstStyle/>
          <a:p>
            <a:fld id="{02C8B7B2-9496-47E5-990F-169BD0B1DE6A}" type="slidenum">
              <a:rPr lang="en-US" smtClean="0"/>
              <a:t>7</a:t>
            </a:fld>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281FA5F-C758-1448-A25F-70B9D6B4ACAC}"/>
                  </a:ext>
                </a:extLst>
              </p:cNvPr>
              <p:cNvSpPr/>
              <p:nvPr/>
            </p:nvSpPr>
            <p:spPr>
              <a:xfrm>
                <a:off x="2472268" y="1566889"/>
                <a:ext cx="8390309" cy="10257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r>
                            <a:rPr lang="en-US" sz="3200" i="1">
                              <a:latin typeface="Cambria Math" panose="02040503050406030204" pitchFamily="18" charset="0"/>
                            </a:rPr>
                            <m:t>𝜎</m:t>
                          </m:r>
                          <m:d>
                            <m:dPr>
                              <m:ctrlPr>
                                <a:rPr lang="en-US" sz="3200" i="1">
                                  <a:latin typeface="Cambria Math" panose="02040503050406030204" pitchFamily="18" charset="0"/>
                                </a:rPr>
                              </m:ctrlPr>
                            </m:dPr>
                            <m:e>
                              <m:r>
                                <a:rPr lang="en-US" sz="3200" b="1" i="1">
                                  <a:latin typeface="Cambria Math" panose="02040503050406030204" pitchFamily="18" charset="0"/>
                                </a:rPr>
                                <m:t>𝒛</m:t>
                              </m:r>
                            </m:e>
                          </m:d>
                        </m:e>
                      </m:func>
                      <m:r>
                        <a:rPr lang="en-US" sz="3200" i="1">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1+</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m:t>
                                  </m:r>
                                  <m:r>
                                    <a:rPr lang="en-US" sz="3200" b="1" i="1">
                                      <a:latin typeface="Cambria Math" panose="02040503050406030204" pitchFamily="18" charset="0"/>
                                    </a:rPr>
                                    <m:t>𝒛</m:t>
                                  </m:r>
                                </m:sup>
                              </m:sSup>
                            </m:den>
                          </m:f>
                        </m:e>
                      </m:func>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r>
                            <a:rPr lang="en-US" sz="3200" b="0" i="1" smtClean="0">
                              <a:latin typeface="Cambria Math" panose="02040503050406030204" pitchFamily="18" charset="0"/>
                            </a:rPr>
                            <m:t>1</m:t>
                          </m:r>
                        </m:e>
                      </m:func>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m:t>
                                  </m:r>
                                  <m:r>
                                    <a:rPr lang="en-US" sz="3200" b="0" i="1" smtClean="0">
                                      <a:latin typeface="Cambria Math" panose="02040503050406030204" pitchFamily="18" charset="0"/>
                                    </a:rPr>
                                    <m:t>𝑧</m:t>
                                  </m:r>
                                </m:sup>
                              </m:sSup>
                            </m:e>
                          </m:d>
                        </m:e>
                      </m:func>
                    </m:oMath>
                  </m:oMathPara>
                </a14:m>
                <a:endParaRPr lang="en-US" sz="3200" dirty="0"/>
              </a:p>
            </p:txBody>
          </p:sp>
        </mc:Choice>
        <mc:Fallback xmlns="">
          <p:sp>
            <p:nvSpPr>
              <p:cNvPr id="4" name="Rectangle 3">
                <a:extLst>
                  <a:ext uri="{FF2B5EF4-FFF2-40B4-BE49-F238E27FC236}">
                    <a16:creationId xmlns:a16="http://schemas.microsoft.com/office/drawing/2014/main" id="{2281FA5F-C758-1448-A25F-70B9D6B4ACAC}"/>
                  </a:ext>
                </a:extLst>
              </p:cNvPr>
              <p:cNvSpPr>
                <a:spLocks noRot="1" noChangeAspect="1" noMove="1" noResize="1" noEditPoints="1" noAdjustHandles="1" noChangeArrowheads="1" noChangeShapeType="1" noTextEdit="1"/>
              </p:cNvSpPr>
              <p:nvPr/>
            </p:nvSpPr>
            <p:spPr>
              <a:xfrm>
                <a:off x="2472268" y="1566889"/>
                <a:ext cx="8390309" cy="1025730"/>
              </a:xfrm>
              <a:prstGeom prst="rect">
                <a:avLst/>
              </a:prstGeom>
              <a:blipFill>
                <a:blip r:embed="rId2"/>
                <a:stretch>
                  <a:fillRect b="-6098"/>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2838D8EC-B08F-914A-90FE-64B323639846}"/>
              </a:ext>
            </a:extLst>
          </p:cNvPr>
          <p:cNvSpPr txBox="1"/>
          <p:nvPr/>
        </p:nvSpPr>
        <p:spPr>
          <a:xfrm>
            <a:off x="182063" y="736510"/>
            <a:ext cx="9042960" cy="461665"/>
          </a:xfrm>
          <a:prstGeom prst="rect">
            <a:avLst/>
          </a:prstGeom>
          <a:noFill/>
        </p:spPr>
        <p:txBody>
          <a:bodyPr wrap="square">
            <a:spAutoFit/>
          </a:bodyPr>
          <a:lstStyle/>
          <a:p>
            <a:pPr marL="0" lvl="2"/>
            <a:r>
              <a:rPr lang="en-US" sz="2400" b="1" dirty="0">
                <a:latin typeface="Avenir Next LT Pro" panose="020B0504020202020204" pitchFamily="34" charset="0"/>
              </a:rPr>
              <a:t>This time, consider computing the log-logistic:</a:t>
            </a:r>
            <a:endParaRPr lang="en-US" sz="2400" dirty="0">
              <a:latin typeface="Avenir Next LT Pro" panose="020B0504020202020204" pitchFamily="34" charset="0"/>
            </a:endParaRP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7CB0288A-1CD5-3245-884E-0DF3C3D60A87}"/>
                  </a:ext>
                </a:extLst>
              </p:cNvPr>
              <p:cNvSpPr/>
              <p:nvPr/>
            </p:nvSpPr>
            <p:spPr>
              <a:xfrm>
                <a:off x="3963236" y="2981909"/>
                <a:ext cx="660251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r>
                        <a:rPr lang="en-US" sz="3200" b="0" i="1" smtClean="0">
                          <a:solidFill>
                            <a:srgbClr val="FF0000"/>
                          </a:solidFill>
                          <a:latin typeface="Cambria Math" panose="02040503050406030204" pitchFamily="18" charset="0"/>
                        </a:rPr>
                        <m:t>−</m:t>
                      </m:r>
                      <m:func>
                        <m:funcPr>
                          <m:ctrlPr>
                            <a:rPr lang="en-US" sz="3200" b="0" i="1" smtClean="0">
                              <a:solidFill>
                                <a:srgbClr val="FF0000"/>
                              </a:solidFill>
                              <a:latin typeface="Cambria Math" panose="02040503050406030204" pitchFamily="18" charset="0"/>
                            </a:rPr>
                          </m:ctrlPr>
                        </m:funcPr>
                        <m:fName>
                          <m:r>
                            <m:rPr>
                              <m:sty m:val="p"/>
                            </m:rPr>
                            <a:rPr lang="en-US" sz="3200" b="0" i="0" smtClean="0">
                              <a:solidFill>
                                <a:srgbClr val="FF0000"/>
                              </a:solidFill>
                              <a:latin typeface="Cambria Math" panose="02040503050406030204" pitchFamily="18" charset="0"/>
                            </a:rPr>
                            <m:t>log</m:t>
                          </m:r>
                        </m:fName>
                        <m:e>
                          <m:d>
                            <m:dPr>
                              <m:ctrlPr>
                                <a:rPr lang="en-US" sz="3200" b="0" i="1" smtClean="0">
                                  <a:solidFill>
                                    <a:srgbClr val="FF0000"/>
                                  </a:solidFill>
                                  <a:latin typeface="Cambria Math" panose="02040503050406030204" pitchFamily="18" charset="0"/>
                                </a:rPr>
                              </m:ctrlPr>
                            </m:dPr>
                            <m:e>
                              <m:r>
                                <a:rPr lang="en-US" sz="3200" b="0" i="1" smtClean="0">
                                  <a:solidFill>
                                    <a:srgbClr val="FF0000"/>
                                  </a:solidFill>
                                  <a:latin typeface="Cambria Math" panose="02040503050406030204" pitchFamily="18" charset="0"/>
                                </a:rPr>
                                <m:t>1+</m:t>
                              </m:r>
                              <m:sSup>
                                <m:sSupPr>
                                  <m:ctrlPr>
                                    <a:rPr lang="en-US" sz="3200" b="0" i="1" smtClean="0">
                                      <a:solidFill>
                                        <a:srgbClr val="FF0000"/>
                                      </a:solidFill>
                                      <a:latin typeface="Cambria Math" panose="02040503050406030204" pitchFamily="18" charset="0"/>
                                    </a:rPr>
                                  </m:ctrlPr>
                                </m:sSupPr>
                                <m:e>
                                  <m:r>
                                    <a:rPr lang="en-US" sz="3200" b="0" i="1" smtClean="0">
                                      <a:solidFill>
                                        <a:srgbClr val="FF0000"/>
                                      </a:solidFill>
                                      <a:latin typeface="Cambria Math" panose="02040503050406030204" pitchFamily="18" charset="0"/>
                                    </a:rPr>
                                    <m:t>𝑒</m:t>
                                  </m:r>
                                </m:e>
                                <m:sup>
                                  <m:r>
                                    <a:rPr lang="en-US" sz="3200" b="0" i="1" smtClean="0">
                                      <a:solidFill>
                                        <a:srgbClr val="FF0000"/>
                                      </a:solidFill>
                                      <a:latin typeface="Cambria Math" panose="02040503050406030204" pitchFamily="18" charset="0"/>
                                    </a:rPr>
                                    <m:t>−</m:t>
                                  </m:r>
                                  <m:r>
                                    <a:rPr lang="en-US" sz="3200" b="0" i="1" smtClean="0">
                                      <a:solidFill>
                                        <a:srgbClr val="FF0000"/>
                                      </a:solidFill>
                                      <a:latin typeface="Cambria Math" panose="02040503050406030204" pitchFamily="18" charset="0"/>
                                    </a:rPr>
                                    <m:t>𝑧</m:t>
                                  </m:r>
                                </m:sup>
                              </m:sSup>
                            </m:e>
                          </m:d>
                        </m:e>
                      </m:func>
                      <m:r>
                        <a:rPr lang="en-US" sz="3200" i="1">
                          <a:latin typeface="Cambria Math" panose="02040503050406030204" pitchFamily="18" charset="0"/>
                        </a:rPr>
                        <m:t>=−</m:t>
                      </m:r>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log</m:t>
                          </m:r>
                        </m:fName>
                        <m:e>
                          <m:d>
                            <m:dPr>
                              <m:ctrlPr>
                                <a:rPr lang="en-US" sz="3200" i="1">
                                  <a:latin typeface="Cambria Math" panose="02040503050406030204" pitchFamily="18" charset="0"/>
                                </a:rPr>
                              </m:ctrlPr>
                            </m:dPr>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0</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m:t>
                                  </m:r>
                                  <m:r>
                                    <a:rPr lang="en-US" sz="3200" i="1">
                                      <a:latin typeface="Cambria Math" panose="02040503050406030204" pitchFamily="18" charset="0"/>
                                    </a:rPr>
                                    <m:t>𝑧</m:t>
                                  </m:r>
                                </m:sup>
                              </m:sSup>
                            </m:e>
                          </m:d>
                        </m:e>
                      </m:func>
                    </m:oMath>
                  </m:oMathPara>
                </a14:m>
                <a:endParaRPr lang="en-US" sz="3200" dirty="0"/>
              </a:p>
            </p:txBody>
          </p:sp>
        </mc:Choice>
        <mc:Fallback>
          <p:sp>
            <p:nvSpPr>
              <p:cNvPr id="7" name="Rectangle 6">
                <a:extLst>
                  <a:ext uri="{FF2B5EF4-FFF2-40B4-BE49-F238E27FC236}">
                    <a16:creationId xmlns:a16="http://schemas.microsoft.com/office/drawing/2014/main" id="{7CB0288A-1CD5-3245-884E-0DF3C3D60A87}"/>
                  </a:ext>
                </a:extLst>
              </p:cNvPr>
              <p:cNvSpPr>
                <a:spLocks noRot="1" noChangeAspect="1" noMove="1" noResize="1" noEditPoints="1" noAdjustHandles="1" noChangeArrowheads="1" noChangeShapeType="1" noTextEdit="1"/>
              </p:cNvSpPr>
              <p:nvPr/>
            </p:nvSpPr>
            <p:spPr>
              <a:xfrm>
                <a:off x="3963236" y="2981909"/>
                <a:ext cx="6602513" cy="584775"/>
              </a:xfrm>
              <a:prstGeom prst="rect">
                <a:avLst/>
              </a:prstGeom>
              <a:blipFill>
                <a:blip r:embed="rId3"/>
                <a:stretch>
                  <a:fillRect b="-170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AEA883E-9E3D-BA4E-9170-4586C9A222C0}"/>
                  </a:ext>
                </a:extLst>
              </p:cNvPr>
              <p:cNvSpPr/>
              <p:nvPr/>
            </p:nvSpPr>
            <p:spPr>
              <a:xfrm>
                <a:off x="3963236" y="3849291"/>
                <a:ext cx="4265527" cy="6481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m:t>
                                  </m:r>
                                  <m:r>
                                    <a:rPr lang="en-US" sz="3200" b="0" i="1" smtClean="0">
                                      <a:latin typeface="Cambria Math" panose="02040503050406030204" pitchFamily="18" charset="0"/>
                                    </a:rPr>
                                    <m:t>𝑧</m:t>
                                  </m:r>
                                </m:sup>
                              </m:sSup>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𝑧</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0</m:t>
                                      </m:r>
                                    </m:sup>
                                  </m:sSup>
                                </m:e>
                              </m:d>
                            </m:e>
                          </m:d>
                        </m:e>
                      </m:func>
                    </m:oMath>
                  </m:oMathPara>
                </a14:m>
                <a:endParaRPr lang="en-US" sz="3200" dirty="0"/>
              </a:p>
            </p:txBody>
          </p:sp>
        </mc:Choice>
        <mc:Fallback xmlns="">
          <p:sp>
            <p:nvSpPr>
              <p:cNvPr id="8" name="Rectangle 7">
                <a:extLst>
                  <a:ext uri="{FF2B5EF4-FFF2-40B4-BE49-F238E27FC236}">
                    <a16:creationId xmlns:a16="http://schemas.microsoft.com/office/drawing/2014/main" id="{3AEA883E-9E3D-BA4E-9170-4586C9A222C0}"/>
                  </a:ext>
                </a:extLst>
              </p:cNvPr>
              <p:cNvSpPr>
                <a:spLocks noRot="1" noChangeAspect="1" noMove="1" noResize="1" noEditPoints="1" noAdjustHandles="1" noChangeArrowheads="1" noChangeShapeType="1" noTextEdit="1"/>
              </p:cNvSpPr>
              <p:nvPr/>
            </p:nvSpPr>
            <p:spPr>
              <a:xfrm>
                <a:off x="3963236" y="3849291"/>
                <a:ext cx="4265527" cy="648191"/>
              </a:xfrm>
              <a:prstGeom prst="rect">
                <a:avLst/>
              </a:prstGeom>
              <a:blipFill>
                <a:blip r:embed="rId4"/>
                <a:stretch>
                  <a:fillRect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43A39D0-8B06-B444-881F-EA2AD7EA9745}"/>
                  </a:ext>
                </a:extLst>
              </p:cNvPr>
              <p:cNvSpPr/>
              <p:nvPr/>
            </p:nvSpPr>
            <p:spPr>
              <a:xfrm>
                <a:off x="3975215" y="4697402"/>
                <a:ext cx="525900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𝑧</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0</m:t>
                                  </m:r>
                                </m:sup>
                              </m:sSup>
                            </m:e>
                          </m:d>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m:t>
                                  </m:r>
                                  <m:r>
                                    <a:rPr lang="en-US" sz="3200" b="0" i="1" smtClean="0">
                                      <a:latin typeface="Cambria Math" panose="02040503050406030204" pitchFamily="18" charset="0"/>
                                    </a:rPr>
                                    <m:t>𝑧</m:t>
                                  </m:r>
                                </m:sup>
                              </m:sSup>
                              <m:r>
                                <a:rPr lang="en-US" sz="3200" b="0" i="1" smtClean="0">
                                  <a:latin typeface="Cambria Math" panose="02040503050406030204" pitchFamily="18" charset="0"/>
                                </a:rPr>
                                <m:t>)</m:t>
                              </m:r>
                            </m:e>
                          </m:func>
                        </m:e>
                      </m:func>
                    </m:oMath>
                  </m:oMathPara>
                </a14:m>
                <a:endParaRPr lang="en-US" sz="3200" dirty="0"/>
              </a:p>
            </p:txBody>
          </p:sp>
        </mc:Choice>
        <mc:Fallback xmlns="">
          <p:sp>
            <p:nvSpPr>
              <p:cNvPr id="11" name="Rectangle 10">
                <a:extLst>
                  <a:ext uri="{FF2B5EF4-FFF2-40B4-BE49-F238E27FC236}">
                    <a16:creationId xmlns:a16="http://schemas.microsoft.com/office/drawing/2014/main" id="{043A39D0-8B06-B444-881F-EA2AD7EA9745}"/>
                  </a:ext>
                </a:extLst>
              </p:cNvPr>
              <p:cNvSpPr>
                <a:spLocks noRot="1" noChangeAspect="1" noMove="1" noResize="1" noEditPoints="1" noAdjustHandles="1" noChangeArrowheads="1" noChangeShapeType="1" noTextEdit="1"/>
              </p:cNvSpPr>
              <p:nvPr/>
            </p:nvSpPr>
            <p:spPr>
              <a:xfrm>
                <a:off x="3975215" y="4697402"/>
                <a:ext cx="5259004" cy="584775"/>
              </a:xfrm>
              <a:prstGeom prst="rect">
                <a:avLst/>
              </a:prstGeom>
              <a:blipFill>
                <a:blip r:embed="rId5"/>
                <a:stretch>
                  <a:fillRect r="-482"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8D4B9037-C055-2645-B0F1-DA7A04145F8C}"/>
                  </a:ext>
                </a:extLst>
              </p:cNvPr>
              <p:cNvSpPr/>
              <p:nvPr/>
            </p:nvSpPr>
            <p:spPr>
              <a:xfrm>
                <a:off x="3963236" y="5469729"/>
                <a:ext cx="377693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r>
                        <a:rPr lang="en-US" sz="3200" b="0" i="1" smtClean="0">
                          <a:solidFill>
                            <a:srgbClr val="FF0000"/>
                          </a:solidFill>
                          <a:latin typeface="Cambria Math" panose="02040503050406030204" pitchFamily="18" charset="0"/>
                        </a:rPr>
                        <m:t>−</m:t>
                      </m:r>
                      <m:func>
                        <m:funcPr>
                          <m:ctrlPr>
                            <a:rPr lang="en-US" sz="3200" b="0" i="1" smtClean="0">
                              <a:solidFill>
                                <a:srgbClr val="FF0000"/>
                              </a:solidFill>
                              <a:latin typeface="Cambria Math" panose="02040503050406030204" pitchFamily="18" charset="0"/>
                            </a:rPr>
                          </m:ctrlPr>
                        </m:funcPr>
                        <m:fName>
                          <m:r>
                            <m:rPr>
                              <m:sty m:val="p"/>
                            </m:rPr>
                            <a:rPr lang="en-US" sz="3200" b="0" i="0" smtClean="0">
                              <a:solidFill>
                                <a:srgbClr val="FF0000"/>
                              </a:solidFill>
                              <a:latin typeface="Cambria Math" panose="02040503050406030204" pitchFamily="18" charset="0"/>
                            </a:rPr>
                            <m:t>log</m:t>
                          </m:r>
                        </m:fName>
                        <m:e>
                          <m:d>
                            <m:dPr>
                              <m:ctrlPr>
                                <a:rPr lang="en-US" sz="3200" b="0" i="1" smtClean="0">
                                  <a:solidFill>
                                    <a:srgbClr val="FF0000"/>
                                  </a:solidFill>
                                  <a:latin typeface="Cambria Math" panose="02040503050406030204" pitchFamily="18" charset="0"/>
                                </a:rPr>
                              </m:ctrlPr>
                            </m:dPr>
                            <m:e>
                              <m:sSup>
                                <m:sSupPr>
                                  <m:ctrlPr>
                                    <a:rPr lang="en-US" sz="3200" i="1">
                                      <a:solidFill>
                                        <a:srgbClr val="FF0000"/>
                                      </a:solidFill>
                                      <a:latin typeface="Cambria Math" panose="02040503050406030204" pitchFamily="18" charset="0"/>
                                    </a:rPr>
                                  </m:ctrlPr>
                                </m:sSupPr>
                                <m:e>
                                  <m:r>
                                    <a:rPr lang="en-US" sz="3200" i="1">
                                      <a:solidFill>
                                        <a:srgbClr val="FF0000"/>
                                      </a:solidFill>
                                      <a:latin typeface="Cambria Math" panose="02040503050406030204" pitchFamily="18" charset="0"/>
                                    </a:rPr>
                                    <m:t>𝑒</m:t>
                                  </m:r>
                                </m:e>
                                <m:sup>
                                  <m:r>
                                    <a:rPr lang="en-US" sz="3200" i="1">
                                      <a:solidFill>
                                        <a:srgbClr val="FF0000"/>
                                      </a:solidFill>
                                      <a:latin typeface="Cambria Math" panose="02040503050406030204" pitchFamily="18" charset="0"/>
                                    </a:rPr>
                                    <m:t>𝑧</m:t>
                                  </m:r>
                                </m:sup>
                              </m:sSup>
                              <m:r>
                                <a:rPr lang="en-US" sz="3200" i="1">
                                  <a:solidFill>
                                    <a:srgbClr val="FF0000"/>
                                  </a:solidFill>
                                  <a:latin typeface="Cambria Math" panose="02040503050406030204" pitchFamily="18" charset="0"/>
                                </a:rPr>
                                <m:t>+</m:t>
                              </m:r>
                              <m:r>
                                <a:rPr lang="en-US" sz="3200" b="0" i="1" smtClean="0">
                                  <a:solidFill>
                                    <a:srgbClr val="FF0000"/>
                                  </a:solidFill>
                                  <a:latin typeface="Cambria Math" panose="02040503050406030204" pitchFamily="18" charset="0"/>
                                </a:rPr>
                                <m:t>1</m:t>
                              </m:r>
                            </m:e>
                          </m:d>
                          <m:r>
                            <a:rPr lang="en-US" sz="3200" b="0" i="1" smtClean="0">
                              <a:solidFill>
                                <a:srgbClr val="FF0000"/>
                              </a:solidFill>
                              <a:latin typeface="Cambria Math" panose="02040503050406030204" pitchFamily="18" charset="0"/>
                            </a:rPr>
                            <m:t>+</m:t>
                          </m:r>
                          <m:r>
                            <a:rPr lang="en-US" sz="3200" b="0" i="1" smtClean="0">
                              <a:solidFill>
                                <a:srgbClr val="FF0000"/>
                              </a:solidFill>
                              <a:latin typeface="Cambria Math" panose="02040503050406030204" pitchFamily="18" charset="0"/>
                            </a:rPr>
                            <m:t>𝑧</m:t>
                          </m:r>
                        </m:e>
                      </m:func>
                    </m:oMath>
                  </m:oMathPara>
                </a14:m>
                <a:endParaRPr lang="en-US" sz="3200" dirty="0"/>
              </a:p>
            </p:txBody>
          </p:sp>
        </mc:Choice>
        <mc:Fallback xmlns="">
          <p:sp>
            <p:nvSpPr>
              <p:cNvPr id="12" name="Rectangle 11">
                <a:extLst>
                  <a:ext uri="{FF2B5EF4-FFF2-40B4-BE49-F238E27FC236}">
                    <a16:creationId xmlns:a16="http://schemas.microsoft.com/office/drawing/2014/main" id="{8D4B9037-C055-2645-B0F1-DA7A04145F8C}"/>
                  </a:ext>
                </a:extLst>
              </p:cNvPr>
              <p:cNvSpPr>
                <a:spLocks noRot="1" noChangeAspect="1" noMove="1" noResize="1" noEditPoints="1" noAdjustHandles="1" noChangeArrowheads="1" noChangeShapeType="1" noTextEdit="1"/>
              </p:cNvSpPr>
              <p:nvPr/>
            </p:nvSpPr>
            <p:spPr>
              <a:xfrm>
                <a:off x="3963236" y="5469729"/>
                <a:ext cx="3776931" cy="584775"/>
              </a:xfrm>
              <a:prstGeom prst="rect">
                <a:avLst/>
              </a:prstGeom>
              <a:blipFill>
                <a:blip r:embed="rId6"/>
                <a:stretch>
                  <a:fillRect b="-1914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762C2BD-F6D4-DC41-9047-01F58B18ABAA}"/>
              </a:ext>
            </a:extLst>
          </p:cNvPr>
          <p:cNvSpPr txBox="1"/>
          <p:nvPr/>
        </p:nvSpPr>
        <p:spPr>
          <a:xfrm>
            <a:off x="2959552" y="2988704"/>
            <a:ext cx="1015663" cy="461665"/>
          </a:xfrm>
          <a:prstGeom prst="rect">
            <a:avLst/>
          </a:prstGeom>
          <a:noFill/>
        </p:spPr>
        <p:txBody>
          <a:bodyPr wrap="square">
            <a:spAutoFit/>
          </a:bodyPr>
          <a:lstStyle/>
          <a:p>
            <a:pPr marL="0" lvl="2"/>
            <a:r>
              <a:rPr lang="en-US" sz="2400" b="1" dirty="0">
                <a:solidFill>
                  <a:srgbClr val="FF0000"/>
                </a:solidFill>
                <a:latin typeface="Avenir Next LT Pro" panose="020B0504020202020204" pitchFamily="34" charset="0"/>
              </a:rPr>
              <a:t>(A)</a:t>
            </a:r>
            <a:endParaRPr lang="en-US" sz="2400" dirty="0">
              <a:solidFill>
                <a:srgbClr val="FF0000"/>
              </a:solidFill>
              <a:latin typeface="Avenir Next LT Pro" panose="020B0504020202020204" pitchFamily="34" charset="0"/>
            </a:endParaRPr>
          </a:p>
        </p:txBody>
      </p:sp>
      <p:sp>
        <p:nvSpPr>
          <p:cNvPr id="13" name="TextBox 12">
            <a:extLst>
              <a:ext uri="{FF2B5EF4-FFF2-40B4-BE49-F238E27FC236}">
                <a16:creationId xmlns:a16="http://schemas.microsoft.com/office/drawing/2014/main" id="{219CA49E-7D8C-C247-BF27-0977D6FCE8D7}"/>
              </a:ext>
            </a:extLst>
          </p:cNvPr>
          <p:cNvSpPr txBox="1"/>
          <p:nvPr/>
        </p:nvSpPr>
        <p:spPr>
          <a:xfrm>
            <a:off x="2959552" y="5531283"/>
            <a:ext cx="1015663" cy="461665"/>
          </a:xfrm>
          <a:prstGeom prst="rect">
            <a:avLst/>
          </a:prstGeom>
          <a:noFill/>
        </p:spPr>
        <p:txBody>
          <a:bodyPr wrap="square">
            <a:spAutoFit/>
          </a:bodyPr>
          <a:lstStyle/>
          <a:p>
            <a:pPr marL="0" lvl="2"/>
            <a:r>
              <a:rPr lang="en-US" sz="2400" b="1" dirty="0">
                <a:solidFill>
                  <a:srgbClr val="FF0000"/>
                </a:solidFill>
                <a:latin typeface="Avenir Next LT Pro" panose="020B0504020202020204" pitchFamily="34" charset="0"/>
              </a:rPr>
              <a:t>(B)</a:t>
            </a:r>
            <a:endParaRPr lang="en-US" sz="2400" dirty="0">
              <a:solidFill>
                <a:srgbClr val="FF0000"/>
              </a:solidFill>
              <a:latin typeface="Avenir Next LT Pro" panose="020B0504020202020204" pitchFamily="34" charset="0"/>
            </a:endParaRPr>
          </a:p>
        </p:txBody>
      </p:sp>
    </p:spTree>
    <p:extLst>
      <p:ext uri="{BB962C8B-B14F-4D97-AF65-F5344CB8AC3E}">
        <p14:creationId xmlns:p14="http://schemas.microsoft.com/office/powerpoint/2010/main" val="18833155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9D10-4F3C-4DC0-85E8-B9DF86C61170}"/>
              </a:ext>
            </a:extLst>
          </p:cNvPr>
          <p:cNvSpPr>
            <a:spLocks noGrp="1"/>
          </p:cNvSpPr>
          <p:nvPr>
            <p:ph type="title"/>
          </p:nvPr>
        </p:nvSpPr>
        <p:spPr/>
        <p:txBody>
          <a:bodyPr/>
          <a:lstStyle/>
          <a:p>
            <a:r>
              <a:rPr lang="en-US" dirty="0"/>
              <a:t>Kernel SVM</a:t>
            </a:r>
          </a:p>
        </p:txBody>
      </p:sp>
      <p:sp>
        <p:nvSpPr>
          <p:cNvPr id="3" name="Slide Number Placeholder 2">
            <a:extLst>
              <a:ext uri="{FF2B5EF4-FFF2-40B4-BE49-F238E27FC236}">
                <a16:creationId xmlns:a16="http://schemas.microsoft.com/office/drawing/2014/main" id="{3DC35B3D-FA64-45DE-840B-3D8E9E231A93}"/>
              </a:ext>
            </a:extLst>
          </p:cNvPr>
          <p:cNvSpPr>
            <a:spLocks noGrp="1"/>
          </p:cNvSpPr>
          <p:nvPr>
            <p:ph type="sldNum" sz="quarter" idx="4"/>
          </p:nvPr>
        </p:nvSpPr>
        <p:spPr/>
        <p:txBody>
          <a:bodyPr/>
          <a:lstStyle/>
          <a:p>
            <a:fld id="{02C8B7B2-9496-47E5-990F-169BD0B1DE6A}" type="slidenum">
              <a:rPr lang="en-US" smtClean="0"/>
              <a:t>70</a:t>
            </a:fld>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BC1F914-B4E4-4A4B-9122-D3176F8C8790}"/>
                  </a:ext>
                </a:extLst>
              </p:cNvPr>
              <p:cNvSpPr txBox="1"/>
              <p:nvPr/>
            </p:nvSpPr>
            <p:spPr>
              <a:xfrm>
                <a:off x="2479496" y="1947825"/>
                <a:ext cx="4663194" cy="205158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lim>
                          </m:limLow>
                        </m:fName>
                        <m:e>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ctrlPr>
                                <a:rPr lang="en-US" i="1">
                                  <a:latin typeface="Cambria Math" panose="02040503050406030204" pitchFamily="18" charset="0"/>
                                </a:rPr>
                              </m:ctrlPr>
                            </m:naryPr>
                            <m:sub>
                              <m:r>
                                <a:rPr lang="en-US" i="1">
                                  <a:latin typeface="Cambria Math" panose="02040503050406030204" pitchFamily="18" charset="0"/>
                                </a:rPr>
                                <m:t>𝑖</m:t>
                              </m:r>
                            </m:sub>
                            <m:sup>
                              <m:r>
                                <a:rPr lang="en-US" i="1">
                                  <a:latin typeface="Cambria Math" panose="02040503050406030204" pitchFamily="18" charset="0"/>
                                </a:rPr>
                                <m:t>𝑛</m:t>
                              </m:r>
                            </m:sup>
                            <m:e>
                              <m:nary>
                                <m:naryPr>
                                  <m:chr m:val="∑"/>
                                  <m:ctrlPr>
                                    <a:rPr lang="en-US" i="1">
                                      <a:latin typeface="Cambria Math" panose="02040503050406030204" pitchFamily="18" charset="0"/>
                                    </a:rPr>
                                  </m:ctrlPr>
                                </m:naryPr>
                                <m:sub>
                                  <m:r>
                                    <a:rPr lang="en-US" i="1">
                                      <a:latin typeface="Cambria Math" panose="02040503050406030204" pitchFamily="18" charset="0"/>
                                    </a:rPr>
                                    <m:t>𝑗</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r>
                                    <a:rPr lang="en-US" b="1" i="1" smtClean="0">
                                      <a:solidFill>
                                        <a:srgbClr val="D73F09"/>
                                      </a:solidFill>
                                      <a:latin typeface="Cambria Math" panose="02040503050406030204" pitchFamily="18" charset="0"/>
                                    </a:rPr>
                                    <m:t>𝜿</m:t>
                                  </m:r>
                                  <m:r>
                                    <a:rPr lang="en-US" b="1" i="1" smtClean="0">
                                      <a:solidFill>
                                        <a:srgbClr val="D73F09"/>
                                      </a:solidFill>
                                      <a:latin typeface="Cambria Math" panose="02040503050406030204" pitchFamily="18" charset="0"/>
                                    </a:rPr>
                                    <m:t>(</m:t>
                                  </m:r>
                                  <m:sSub>
                                    <m:sSubPr>
                                      <m:ctrlPr>
                                        <a:rPr lang="en-US" b="1" i="1" smtClean="0">
                                          <a:solidFill>
                                            <a:srgbClr val="D73F09"/>
                                          </a:solidFill>
                                          <a:latin typeface="Cambria Math" panose="02040503050406030204" pitchFamily="18" charset="0"/>
                                        </a:rPr>
                                      </m:ctrlPr>
                                    </m:sSubPr>
                                    <m:e>
                                      <m:r>
                                        <a:rPr lang="en-US" b="1" i="1" smtClean="0">
                                          <a:solidFill>
                                            <a:srgbClr val="D73F09"/>
                                          </a:solidFill>
                                          <a:latin typeface="Cambria Math" panose="02040503050406030204" pitchFamily="18" charset="0"/>
                                        </a:rPr>
                                        <m:t>𝒙</m:t>
                                      </m:r>
                                    </m:e>
                                    <m:sub>
                                      <m:r>
                                        <a:rPr lang="en-US" b="1" i="1" smtClean="0">
                                          <a:solidFill>
                                            <a:srgbClr val="D73F09"/>
                                          </a:solidFill>
                                          <a:latin typeface="Cambria Math" panose="02040503050406030204" pitchFamily="18" charset="0"/>
                                        </a:rPr>
                                        <m:t>𝒊</m:t>
                                      </m:r>
                                    </m:sub>
                                  </m:sSub>
                                  <m:r>
                                    <a:rPr lang="en-US" b="1" i="1" smtClean="0">
                                      <a:solidFill>
                                        <a:srgbClr val="D73F09"/>
                                      </a:solidFill>
                                      <a:latin typeface="Cambria Math" panose="02040503050406030204" pitchFamily="18" charset="0"/>
                                    </a:rPr>
                                    <m:t>, </m:t>
                                  </m:r>
                                  <m:sSub>
                                    <m:sSubPr>
                                      <m:ctrlPr>
                                        <a:rPr lang="en-US" b="1" i="1" smtClean="0">
                                          <a:solidFill>
                                            <a:srgbClr val="D73F09"/>
                                          </a:solidFill>
                                          <a:latin typeface="Cambria Math" panose="02040503050406030204" pitchFamily="18" charset="0"/>
                                        </a:rPr>
                                      </m:ctrlPr>
                                    </m:sSubPr>
                                    <m:e>
                                      <m:r>
                                        <a:rPr lang="en-US" b="1" i="1" smtClean="0">
                                          <a:solidFill>
                                            <a:srgbClr val="D73F09"/>
                                          </a:solidFill>
                                          <a:latin typeface="Cambria Math" panose="02040503050406030204" pitchFamily="18" charset="0"/>
                                        </a:rPr>
                                        <m:t>𝒙</m:t>
                                      </m:r>
                                    </m:e>
                                    <m:sub>
                                      <m:r>
                                        <a:rPr lang="en-US" b="1" i="1" smtClean="0">
                                          <a:solidFill>
                                            <a:srgbClr val="D73F09"/>
                                          </a:solidFill>
                                          <a:latin typeface="Cambria Math" panose="02040503050406030204" pitchFamily="18" charset="0"/>
                                        </a:rPr>
                                        <m:t>𝒋</m:t>
                                      </m:r>
                                    </m:sub>
                                  </m:sSub>
                                  <m:r>
                                    <a:rPr lang="en-US" b="1" i="1" smtClean="0">
                                      <a:solidFill>
                                        <a:srgbClr val="D73F09"/>
                                      </a:solidFill>
                                      <a:latin typeface="Cambria Math" panose="02040503050406030204" pitchFamily="18" charset="0"/>
                                    </a:rPr>
                                    <m:t>)</m:t>
                                  </m:r>
                                </m:e>
                              </m:nary>
                            </m:e>
                          </m:nary>
                        </m:e>
                      </m:func>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sSub>
                        <m:sSubPr>
                          <m:ctrlPr>
                            <a:rPr lang="en-US" i="1">
                              <a:latin typeface="Cambria Math" panose="02040503050406030204" pitchFamily="18" charset="0"/>
                            </a:rPr>
                          </m:ctrlPr>
                        </m:sSubPr>
                        <m:e>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nary>
                          <m:r>
                            <a:rPr lang="en-US" i="1">
                              <a:latin typeface="Cambria Math" panose="02040503050406030204" pitchFamily="18" charset="0"/>
                            </a:rPr>
                            <m:t>𝑦</m:t>
                          </m:r>
                        </m:e>
                        <m:sub>
                          <m:r>
                            <a:rPr lang="en-US" i="1">
                              <a:latin typeface="Cambria Math" panose="02040503050406030204" pitchFamily="18" charset="0"/>
                            </a:rPr>
                            <m:t>𝑖</m:t>
                          </m:r>
                        </m:sub>
                      </m:sSub>
                      <m:r>
                        <a:rPr lang="en-US" b="1" i="1">
                          <a:latin typeface="Cambria Math" panose="02040503050406030204" pitchFamily="18" charset="0"/>
                        </a:rPr>
                        <m:t>=</m:t>
                      </m:r>
                      <m:r>
                        <a:rPr lang="en-US" i="1">
                          <a:latin typeface="Cambria Math" panose="02040503050406030204" pitchFamily="18" charset="0"/>
                        </a:rPr>
                        <m:t>0</m:t>
                      </m:r>
                      <m:r>
                        <a:rPr lang="en-US" b="0" i="0" smtClean="0">
                          <a:latin typeface="Cambria Math" panose="02040503050406030204" pitchFamily="18" charset="0"/>
                        </a:rPr>
                        <m:t>         </m:t>
                      </m:r>
                    </m:oMath>
                  </m:oMathPara>
                </a14:m>
                <a:endParaRPr lang="en-US" b="0" i="0"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𝑖</m:t>
                      </m:r>
                    </m:oMath>
                  </m:oMathPara>
                </a14:m>
                <a:endParaRPr lang="en-US" dirty="0"/>
              </a:p>
            </p:txBody>
          </p:sp>
        </mc:Choice>
        <mc:Fallback xmlns="">
          <p:sp>
            <p:nvSpPr>
              <p:cNvPr id="20" name="TextBox 19">
                <a:extLst>
                  <a:ext uri="{FF2B5EF4-FFF2-40B4-BE49-F238E27FC236}">
                    <a16:creationId xmlns:a16="http://schemas.microsoft.com/office/drawing/2014/main" id="{FBC1F914-B4E4-4A4B-9122-D3176F8C8790}"/>
                  </a:ext>
                </a:extLst>
              </p:cNvPr>
              <p:cNvSpPr txBox="1">
                <a:spLocks noRot="1" noChangeAspect="1" noMove="1" noResize="1" noEditPoints="1" noAdjustHandles="1" noChangeArrowheads="1" noChangeShapeType="1" noTextEdit="1"/>
              </p:cNvSpPr>
              <p:nvPr/>
            </p:nvSpPr>
            <p:spPr>
              <a:xfrm>
                <a:off x="2479496" y="1947825"/>
                <a:ext cx="4663194" cy="20515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EC2DA90-D781-4AC9-9C8A-F8FB9670E8E7}"/>
                  </a:ext>
                </a:extLst>
              </p:cNvPr>
              <p:cNvSpPr txBox="1"/>
              <p:nvPr/>
            </p:nvSpPr>
            <p:spPr>
              <a:xfrm>
                <a:off x="2479496" y="4420783"/>
                <a:ext cx="9322189" cy="9326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𝒘</m:t>
                          </m:r>
                        </m:e>
                        <m:sup>
                          <m:r>
                            <a:rPr lang="en-US" sz="2000" b="1" i="1" smtClean="0">
                              <a:solidFill>
                                <a:schemeClr val="tx1"/>
                              </a:solidFill>
                              <a:latin typeface="Cambria Math" panose="02040503050406030204" pitchFamily="18" charset="0"/>
                            </a:rPr>
                            <m:t>∗</m:t>
                          </m:r>
                        </m:sup>
                      </m:sSup>
                      <m:r>
                        <a:rPr lang="en-US" sz="2000" b="1"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nary>
                            <m:naryPr>
                              <m:chr m:val="∑"/>
                              <m:ctrlPr>
                                <a:rPr lang="en-US" sz="2000" i="1">
                                  <a:solidFill>
                                    <a:schemeClr val="tx1"/>
                                  </a:solidFill>
                                  <a:latin typeface="Cambria Math" panose="02040503050406030204" pitchFamily="18" charset="0"/>
                                </a:rPr>
                              </m:ctrlPr>
                            </m:naryPr>
                            <m:sub>
                              <m:r>
                                <a:rPr lang="en-US" sz="2000" i="1">
                                  <a:solidFill>
                                    <a:schemeClr val="tx1"/>
                                  </a:solidFill>
                                  <a:latin typeface="Cambria Math" panose="02040503050406030204" pitchFamily="18" charset="0"/>
                                </a:rPr>
                                <m:t>𝑖</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e>
                              <m:sSubSup>
                                <m:sSubSupPr>
                                  <m:ctrlPr>
                                    <a:rPr lang="en-US" sz="2000" b="0" i="1" smtClean="0">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𝛼</m:t>
                                  </m:r>
                                </m:e>
                                <m:sub>
                                  <m:r>
                                    <a:rPr lang="en-US" sz="2000" i="1">
                                      <a:solidFill>
                                        <a:schemeClr val="tx1"/>
                                      </a:solidFill>
                                      <a:latin typeface="Cambria Math" panose="02040503050406030204" pitchFamily="18" charset="0"/>
                                    </a:rPr>
                                    <m:t>𝑖</m:t>
                                  </m:r>
                                </m:sub>
                                <m:sup>
                                  <m:r>
                                    <a:rPr lang="en-US" sz="2000" b="0" i="1" smtClean="0">
                                      <a:solidFill>
                                        <a:schemeClr val="tx1"/>
                                      </a:solidFill>
                                      <a:latin typeface="Cambria Math" panose="02040503050406030204" pitchFamily="18" charset="0"/>
                                    </a:rPr>
                                    <m:t>∗</m:t>
                                  </m:r>
                                </m:sup>
                              </m:sSubSup>
                            </m:e>
                          </m:nary>
                          <m:r>
                            <a:rPr lang="en-US" sz="2000" i="1">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𝑖</m:t>
                          </m:r>
                        </m:sub>
                      </m:sSub>
                      <m:r>
                        <a:rPr lang="en-US" sz="2000" b="1" i="0" smtClean="0">
                          <a:solidFill>
                            <a:schemeClr val="tx1"/>
                          </a:solidFill>
                          <a:latin typeface="Cambria Math" panose="02040503050406030204" pitchFamily="18" charset="0"/>
                        </a:rPr>
                        <m:t>𝚽</m:t>
                      </m:r>
                      <m:r>
                        <a:rPr lang="en-US" sz="2000" b="1" i="0" smtClean="0">
                          <a:solidFill>
                            <a:schemeClr val="tx1"/>
                          </a:solidFill>
                          <a:latin typeface="Cambria Math" panose="02040503050406030204" pitchFamily="18" charset="0"/>
                        </a:rPr>
                        <m:t>(</m:t>
                      </m:r>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𝒊</m:t>
                          </m:r>
                        </m:sub>
                      </m:sSub>
                      <m:r>
                        <a:rPr lang="en-US" sz="2000" b="1" i="1" smtClean="0">
                          <a:solidFill>
                            <a:schemeClr val="tx1"/>
                          </a:solidFill>
                          <a:latin typeface="Cambria Math" panose="02040503050406030204" pitchFamily="18" charset="0"/>
                        </a:rPr>
                        <m:t>)     ⇒      </m:t>
                      </m:r>
                      <m:sSup>
                        <m:sSupPr>
                          <m:ctrlPr>
                            <a:rPr lang="en-US"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𝒘</m:t>
                          </m:r>
                        </m:e>
                        <m:sup>
                          <m:r>
                            <a:rPr lang="en-US" sz="2000" b="1" i="1" smtClean="0">
                              <a:solidFill>
                                <a:schemeClr val="tx1"/>
                              </a:solidFill>
                              <a:latin typeface="Cambria Math" panose="02040503050406030204" pitchFamily="18" charset="0"/>
                            </a:rPr>
                            <m:t>𝑻</m:t>
                          </m:r>
                        </m:sup>
                      </m:sSup>
                      <m:r>
                        <a:rPr lang="en-US" sz="2000" b="1" i="0" smtClean="0">
                          <a:solidFill>
                            <a:schemeClr val="tx1"/>
                          </a:solidFill>
                          <a:latin typeface="Cambria Math" panose="02040503050406030204" pitchFamily="18" charset="0"/>
                        </a:rPr>
                        <m:t>𝚽</m:t>
                      </m:r>
                      <m:r>
                        <a:rPr lang="en-US" sz="2000" b="1" i="0"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𝒙</m:t>
                      </m:r>
                      <m:r>
                        <a:rPr lang="en-US" sz="2000" b="1"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𝑏</m:t>
                      </m:r>
                      <m:r>
                        <a:rPr lang="en-US" sz="2000" b="1"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𝑏</m:t>
                      </m:r>
                      <m:r>
                        <a:rPr lang="en-US" sz="2000" b="0"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 </m:t>
                      </m:r>
                      <m:sSub>
                        <m:sSubPr>
                          <m:ctrlPr>
                            <a:rPr lang="en-US" sz="2000" i="1" smtClean="0">
                              <a:solidFill>
                                <a:schemeClr val="tx1"/>
                              </a:solidFill>
                              <a:latin typeface="Cambria Math" panose="02040503050406030204" pitchFamily="18" charset="0"/>
                            </a:rPr>
                          </m:ctrlPr>
                        </m:sSubPr>
                        <m:e>
                          <m:nary>
                            <m:naryPr>
                              <m:chr m:val="∑"/>
                              <m:ctrlPr>
                                <a:rPr lang="en-US" sz="2000" i="1">
                                  <a:solidFill>
                                    <a:schemeClr val="tx1"/>
                                  </a:solidFill>
                                  <a:latin typeface="Cambria Math" panose="02040503050406030204" pitchFamily="18" charset="0"/>
                                </a:rPr>
                              </m:ctrlPr>
                            </m:naryPr>
                            <m:sub>
                              <m:r>
                                <a:rPr lang="en-US" sz="2000" i="1">
                                  <a:solidFill>
                                    <a:schemeClr val="tx1"/>
                                  </a:solidFill>
                                  <a:latin typeface="Cambria Math" panose="02040503050406030204" pitchFamily="18" charset="0"/>
                                </a:rPr>
                                <m:t>𝑖</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e>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𝛼</m:t>
                                  </m:r>
                                </m:e>
                                <m:sub>
                                  <m:r>
                                    <a:rPr lang="en-US" sz="2000" i="1">
                                      <a:solidFill>
                                        <a:schemeClr val="tx1"/>
                                      </a:solidFill>
                                      <a:latin typeface="Cambria Math" panose="02040503050406030204" pitchFamily="18" charset="0"/>
                                    </a:rPr>
                                    <m:t>𝑖</m:t>
                                  </m:r>
                                </m:sub>
                                <m:sup>
                                  <m:r>
                                    <a:rPr lang="en-US" sz="2000" i="1">
                                      <a:solidFill>
                                        <a:schemeClr val="tx1"/>
                                      </a:solidFill>
                                      <a:latin typeface="Cambria Math" panose="02040503050406030204" pitchFamily="18" charset="0"/>
                                    </a:rPr>
                                    <m:t>∗</m:t>
                                  </m:r>
                                </m:sup>
                              </m:sSubSup>
                            </m:e>
                          </m:nary>
                          <m:r>
                            <a:rPr lang="en-US" sz="2000" i="1">
                              <a:solidFill>
                                <a:schemeClr val="tx1"/>
                              </a:solidFill>
                              <a:latin typeface="Cambria Math" panose="02040503050406030204" pitchFamily="18" charset="0"/>
                            </a:rPr>
                            <m:t>𝑦</m:t>
                          </m:r>
                        </m:e>
                        <m:sub>
                          <m:r>
                            <a:rPr lang="en-US" sz="2000" i="1">
                              <a:solidFill>
                                <a:schemeClr val="tx1"/>
                              </a:solidFill>
                              <a:latin typeface="Cambria Math" panose="02040503050406030204" pitchFamily="18" charset="0"/>
                            </a:rPr>
                            <m:t>𝑖</m:t>
                          </m:r>
                        </m:sub>
                      </m:sSub>
                      <m:r>
                        <a:rPr lang="en-US" sz="2000" b="1" i="1">
                          <a:solidFill>
                            <a:srgbClr val="D73F09"/>
                          </a:solidFill>
                          <a:latin typeface="Cambria Math" panose="02040503050406030204" pitchFamily="18" charset="0"/>
                        </a:rPr>
                        <m:t>𝜿</m:t>
                      </m:r>
                      <m:r>
                        <a:rPr lang="en-US" sz="2000" b="1" i="1">
                          <a:solidFill>
                            <a:srgbClr val="D73F09"/>
                          </a:solidFill>
                          <a:latin typeface="Cambria Math" panose="02040503050406030204" pitchFamily="18" charset="0"/>
                        </a:rPr>
                        <m:t>(</m:t>
                      </m:r>
                      <m:sSub>
                        <m:sSubPr>
                          <m:ctrlPr>
                            <a:rPr lang="en-US" sz="2000" b="1" i="1">
                              <a:solidFill>
                                <a:srgbClr val="D73F09"/>
                              </a:solidFill>
                              <a:latin typeface="Cambria Math" panose="02040503050406030204" pitchFamily="18" charset="0"/>
                            </a:rPr>
                          </m:ctrlPr>
                        </m:sSubPr>
                        <m:e>
                          <m:r>
                            <a:rPr lang="en-US" sz="2000" b="1" i="1">
                              <a:solidFill>
                                <a:srgbClr val="D73F09"/>
                              </a:solidFill>
                              <a:latin typeface="Cambria Math" panose="02040503050406030204" pitchFamily="18" charset="0"/>
                            </a:rPr>
                            <m:t>𝒙</m:t>
                          </m:r>
                        </m:e>
                        <m:sub>
                          <m:r>
                            <a:rPr lang="en-US" sz="2000" b="1" i="1">
                              <a:solidFill>
                                <a:srgbClr val="D73F09"/>
                              </a:solidFill>
                              <a:latin typeface="Cambria Math" panose="02040503050406030204" pitchFamily="18" charset="0"/>
                            </a:rPr>
                            <m:t>𝒊</m:t>
                          </m:r>
                        </m:sub>
                      </m:sSub>
                      <m:r>
                        <a:rPr lang="en-US" sz="2000" b="1" i="1">
                          <a:solidFill>
                            <a:srgbClr val="D73F09"/>
                          </a:solidFill>
                          <a:latin typeface="Cambria Math" panose="02040503050406030204" pitchFamily="18" charset="0"/>
                        </a:rPr>
                        <m:t>, </m:t>
                      </m:r>
                      <m:sSub>
                        <m:sSubPr>
                          <m:ctrlPr>
                            <a:rPr lang="en-US" sz="2000" b="1" i="1">
                              <a:solidFill>
                                <a:srgbClr val="D73F09"/>
                              </a:solidFill>
                              <a:latin typeface="Cambria Math" panose="02040503050406030204" pitchFamily="18" charset="0"/>
                            </a:rPr>
                          </m:ctrlPr>
                        </m:sSubPr>
                        <m:e>
                          <m:r>
                            <a:rPr lang="en-US" sz="2000" b="1" i="1">
                              <a:solidFill>
                                <a:srgbClr val="D73F09"/>
                              </a:solidFill>
                              <a:latin typeface="Cambria Math" panose="02040503050406030204" pitchFamily="18" charset="0"/>
                            </a:rPr>
                            <m:t>𝒙</m:t>
                          </m:r>
                        </m:e>
                        <m:sub>
                          <m:r>
                            <a:rPr lang="en-US" sz="2000" b="1" i="1">
                              <a:solidFill>
                                <a:srgbClr val="D73F09"/>
                              </a:solidFill>
                              <a:latin typeface="Cambria Math" panose="02040503050406030204" pitchFamily="18" charset="0"/>
                            </a:rPr>
                            <m:t>𝒋</m:t>
                          </m:r>
                        </m:sub>
                      </m:sSub>
                      <m:r>
                        <a:rPr lang="en-US" sz="2000" b="1" i="1">
                          <a:solidFill>
                            <a:srgbClr val="D73F09"/>
                          </a:solidFill>
                          <a:latin typeface="Cambria Math" panose="02040503050406030204" pitchFamily="18" charset="0"/>
                        </a:rPr>
                        <m:t>)</m:t>
                      </m:r>
                    </m:oMath>
                  </m:oMathPara>
                </a14:m>
                <a:endParaRPr lang="en-US" sz="2000" dirty="0">
                  <a:solidFill>
                    <a:schemeClr val="tx1"/>
                  </a:solidFill>
                </a:endParaRPr>
              </a:p>
            </p:txBody>
          </p:sp>
        </mc:Choice>
        <mc:Fallback xmlns="">
          <p:sp>
            <p:nvSpPr>
              <p:cNvPr id="10" name="TextBox 9">
                <a:extLst>
                  <a:ext uri="{FF2B5EF4-FFF2-40B4-BE49-F238E27FC236}">
                    <a16:creationId xmlns:a16="http://schemas.microsoft.com/office/drawing/2014/main" id="{CEC2DA90-D781-4AC9-9C8A-F8FB9670E8E7}"/>
                  </a:ext>
                </a:extLst>
              </p:cNvPr>
              <p:cNvSpPr txBox="1">
                <a:spLocks noRot="1" noChangeAspect="1" noMove="1" noResize="1" noEditPoints="1" noAdjustHandles="1" noChangeArrowheads="1" noChangeShapeType="1" noTextEdit="1"/>
              </p:cNvSpPr>
              <p:nvPr/>
            </p:nvSpPr>
            <p:spPr>
              <a:xfrm>
                <a:off x="2479496" y="4420783"/>
                <a:ext cx="9322189" cy="932628"/>
              </a:xfrm>
              <a:prstGeom prst="rect">
                <a:avLst/>
              </a:prstGeom>
              <a:blipFill>
                <a:blip r:embed="rId3"/>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C4B927C9-7F44-4CC7-9099-8D67CD685546}"/>
              </a:ext>
            </a:extLst>
          </p:cNvPr>
          <p:cNvSpPr txBox="1"/>
          <p:nvPr/>
        </p:nvSpPr>
        <p:spPr>
          <a:xfrm>
            <a:off x="512745" y="796229"/>
            <a:ext cx="10353137" cy="400110"/>
          </a:xfrm>
          <a:prstGeom prst="rect">
            <a:avLst/>
          </a:prstGeom>
          <a:noFill/>
        </p:spPr>
        <p:txBody>
          <a:bodyPr wrap="square">
            <a:spAutoFit/>
          </a:bodyPr>
          <a:lstStyle/>
          <a:p>
            <a:r>
              <a:rPr lang="en-US" sz="2000" b="1" dirty="0">
                <a:latin typeface="Avenir Next LT Pro" panose="020B0504020202020204" pitchFamily="34" charset="0"/>
              </a:rPr>
              <a:t>To apply to SVMs, we just replace the feature projected dot product with a kernel! </a:t>
            </a:r>
            <a:endParaRPr lang="en-US" sz="2000" dirty="0">
              <a:latin typeface="Avenir Next LT Pro" panose="020B0504020202020204" pitchFamily="34" charset="0"/>
            </a:endParaRPr>
          </a:p>
        </p:txBody>
      </p:sp>
      <p:sp>
        <p:nvSpPr>
          <p:cNvPr id="12" name="TextBox 11">
            <a:extLst>
              <a:ext uri="{FF2B5EF4-FFF2-40B4-BE49-F238E27FC236}">
                <a16:creationId xmlns:a16="http://schemas.microsoft.com/office/drawing/2014/main" id="{CE63CAA1-C739-4237-AB24-2E88B8C942D5}"/>
              </a:ext>
            </a:extLst>
          </p:cNvPr>
          <p:cNvSpPr txBox="1"/>
          <p:nvPr/>
        </p:nvSpPr>
        <p:spPr>
          <a:xfrm>
            <a:off x="7695344" y="2769852"/>
            <a:ext cx="3781596" cy="840230"/>
          </a:xfrm>
          <a:prstGeom prst="rect">
            <a:avLst/>
          </a:prstGeom>
          <a:noFill/>
        </p:spPr>
        <p:txBody>
          <a:bodyPr wrap="square">
            <a:spAutoFit/>
          </a:bodyPr>
          <a:lstStyle/>
          <a:p>
            <a:pPr algn="ctr">
              <a:lnSpc>
                <a:spcPct val="90000"/>
              </a:lnSpc>
            </a:pPr>
            <a:r>
              <a:rPr lang="en-US" dirty="0">
                <a:solidFill>
                  <a:srgbClr val="D73F09"/>
                </a:solidFill>
                <a:latin typeface="Avenir Next LT Pro" panose="020B0504020202020204" pitchFamily="34" charset="0"/>
              </a:rPr>
              <a:t>Just use the similarity from the kernel to do our learning / prediction.</a:t>
            </a:r>
          </a:p>
        </p:txBody>
      </p:sp>
      <p:pic>
        <p:nvPicPr>
          <p:cNvPr id="13" name="Graphic 12" descr="Arrow: Counter-clockwise curve with solid fill">
            <a:extLst>
              <a:ext uri="{FF2B5EF4-FFF2-40B4-BE49-F238E27FC236}">
                <a16:creationId xmlns:a16="http://schemas.microsoft.com/office/drawing/2014/main" id="{8A6B7611-1EC5-46E0-B4ED-D775C9B8A6F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8900000">
            <a:off x="6884807" y="2105576"/>
            <a:ext cx="907180" cy="907180"/>
          </a:xfrm>
          <a:prstGeom prst="rect">
            <a:avLst/>
          </a:prstGeom>
        </p:spPr>
      </p:pic>
      <p:pic>
        <p:nvPicPr>
          <p:cNvPr id="14" name="Graphic 13" descr="Arrow: Counter-clockwise curve with solid fill">
            <a:extLst>
              <a:ext uri="{FF2B5EF4-FFF2-40B4-BE49-F238E27FC236}">
                <a16:creationId xmlns:a16="http://schemas.microsoft.com/office/drawing/2014/main" id="{C321C23F-B23F-4D38-8D1C-D2C9BD914FB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9000000" flipH="1">
            <a:off x="9771801" y="3616882"/>
            <a:ext cx="907180" cy="907180"/>
          </a:xfrm>
          <a:prstGeom prst="rect">
            <a:avLst/>
          </a:prstGeom>
        </p:spPr>
      </p:pic>
      <p:sp>
        <p:nvSpPr>
          <p:cNvPr id="15" name="TextBox 14">
            <a:extLst>
              <a:ext uri="{FF2B5EF4-FFF2-40B4-BE49-F238E27FC236}">
                <a16:creationId xmlns:a16="http://schemas.microsoft.com/office/drawing/2014/main" id="{7A2C9E01-C460-427C-A02E-9C945BE2CF11}"/>
              </a:ext>
            </a:extLst>
          </p:cNvPr>
          <p:cNvSpPr txBox="1"/>
          <p:nvPr/>
        </p:nvSpPr>
        <p:spPr>
          <a:xfrm>
            <a:off x="404066" y="2482081"/>
            <a:ext cx="2075430" cy="707886"/>
          </a:xfrm>
          <a:prstGeom prst="rect">
            <a:avLst/>
          </a:prstGeom>
          <a:noFill/>
        </p:spPr>
        <p:txBody>
          <a:bodyPr wrap="square">
            <a:spAutoFit/>
          </a:bodyPr>
          <a:lstStyle/>
          <a:p>
            <a:pPr marL="0" lvl="2"/>
            <a:r>
              <a:rPr lang="en-US" sz="2000" dirty="0">
                <a:solidFill>
                  <a:srgbClr val="D73F09"/>
                </a:solidFill>
                <a:latin typeface="Avenir Next LT Pro" panose="020B0504020202020204" pitchFamily="34" charset="0"/>
              </a:rPr>
              <a:t>Soft-Margin SVM Dual:</a:t>
            </a:r>
          </a:p>
        </p:txBody>
      </p:sp>
      <p:sp>
        <p:nvSpPr>
          <p:cNvPr id="17" name="TextBox 16">
            <a:extLst>
              <a:ext uri="{FF2B5EF4-FFF2-40B4-BE49-F238E27FC236}">
                <a16:creationId xmlns:a16="http://schemas.microsoft.com/office/drawing/2014/main" id="{F264472F-6041-479B-84CD-41FE51C92C5F}"/>
              </a:ext>
            </a:extLst>
          </p:cNvPr>
          <p:cNvSpPr txBox="1"/>
          <p:nvPr/>
        </p:nvSpPr>
        <p:spPr>
          <a:xfrm>
            <a:off x="404066" y="4533154"/>
            <a:ext cx="2075430" cy="707886"/>
          </a:xfrm>
          <a:prstGeom prst="rect">
            <a:avLst/>
          </a:prstGeom>
          <a:noFill/>
        </p:spPr>
        <p:txBody>
          <a:bodyPr wrap="square">
            <a:spAutoFit/>
          </a:bodyPr>
          <a:lstStyle/>
          <a:p>
            <a:pPr marL="0" lvl="2"/>
            <a:r>
              <a:rPr lang="en-US" sz="2000" dirty="0">
                <a:solidFill>
                  <a:srgbClr val="D73F09"/>
                </a:solidFill>
                <a:latin typeface="Avenir Next LT Pro" panose="020B0504020202020204" pitchFamily="34" charset="0"/>
              </a:rPr>
              <a:t>Soft-Margin SVM Prediction:</a:t>
            </a:r>
          </a:p>
        </p:txBody>
      </p:sp>
    </p:spTree>
    <p:extLst>
      <p:ext uri="{BB962C8B-B14F-4D97-AF65-F5344CB8AC3E}">
        <p14:creationId xmlns:p14="http://schemas.microsoft.com/office/powerpoint/2010/main" val="38672490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63DB-B80C-4D33-BD06-75FFD59E1523}"/>
              </a:ext>
            </a:extLst>
          </p:cNvPr>
          <p:cNvSpPr>
            <a:spLocks noGrp="1"/>
          </p:cNvSpPr>
          <p:nvPr>
            <p:ph type="title"/>
          </p:nvPr>
        </p:nvSpPr>
        <p:spPr/>
        <p:txBody>
          <a:bodyPr/>
          <a:lstStyle/>
          <a:p>
            <a:r>
              <a:rPr lang="en-US" dirty="0"/>
              <a:t>A Note About Solving this Equation</a:t>
            </a:r>
          </a:p>
        </p:txBody>
      </p:sp>
      <p:sp>
        <p:nvSpPr>
          <p:cNvPr id="3" name="Slide Number Placeholder 2">
            <a:extLst>
              <a:ext uri="{FF2B5EF4-FFF2-40B4-BE49-F238E27FC236}">
                <a16:creationId xmlns:a16="http://schemas.microsoft.com/office/drawing/2014/main" id="{75C3204F-44D0-427F-B100-43555694760E}"/>
              </a:ext>
            </a:extLst>
          </p:cNvPr>
          <p:cNvSpPr>
            <a:spLocks noGrp="1"/>
          </p:cNvSpPr>
          <p:nvPr>
            <p:ph type="sldNum" sz="quarter" idx="4"/>
          </p:nvPr>
        </p:nvSpPr>
        <p:spPr/>
        <p:txBody>
          <a:bodyPr/>
          <a:lstStyle/>
          <a:p>
            <a:fld id="{02C8B7B2-9496-47E5-990F-169BD0B1DE6A}" type="slidenum">
              <a:rPr lang="en-US" smtClean="0"/>
              <a:t>71</a:t>
            </a:fld>
            <a:endParaRPr lang="en-US"/>
          </a:p>
        </p:txBody>
      </p:sp>
      <p:sp>
        <p:nvSpPr>
          <p:cNvPr id="9" name="TextBox 8">
            <a:extLst>
              <a:ext uri="{FF2B5EF4-FFF2-40B4-BE49-F238E27FC236}">
                <a16:creationId xmlns:a16="http://schemas.microsoft.com/office/drawing/2014/main" id="{6FF1C65C-F5FC-43C9-9D5E-DB6A40854EE0}"/>
              </a:ext>
            </a:extLst>
          </p:cNvPr>
          <p:cNvSpPr txBox="1"/>
          <p:nvPr/>
        </p:nvSpPr>
        <p:spPr>
          <a:xfrm>
            <a:off x="3069405" y="5096441"/>
            <a:ext cx="6138808" cy="830997"/>
          </a:xfrm>
          <a:prstGeom prst="rect">
            <a:avLst/>
          </a:prstGeom>
          <a:noFill/>
        </p:spPr>
        <p:txBody>
          <a:bodyPr wrap="square">
            <a:spAutoFit/>
          </a:bodyPr>
          <a:lstStyle/>
          <a:p>
            <a:pPr algn="ctr"/>
            <a:r>
              <a:rPr lang="en-US" sz="2400" dirty="0">
                <a:hlinkClick r:id="rId2"/>
              </a:rPr>
              <a:t>https://colab.research.google.com/drive/1MznKB-UxlvIkYtG_vBon1Qg_jKx-sb3o?usp=sharing</a:t>
            </a:r>
            <a:endParaRPr lang="en-US" sz="2400" dirty="0"/>
          </a:p>
        </p:txBody>
      </p:sp>
      <p:sp>
        <p:nvSpPr>
          <p:cNvPr id="10" name="TextBox 9">
            <a:extLst>
              <a:ext uri="{FF2B5EF4-FFF2-40B4-BE49-F238E27FC236}">
                <a16:creationId xmlns:a16="http://schemas.microsoft.com/office/drawing/2014/main" id="{DDD92A71-F093-4FA4-B573-0045C719ECDF}"/>
              </a:ext>
            </a:extLst>
          </p:cNvPr>
          <p:cNvSpPr txBox="1"/>
          <p:nvPr/>
        </p:nvSpPr>
        <p:spPr>
          <a:xfrm>
            <a:off x="267128" y="671297"/>
            <a:ext cx="11505770" cy="707886"/>
          </a:xfrm>
          <a:prstGeom prst="rect">
            <a:avLst/>
          </a:prstGeom>
          <a:noFill/>
        </p:spPr>
        <p:txBody>
          <a:bodyPr wrap="square">
            <a:spAutoFit/>
          </a:bodyPr>
          <a:lstStyle/>
          <a:p>
            <a:pPr marL="0" lvl="2"/>
            <a:r>
              <a:rPr lang="en-US" sz="2000" dirty="0">
                <a:latin typeface="Avenir Next LT Pro" panose="020B0504020202020204" pitchFamily="34" charset="0"/>
              </a:rPr>
              <a:t>I’ve implemented this and passed it to a QP solver to make my own SVM implementation in the </a:t>
            </a:r>
            <a:r>
              <a:rPr lang="en-US" sz="2000" dirty="0" err="1">
                <a:latin typeface="Avenir Next LT Pro" panose="020B0504020202020204" pitchFamily="34" charset="0"/>
              </a:rPr>
              <a:t>Colab</a:t>
            </a:r>
            <a:r>
              <a:rPr lang="en-US" sz="2000" dirty="0">
                <a:latin typeface="Avenir Next LT Pro" panose="020B0504020202020204" pitchFamily="34" charset="0"/>
              </a:rPr>
              <a:t> notebook below. Let’s walk through this a bit.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936C498-5D61-4E8E-9A42-A0C745B91604}"/>
                  </a:ext>
                </a:extLst>
              </p:cNvPr>
              <p:cNvSpPr txBox="1"/>
              <p:nvPr/>
            </p:nvSpPr>
            <p:spPr>
              <a:xfrm>
                <a:off x="3069405" y="1761559"/>
                <a:ext cx="6829415" cy="29454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2000" i="1" smtClean="0">
                              <a:latin typeface="Cambria Math" panose="02040503050406030204" pitchFamily="18" charset="0"/>
                            </a:rPr>
                          </m:ctrlPr>
                        </m:funcPr>
                        <m:fName>
                          <m:limLow>
                            <m:limLowPr>
                              <m:ctrlPr>
                                <a:rPr lang="en-US" sz="2000" i="1">
                                  <a:latin typeface="Cambria Math" panose="02040503050406030204" pitchFamily="18" charset="0"/>
                                </a:rPr>
                              </m:ctrlPr>
                            </m:limLowPr>
                            <m:e>
                              <m:r>
                                <a:rPr lang="en-US" sz="2000" b="0" i="0" smtClean="0">
                                  <a:latin typeface="Cambria Math" panose="02040503050406030204" pitchFamily="18" charset="0"/>
                                </a:rPr>
                                <m:t> </m:t>
                              </m:r>
                              <m:r>
                                <m:rPr>
                                  <m:sty m:val="p"/>
                                </m:rPr>
                                <a:rPr lang="en-US" sz="2000" b="0" i="0" smtClean="0">
                                  <a:latin typeface="Cambria Math" panose="02040503050406030204" pitchFamily="18" charset="0"/>
                                </a:rPr>
                                <m:t>minimize</m:t>
                              </m:r>
                            </m:e>
                            <m:lim>
                              <m:r>
                                <a:rPr lang="en-US" sz="2000" b="1" i="1" smtClean="0">
                                  <a:latin typeface="Cambria Math" panose="02040503050406030204" pitchFamily="18" charset="0"/>
                                </a:rPr>
                                <m:t>𝜶</m:t>
                              </m:r>
                            </m:lim>
                          </m:limLow>
                        </m:fName>
                        <m:e>
                          <m:r>
                            <a:rPr lang="en-US" sz="2000" b="0" i="1" smtClean="0">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b="0" i="1" smtClean="0">
                                  <a:latin typeface="Cambria Math" panose="02040503050406030204" pitchFamily="18" charset="0"/>
                                </a:rPr>
                                <m:t> </m:t>
                              </m:r>
                              <m:r>
                                <a:rPr lang="en-US" sz="2000" i="1">
                                  <a:latin typeface="Cambria Math" panose="02040503050406030204" pitchFamily="18" charset="0"/>
                                </a:rPr>
                                <m:t>2</m:t>
                              </m:r>
                            </m:den>
                          </m:f>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𝜶</m:t>
                              </m:r>
                            </m:e>
                            <m:sup>
                              <m:r>
                                <a:rPr lang="en-US" sz="2000" b="1" i="1" smtClean="0">
                                  <a:latin typeface="Cambria Math" panose="02040503050406030204" pitchFamily="18" charset="0"/>
                                </a:rPr>
                                <m:t>𝑻</m:t>
                              </m:r>
                            </m:sup>
                          </m:sSup>
                          <m:d>
                            <m:dPr>
                              <m:begChr m:val="["/>
                              <m:endChr m:val="]"/>
                              <m:ctrlPr>
                                <a:rPr lang="en-US" sz="2000" b="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sSub>
                                      <m:sSubPr>
                                        <m:ctrlPr>
                                          <a:rPr lang="en-US" sz="2000" i="1" smtClean="0">
                                            <a:latin typeface="Cambria Math" panose="02040503050406030204" pitchFamily="18" charset="0"/>
                                          </a:rPr>
                                        </m:ctrlPr>
                                      </m:sSubPr>
                                      <m:e>
                                        <m:r>
                                          <m:rPr>
                                            <m:brk m:alnAt="7"/>
                                          </m:rPr>
                                          <a:rPr lang="en-US" sz="2000" b="0" i="1" smtClean="0">
                                            <a:latin typeface="Cambria Math" panose="02040503050406030204" pitchFamily="18" charset="0"/>
                                          </a:rPr>
                                          <m:t>𝑦</m:t>
                                        </m:r>
                                      </m:e>
                                      <m:sub>
                                        <m:r>
                                          <m:rPr>
                                            <m:brk m:alnAt="7"/>
                                          </m:rPr>
                                          <a:rPr lang="en-US" sz="2000" b="0" i="1" smtClean="0">
                                            <a:latin typeface="Cambria Math" panose="02040503050406030204" pitchFamily="18" charset="0"/>
                                          </a:rPr>
                                          <m:t>1</m:t>
                                        </m:r>
                                      </m:sub>
                                    </m:sSub>
                                    <m:sSub>
                                      <m:sSubPr>
                                        <m:ctrlPr>
                                          <a:rPr lang="en-US" sz="2000" i="1" smtClean="0">
                                            <a:latin typeface="Cambria Math" panose="02040503050406030204" pitchFamily="18" charset="0"/>
                                          </a:rPr>
                                        </m:ctrlPr>
                                      </m:sSubPr>
                                      <m:e>
                                        <m:r>
                                          <m:rPr>
                                            <m:brk m:alnAt="7"/>
                                          </m:rPr>
                                          <a:rPr lang="en-US" sz="2000" b="0" i="1" smtClean="0">
                                            <a:latin typeface="Cambria Math" panose="02040503050406030204" pitchFamily="18" charset="0"/>
                                          </a:rPr>
                                          <m:t>𝑦</m:t>
                                        </m:r>
                                      </m:e>
                                      <m:sub>
                                        <m:r>
                                          <m:rPr>
                                            <m:brk m:alnAt="7"/>
                                          </m:rPr>
                                          <a:rPr lang="en-US" sz="2000" b="0" i="1" smtClean="0">
                                            <a:latin typeface="Cambria Math" panose="02040503050406030204" pitchFamily="18" charset="0"/>
                                          </a:rPr>
                                          <m:t>1</m:t>
                                        </m:r>
                                      </m:sub>
                                    </m:sSub>
                                    <m:r>
                                      <a:rPr lang="en-US" sz="2000" b="0" i="1">
                                        <a:latin typeface="Cambria Math" panose="02040503050406030204" pitchFamily="18" charset="0"/>
                                      </a:rPr>
                                      <m:t>𝜅</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1</m:t>
                                            </m:r>
                                          </m:sub>
                                        </m:sSub>
                                        <m:r>
                                          <a:rPr lang="en-US" sz="2000" b="0" i="1">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1</m:t>
                                            </m:r>
                                          </m:sub>
                                        </m:sSub>
                                      </m:e>
                                    </m:d>
                                  </m:e>
                                  <m:e>
                                    <m:r>
                                      <a:rPr lang="en-US" sz="2000" b="0" i="1" smtClean="0">
                                        <a:latin typeface="Cambria Math" panose="02040503050406030204" pitchFamily="18" charset="0"/>
                                      </a:rPr>
                                      <m:t>…</m:t>
                                    </m:r>
                                  </m:e>
                                  <m:e>
                                    <m:sSub>
                                      <m:sSubPr>
                                        <m:ctrlPr>
                                          <a:rPr lang="en-US" sz="2000" i="1">
                                            <a:latin typeface="Cambria Math" panose="02040503050406030204" pitchFamily="18" charset="0"/>
                                          </a:rPr>
                                        </m:ctrlPr>
                                      </m:sSubPr>
                                      <m:e>
                                        <m:r>
                                          <m:rPr>
                                            <m:brk m:alnAt="7"/>
                                          </m:rPr>
                                          <a:rPr lang="en-US" sz="2000" b="0" i="1">
                                            <a:latin typeface="Cambria Math" panose="02040503050406030204" pitchFamily="18" charset="0"/>
                                          </a:rPr>
                                          <m:t>𝑦</m:t>
                                        </m:r>
                                      </m:e>
                                      <m:sub>
                                        <m:r>
                                          <m:rPr>
                                            <m:brk m:alnAt="7"/>
                                          </m:rPr>
                                          <a:rPr lang="en-US" sz="2000" b="0" i="1">
                                            <a:latin typeface="Cambria Math" panose="02040503050406030204" pitchFamily="18" charset="0"/>
                                          </a:rPr>
                                          <m:t>1</m:t>
                                        </m:r>
                                      </m:sub>
                                    </m:sSub>
                                    <m:sSub>
                                      <m:sSubPr>
                                        <m:ctrlPr>
                                          <a:rPr lang="en-US" sz="2000" i="1">
                                            <a:latin typeface="Cambria Math" panose="02040503050406030204" pitchFamily="18" charset="0"/>
                                          </a:rPr>
                                        </m:ctrlPr>
                                      </m:sSubPr>
                                      <m:e>
                                        <m:r>
                                          <m:rPr>
                                            <m:brk m:alnAt="7"/>
                                          </m:rPr>
                                          <a:rPr lang="en-US" sz="2000" b="0" i="1">
                                            <a:latin typeface="Cambria Math" panose="02040503050406030204" pitchFamily="18" charset="0"/>
                                          </a:rPr>
                                          <m:t>𝑦</m:t>
                                        </m:r>
                                      </m:e>
                                      <m:sub>
                                        <m:r>
                                          <a:rPr lang="en-US" sz="2000" b="0" i="1" smtClean="0">
                                            <a:latin typeface="Cambria Math" panose="02040503050406030204" pitchFamily="18" charset="0"/>
                                          </a:rPr>
                                          <m:t>𝑛</m:t>
                                        </m:r>
                                      </m:sub>
                                    </m:sSub>
                                    <m:r>
                                      <a:rPr lang="en-US" sz="2000" b="0" i="1">
                                        <a:latin typeface="Cambria Math" panose="02040503050406030204" pitchFamily="18" charset="0"/>
                                      </a:rPr>
                                      <m:t>𝜅</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1</m:t>
                                            </m:r>
                                          </m:sub>
                                        </m:sSub>
                                        <m:r>
                                          <a:rPr lang="en-US" sz="2000" b="0" i="1">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b="0" i="1" smtClean="0">
                                                <a:latin typeface="Cambria Math" panose="02040503050406030204" pitchFamily="18" charset="0"/>
                                              </a:rPr>
                                              <m:t>𝑛</m:t>
                                            </m:r>
                                          </m:sub>
                                        </m:sSub>
                                      </m:e>
                                    </m:d>
                                  </m:e>
                                </m:mr>
                                <m:mr>
                                  <m:e>
                                    <m:r>
                                      <a:rPr lang="en-US" sz="2000" b="0" i="1" smtClean="0">
                                        <a:latin typeface="Cambria Math" panose="02040503050406030204" pitchFamily="18" charset="0"/>
                                      </a:rPr>
                                      <m:t>⋮</m:t>
                                    </m:r>
                                  </m:e>
                                  <m:e>
                                    <m:r>
                                      <a:rPr lang="en-US" sz="2000" b="0" i="1" smtClean="0">
                                        <a:latin typeface="Cambria Math" panose="02040503050406030204" pitchFamily="18" charset="0"/>
                                      </a:rPr>
                                      <m:t>⋱</m:t>
                                    </m:r>
                                  </m:e>
                                  <m:e>
                                    <m:r>
                                      <a:rPr lang="en-US" sz="2000" b="0" i="1" smtClean="0">
                                        <a:latin typeface="Cambria Math" panose="02040503050406030204" pitchFamily="18" charset="0"/>
                                      </a:rPr>
                                      <m:t>⋮</m:t>
                                    </m:r>
                                  </m:e>
                                </m:mr>
                                <m:mr>
                                  <m:e>
                                    <m:sSub>
                                      <m:sSubPr>
                                        <m:ctrlPr>
                                          <a:rPr lang="en-US" sz="2000" i="1" smtClean="0">
                                            <a:latin typeface="Cambria Math" panose="02040503050406030204" pitchFamily="18" charset="0"/>
                                          </a:rPr>
                                        </m:ctrlPr>
                                      </m:sSubPr>
                                      <m:e>
                                        <m:r>
                                          <m:rPr>
                                            <m:brk m:alnAt="7"/>
                                          </m:rPr>
                                          <a:rPr lang="en-US" sz="2000" b="0" i="1">
                                            <a:latin typeface="Cambria Math" panose="02040503050406030204" pitchFamily="18" charset="0"/>
                                          </a:rPr>
                                          <m:t>𝑦</m:t>
                                        </m:r>
                                      </m:e>
                                      <m:sub>
                                        <m:r>
                                          <a:rPr lang="en-US" sz="2000" b="0" i="1" smtClean="0">
                                            <a:latin typeface="Cambria Math" panose="02040503050406030204" pitchFamily="18" charset="0"/>
                                          </a:rPr>
                                          <m:t>𝑛</m:t>
                                        </m:r>
                                      </m:sub>
                                    </m:sSub>
                                    <m:sSub>
                                      <m:sSubPr>
                                        <m:ctrlPr>
                                          <a:rPr lang="en-US" sz="2000" i="1">
                                            <a:latin typeface="Cambria Math" panose="02040503050406030204" pitchFamily="18" charset="0"/>
                                          </a:rPr>
                                        </m:ctrlPr>
                                      </m:sSubPr>
                                      <m:e>
                                        <m:r>
                                          <m:rPr>
                                            <m:brk m:alnAt="7"/>
                                          </m:rPr>
                                          <a:rPr lang="en-US" sz="2000" b="0" i="1">
                                            <a:latin typeface="Cambria Math" panose="02040503050406030204" pitchFamily="18" charset="0"/>
                                          </a:rPr>
                                          <m:t>𝑦</m:t>
                                        </m:r>
                                      </m:e>
                                      <m:sub>
                                        <m:r>
                                          <m:rPr>
                                            <m:brk m:alnAt="7"/>
                                          </m:rPr>
                                          <a:rPr lang="en-US" sz="2000" b="0" i="1">
                                            <a:latin typeface="Cambria Math" panose="02040503050406030204" pitchFamily="18" charset="0"/>
                                          </a:rPr>
                                          <m:t>1</m:t>
                                        </m:r>
                                      </m:sub>
                                    </m:sSub>
                                    <m:r>
                                      <a:rPr lang="en-US" sz="2000" b="0" i="1">
                                        <a:latin typeface="Cambria Math" panose="02040503050406030204" pitchFamily="18" charset="0"/>
                                      </a:rPr>
                                      <m:t>𝜅</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b="0" i="1" smtClean="0">
                                                <a:latin typeface="Cambria Math" panose="02040503050406030204" pitchFamily="18" charset="0"/>
                                              </a:rPr>
                                              <m:t>𝑛</m:t>
                                            </m:r>
                                          </m:sub>
                                        </m:sSub>
                                        <m:r>
                                          <a:rPr lang="en-US" sz="2000" b="0" i="1">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1</m:t>
                                            </m:r>
                                          </m:sub>
                                        </m:sSub>
                                      </m:e>
                                    </m:d>
                                  </m:e>
                                  <m:e>
                                    <m:r>
                                      <a:rPr lang="en-US" sz="2000" b="0" i="1" smtClean="0">
                                        <a:latin typeface="Cambria Math" panose="02040503050406030204" pitchFamily="18" charset="0"/>
                                      </a:rPr>
                                      <m:t>…</m:t>
                                    </m:r>
                                  </m:e>
                                  <m:e>
                                    <m:sSub>
                                      <m:sSubPr>
                                        <m:ctrlPr>
                                          <a:rPr lang="en-US" sz="2000" i="1">
                                            <a:latin typeface="Cambria Math" panose="02040503050406030204" pitchFamily="18" charset="0"/>
                                          </a:rPr>
                                        </m:ctrlPr>
                                      </m:sSubPr>
                                      <m:e>
                                        <m:r>
                                          <m:rPr>
                                            <m:brk m:alnAt="7"/>
                                          </m:rPr>
                                          <a:rPr lang="en-US" sz="2000" b="0" i="1">
                                            <a:latin typeface="Cambria Math" panose="02040503050406030204" pitchFamily="18" charset="0"/>
                                          </a:rPr>
                                          <m:t>𝑦</m:t>
                                        </m:r>
                                      </m:e>
                                      <m:sub>
                                        <m:r>
                                          <a:rPr lang="en-US" sz="2000" b="0" i="1" smtClean="0">
                                            <a:latin typeface="Cambria Math" panose="02040503050406030204" pitchFamily="18" charset="0"/>
                                          </a:rPr>
                                          <m:t>𝑛</m:t>
                                        </m:r>
                                      </m:sub>
                                    </m:sSub>
                                    <m:sSub>
                                      <m:sSubPr>
                                        <m:ctrlPr>
                                          <a:rPr lang="en-US" sz="2000" i="1">
                                            <a:latin typeface="Cambria Math" panose="02040503050406030204" pitchFamily="18" charset="0"/>
                                          </a:rPr>
                                        </m:ctrlPr>
                                      </m:sSubPr>
                                      <m:e>
                                        <m:r>
                                          <m:rPr>
                                            <m:brk m:alnAt="7"/>
                                          </m:rPr>
                                          <a:rPr lang="en-US" sz="2000" b="0" i="1">
                                            <a:latin typeface="Cambria Math" panose="02040503050406030204" pitchFamily="18" charset="0"/>
                                          </a:rPr>
                                          <m:t>𝑦</m:t>
                                        </m:r>
                                      </m:e>
                                      <m:sub>
                                        <m:r>
                                          <a:rPr lang="en-US" sz="2000" b="0" i="1" smtClean="0">
                                            <a:latin typeface="Cambria Math" panose="02040503050406030204" pitchFamily="18" charset="0"/>
                                          </a:rPr>
                                          <m:t>𝑛</m:t>
                                        </m:r>
                                      </m:sub>
                                    </m:sSub>
                                    <m:r>
                                      <a:rPr lang="en-US" sz="2000" b="0" i="1">
                                        <a:latin typeface="Cambria Math" panose="02040503050406030204" pitchFamily="18" charset="0"/>
                                      </a:rPr>
                                      <m:t>𝜅</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b="0" i="1" smtClean="0">
                                                <a:latin typeface="Cambria Math" panose="02040503050406030204" pitchFamily="18" charset="0"/>
                                              </a:rPr>
                                              <m:t>𝑛</m:t>
                                            </m:r>
                                          </m:sub>
                                        </m:sSub>
                                        <m:r>
                                          <a:rPr lang="en-US" sz="2000" b="0" i="1">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b="0" i="1" smtClean="0">
                                                <a:latin typeface="Cambria Math" panose="02040503050406030204" pitchFamily="18" charset="0"/>
                                              </a:rPr>
                                              <m:t>𝑛</m:t>
                                            </m:r>
                                          </m:sub>
                                        </m:sSub>
                                      </m:e>
                                    </m:d>
                                  </m:e>
                                </m:mr>
                              </m:m>
                            </m:e>
                          </m:d>
                          <m:r>
                            <a:rPr lang="en-US" sz="2000" b="1" i="1" smtClean="0">
                              <a:latin typeface="Cambria Math" panose="02040503050406030204" pitchFamily="18" charset="0"/>
                            </a:rPr>
                            <m:t>𝜶</m:t>
                          </m:r>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acc>
                                <m:accPr>
                                  <m:chr m:val="⃗"/>
                                  <m:ctrlPr>
                                    <a:rPr lang="en-US" sz="2000" b="1" i="1">
                                      <a:latin typeface="Cambria Math" panose="02040503050406030204" pitchFamily="18" charset="0"/>
                                    </a:rPr>
                                  </m:ctrlPr>
                                </m:accPr>
                                <m:e>
                                  <m:r>
                                    <a:rPr lang="en-US" sz="2000" b="1" i="1">
                                      <a:latin typeface="Cambria Math" panose="02040503050406030204" pitchFamily="18" charset="0"/>
                                    </a:rPr>
                                    <m:t>𝟏</m:t>
                                  </m:r>
                                </m:e>
                              </m:acc>
                            </m:e>
                            <m:sup>
                              <m:r>
                                <a:rPr lang="en-US" sz="2000" i="1">
                                  <a:latin typeface="Cambria Math" panose="02040503050406030204" pitchFamily="18" charset="0"/>
                                </a:rPr>
                                <m:t>𝑇</m:t>
                              </m:r>
                            </m:sup>
                          </m:sSup>
                          <m:r>
                            <a:rPr lang="en-US" sz="2000" b="1" i="1" smtClean="0">
                              <a:latin typeface="Cambria Math" panose="02040503050406030204" pitchFamily="18" charset="0"/>
                            </a:rPr>
                            <m:t>𝜶</m:t>
                          </m:r>
                        </m:e>
                      </m:func>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 </m:t>
                      </m:r>
                      <m:r>
                        <m:rPr>
                          <m:sty m:val="p"/>
                        </m:rPr>
                        <a:rPr lang="en-US" sz="2000" b="0" i="0" smtClean="0">
                          <a:latin typeface="Cambria Math" panose="02040503050406030204" pitchFamily="18" charset="0"/>
                        </a:rPr>
                        <m:t>subject</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to</m:t>
                      </m:r>
                      <m:r>
                        <a:rPr lang="en-US" sz="2000" b="0" i="0" smtClean="0">
                          <a:latin typeface="Cambria Math" panose="02040503050406030204" pitchFamily="18" charset="0"/>
                        </a:rPr>
                        <m:t>   </m:t>
                      </m:r>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eqArr>
                                <m:eqArrPr>
                                  <m:ctrlPr>
                                    <a:rPr lang="en-US" sz="2000" b="0" i="1" smtClean="0">
                                      <a:latin typeface="Cambria Math" panose="02040503050406030204" pitchFamily="18" charset="0"/>
                                    </a:rPr>
                                  </m:ctrlPr>
                                </m:eqArr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e>
                                <m:e>
                                  <m:r>
                                    <a:rPr lang="en-US" sz="2000" b="0" i="1" smtClean="0">
                                      <a:latin typeface="Cambria Math" panose="02040503050406030204" pitchFamily="18" charset="0"/>
                                    </a:rPr>
                                    <m:t>⋮</m:t>
                                  </m:r>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𝑛</m:t>
                                      </m:r>
                                    </m:sub>
                                  </m:sSub>
                                </m:e>
                              </m:eqArr>
                            </m:e>
                          </m:d>
                        </m:e>
                        <m:sup>
                          <m:r>
                            <a:rPr lang="en-US" sz="2000" b="0" i="1" smtClean="0">
                              <a:latin typeface="Cambria Math" panose="02040503050406030204" pitchFamily="18" charset="0"/>
                            </a:rPr>
                            <m:t>𝑇</m:t>
                          </m:r>
                        </m:sup>
                      </m:sSup>
                      <m:r>
                        <a:rPr lang="en-US" sz="2000" b="1" i="1" smtClean="0">
                          <a:latin typeface="Cambria Math" panose="02040503050406030204" pitchFamily="18" charset="0"/>
                        </a:rPr>
                        <m:t>𝜶</m:t>
                      </m:r>
                      <m:r>
                        <a:rPr lang="en-US" sz="2000" b="1" i="1">
                          <a:latin typeface="Cambria Math" panose="02040503050406030204" pitchFamily="18" charset="0"/>
                        </a:rPr>
                        <m:t>=</m:t>
                      </m:r>
                      <m:r>
                        <a:rPr lang="en-US" sz="2000" i="1">
                          <a:latin typeface="Cambria Math" panose="02040503050406030204" pitchFamily="18" charset="0"/>
                        </a:rPr>
                        <m:t>0</m:t>
                      </m:r>
                      <m:r>
                        <a:rPr lang="en-US" sz="2000" b="0" i="0" smtClean="0">
                          <a:latin typeface="Cambria Math" panose="02040503050406030204" pitchFamily="18" charset="0"/>
                        </a:rPr>
                        <m:t>         </m:t>
                      </m:r>
                    </m:oMath>
                  </m:oMathPara>
                </a14:m>
                <a:endParaRPr lang="en-US" sz="2000" b="0" i="0"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sz="2000" b="0" i="0" smtClean="0">
                          <a:latin typeface="Cambria Math" panose="02040503050406030204" pitchFamily="18" charset="0"/>
                        </a:rPr>
                        <m:t>                         </m:t>
                      </m:r>
                      <m:acc>
                        <m:accPr>
                          <m:chr m:val="⃗"/>
                          <m:ctrlPr>
                            <a:rPr lang="en-US" sz="2000" b="1" i="1" smtClean="0">
                              <a:latin typeface="Cambria Math" panose="02040503050406030204" pitchFamily="18" charset="0"/>
                            </a:rPr>
                          </m:ctrlPr>
                        </m:accPr>
                        <m:e>
                          <m:r>
                            <a:rPr lang="en-US" sz="2000" b="1" i="1" smtClean="0">
                              <a:latin typeface="Cambria Math" panose="02040503050406030204" pitchFamily="18" charset="0"/>
                            </a:rPr>
                            <m:t>𝟎</m:t>
                          </m:r>
                        </m:e>
                      </m:acc>
                      <m:r>
                        <a:rPr lang="en-US" sz="2000" b="0" i="1" smtClean="0">
                          <a:latin typeface="Cambria Math" panose="02040503050406030204" pitchFamily="18" charset="0"/>
                        </a:rPr>
                        <m:t>≤</m:t>
                      </m:r>
                      <m:r>
                        <a:rPr lang="en-US" sz="2000" b="1" i="1" smtClean="0">
                          <a:latin typeface="Cambria Math" panose="02040503050406030204" pitchFamily="18" charset="0"/>
                        </a:rPr>
                        <m:t>𝜶</m:t>
                      </m:r>
                      <m:r>
                        <a:rPr lang="en-US" sz="2000" b="0" i="1" smtClean="0">
                          <a:latin typeface="Cambria Math" panose="02040503050406030204" pitchFamily="18" charset="0"/>
                        </a:rPr>
                        <m:t>≤</m:t>
                      </m:r>
                      <m:acc>
                        <m:accPr>
                          <m:chr m:val="⃗"/>
                          <m:ctrlPr>
                            <a:rPr lang="en-US" sz="2000" b="1" i="1">
                              <a:latin typeface="Cambria Math" panose="02040503050406030204" pitchFamily="18" charset="0"/>
                            </a:rPr>
                          </m:ctrlPr>
                        </m:accPr>
                        <m:e>
                          <m:r>
                            <a:rPr lang="en-US" sz="2000" b="1" i="1" smtClean="0">
                              <a:latin typeface="Cambria Math" panose="02040503050406030204" pitchFamily="18" charset="0"/>
                            </a:rPr>
                            <m:t>𝟏</m:t>
                          </m:r>
                        </m:e>
                      </m:acc>
                      <m:r>
                        <a:rPr lang="en-US" sz="2000" b="0" i="1" smtClean="0">
                          <a:latin typeface="Cambria Math" panose="02040503050406030204" pitchFamily="18" charset="0"/>
                        </a:rPr>
                        <m:t>𝐶</m:t>
                      </m:r>
                      <m:r>
                        <a:rPr lang="en-US" sz="2000" b="0" i="1" smtClean="0">
                          <a:latin typeface="Cambria Math" panose="02040503050406030204" pitchFamily="18" charset="0"/>
                        </a:rPr>
                        <m:t>  ∀</m:t>
                      </m:r>
                      <m:r>
                        <a:rPr lang="en-US" sz="2000" b="0" i="1" smtClean="0">
                          <a:latin typeface="Cambria Math" panose="02040503050406030204" pitchFamily="18" charset="0"/>
                        </a:rPr>
                        <m:t>𝑖</m:t>
                      </m:r>
                    </m:oMath>
                  </m:oMathPara>
                </a14:m>
                <a:endParaRPr lang="en-US" sz="2000" dirty="0"/>
              </a:p>
            </p:txBody>
          </p:sp>
        </mc:Choice>
        <mc:Fallback xmlns="">
          <p:sp>
            <p:nvSpPr>
              <p:cNvPr id="11" name="TextBox 10">
                <a:extLst>
                  <a:ext uri="{FF2B5EF4-FFF2-40B4-BE49-F238E27FC236}">
                    <a16:creationId xmlns:a16="http://schemas.microsoft.com/office/drawing/2014/main" id="{0936C498-5D61-4E8E-9A42-A0C745B91604}"/>
                  </a:ext>
                </a:extLst>
              </p:cNvPr>
              <p:cNvSpPr txBox="1">
                <a:spLocks noRot="1" noChangeAspect="1" noMove="1" noResize="1" noEditPoints="1" noAdjustHandles="1" noChangeArrowheads="1" noChangeShapeType="1" noTextEdit="1"/>
              </p:cNvSpPr>
              <p:nvPr/>
            </p:nvSpPr>
            <p:spPr>
              <a:xfrm>
                <a:off x="3069405" y="1761559"/>
                <a:ext cx="6829415" cy="2945422"/>
              </a:xfrm>
              <a:prstGeom prst="rect">
                <a:avLst/>
              </a:prstGeom>
              <a:blipFill>
                <a:blip r:embed="rId3"/>
                <a:stretch>
                  <a:fillRect r="-893"/>
                </a:stretch>
              </a:blipFill>
            </p:spPr>
            <p:txBody>
              <a:bodyPr/>
              <a:lstStyle/>
              <a:p>
                <a:r>
                  <a:rPr lang="en-US">
                    <a:noFill/>
                  </a:rPr>
                  <a:t> </a:t>
                </a:r>
              </a:p>
            </p:txBody>
          </p:sp>
        </mc:Fallback>
      </mc:AlternateContent>
    </p:spTree>
    <p:extLst>
      <p:ext uri="{BB962C8B-B14F-4D97-AF65-F5344CB8AC3E}">
        <p14:creationId xmlns:p14="http://schemas.microsoft.com/office/powerpoint/2010/main" val="2098705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F47C49-3B74-4269-AE84-AD36FAD33BF5}"/>
              </a:ext>
            </a:extLst>
          </p:cNvPr>
          <p:cNvSpPr>
            <a:spLocks noGrp="1"/>
          </p:cNvSpPr>
          <p:nvPr>
            <p:ph type="sldNum" sz="quarter" idx="11"/>
          </p:nvPr>
        </p:nvSpPr>
        <p:spPr/>
        <p:txBody>
          <a:bodyPr/>
          <a:lstStyle/>
          <a:p>
            <a:fld id="{02C8B7B2-9496-47E5-990F-169BD0B1DE6A}" type="slidenum">
              <a:rPr lang="en-US" smtClean="0"/>
              <a:t>72</a:t>
            </a:fld>
            <a:endParaRPr lang="en-US"/>
          </a:p>
        </p:txBody>
      </p:sp>
      <p:sp>
        <p:nvSpPr>
          <p:cNvPr id="3" name="Text Placeholder 2">
            <a:extLst>
              <a:ext uri="{FF2B5EF4-FFF2-40B4-BE49-F238E27FC236}">
                <a16:creationId xmlns:a16="http://schemas.microsoft.com/office/drawing/2014/main" id="{F83298C5-B034-4E9D-9B0A-D4656B85506A}"/>
              </a:ext>
            </a:extLst>
          </p:cNvPr>
          <p:cNvSpPr>
            <a:spLocks noGrp="1"/>
          </p:cNvSpPr>
          <p:nvPr>
            <p:ph type="body" sz="quarter" idx="12"/>
          </p:nvPr>
        </p:nvSpPr>
        <p:spPr>
          <a:xfrm>
            <a:off x="2679815" y="200025"/>
            <a:ext cx="9291205" cy="5961063"/>
          </a:xfrm>
        </p:spPr>
        <p:txBody>
          <a:bodyPr/>
          <a:lstStyle/>
          <a:p>
            <a:r>
              <a:rPr lang="en-US" sz="2400" b="1" dirty="0"/>
              <a:t>Be able to answer:</a:t>
            </a:r>
            <a:endParaRPr lang="en-US" sz="2400" dirty="0"/>
          </a:p>
          <a:p>
            <a:pPr marL="914400" lvl="1" indent="-457200">
              <a:buFont typeface="Arial" panose="020B0604020202020204" pitchFamily="34" charset="0"/>
              <a:buChar char="•"/>
            </a:pPr>
            <a:r>
              <a:rPr lang="en-US" sz="2800" strike="sngStrike" dirty="0"/>
              <a:t>How can we handle non-linearly separable data with a soft-margin Support Vector Machine?</a:t>
            </a:r>
          </a:p>
          <a:p>
            <a:pPr marL="1371600" lvl="2" indent="-457200">
              <a:buFont typeface="Arial" panose="020B0604020202020204" pitchFamily="34" charset="0"/>
              <a:buChar char="•"/>
            </a:pPr>
            <a:r>
              <a:rPr lang="en-US" sz="2400" strike="sngStrike" dirty="0"/>
              <a:t>What is the interpretation of a support vector now?</a:t>
            </a:r>
          </a:p>
          <a:p>
            <a:pPr marL="1371600" lvl="2" indent="-457200">
              <a:buFont typeface="Arial" panose="020B0604020202020204" pitchFamily="34" charset="0"/>
              <a:buChar char="•"/>
            </a:pPr>
            <a:r>
              <a:rPr lang="en-US" sz="2400" strike="sngStrike" dirty="0"/>
              <a:t>How can we implement one of these things with a QP solver?</a:t>
            </a:r>
          </a:p>
          <a:p>
            <a:pPr marL="1371600" lvl="2" indent="-457200">
              <a:buFont typeface="Arial" panose="020B0604020202020204" pitchFamily="34" charset="0"/>
              <a:buChar char="•"/>
            </a:pPr>
            <a:endParaRPr lang="en-US" sz="2400" dirty="0"/>
          </a:p>
          <a:p>
            <a:pPr lvl="1"/>
            <a:r>
              <a:rPr lang="en-US" sz="2800" strike="sngStrike" dirty="0"/>
              <a:t>What is the kernel trick and why is it useful?</a:t>
            </a:r>
          </a:p>
          <a:p>
            <a:pPr lvl="1"/>
            <a:r>
              <a:rPr lang="en-US" sz="2800" strike="sngStrike" dirty="0"/>
              <a:t>What is the definition of a kernel?</a:t>
            </a:r>
          </a:p>
          <a:p>
            <a:pPr lvl="1"/>
            <a:r>
              <a:rPr lang="en-US" sz="2800" strike="sngStrike" dirty="0"/>
              <a:t>What is a kernel SVM?</a:t>
            </a:r>
          </a:p>
          <a:p>
            <a:pPr lvl="1"/>
            <a:endParaRPr lang="en-US" sz="2400" b="1" dirty="0"/>
          </a:p>
          <a:p>
            <a:pPr lvl="1"/>
            <a:r>
              <a:rPr lang="en-US" sz="2800" dirty="0"/>
              <a:t>What else can we kernelize?</a:t>
            </a:r>
          </a:p>
          <a:p>
            <a:pPr lvl="2"/>
            <a:r>
              <a:rPr lang="en-US" sz="2400" dirty="0"/>
              <a:t>How do you kernelize perceptron?</a:t>
            </a:r>
          </a:p>
          <a:p>
            <a:pPr lvl="2"/>
            <a:r>
              <a:rPr lang="en-US" sz="2400" dirty="0"/>
              <a:t>How do you kernelize linear regression?</a:t>
            </a:r>
          </a:p>
        </p:txBody>
      </p:sp>
    </p:spTree>
    <p:extLst>
      <p:ext uri="{BB962C8B-B14F-4D97-AF65-F5344CB8AC3E}">
        <p14:creationId xmlns:p14="http://schemas.microsoft.com/office/powerpoint/2010/main" val="13175966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9D10-4F3C-4DC0-85E8-B9DF86C61170}"/>
              </a:ext>
            </a:extLst>
          </p:cNvPr>
          <p:cNvSpPr>
            <a:spLocks noGrp="1"/>
          </p:cNvSpPr>
          <p:nvPr>
            <p:ph type="title"/>
          </p:nvPr>
        </p:nvSpPr>
        <p:spPr/>
        <p:txBody>
          <a:bodyPr/>
          <a:lstStyle/>
          <a:p>
            <a:r>
              <a:rPr lang="en-US" dirty="0"/>
              <a:t>The Kernel Trick Is Pretty General</a:t>
            </a:r>
          </a:p>
        </p:txBody>
      </p:sp>
      <p:sp>
        <p:nvSpPr>
          <p:cNvPr id="3" name="Slide Number Placeholder 2">
            <a:extLst>
              <a:ext uri="{FF2B5EF4-FFF2-40B4-BE49-F238E27FC236}">
                <a16:creationId xmlns:a16="http://schemas.microsoft.com/office/drawing/2014/main" id="{3DC35B3D-FA64-45DE-840B-3D8E9E231A93}"/>
              </a:ext>
            </a:extLst>
          </p:cNvPr>
          <p:cNvSpPr>
            <a:spLocks noGrp="1"/>
          </p:cNvSpPr>
          <p:nvPr>
            <p:ph type="sldNum" sz="quarter" idx="4"/>
          </p:nvPr>
        </p:nvSpPr>
        <p:spPr/>
        <p:txBody>
          <a:bodyPr/>
          <a:lstStyle/>
          <a:p>
            <a:fld id="{02C8B7B2-9496-47E5-990F-169BD0B1DE6A}" type="slidenum">
              <a:rPr lang="en-US" smtClean="0"/>
              <a:t>73</a:t>
            </a:fld>
            <a:endParaRPr lang="en-US"/>
          </a:p>
        </p:txBody>
      </p:sp>
      <p:sp>
        <p:nvSpPr>
          <p:cNvPr id="12" name="TextBox 11">
            <a:extLst>
              <a:ext uri="{FF2B5EF4-FFF2-40B4-BE49-F238E27FC236}">
                <a16:creationId xmlns:a16="http://schemas.microsoft.com/office/drawing/2014/main" id="{102B9C93-EB8E-425E-88D8-8DAC70265D24}"/>
              </a:ext>
            </a:extLst>
          </p:cNvPr>
          <p:cNvSpPr txBox="1"/>
          <p:nvPr/>
        </p:nvSpPr>
        <p:spPr>
          <a:xfrm>
            <a:off x="350519" y="797510"/>
            <a:ext cx="11620501" cy="5262979"/>
          </a:xfrm>
          <a:prstGeom prst="rect">
            <a:avLst/>
          </a:prstGeom>
          <a:noFill/>
          <a:ln>
            <a:noFill/>
          </a:ln>
        </p:spPr>
        <p:txBody>
          <a:bodyPr wrap="square">
            <a:spAutoFit/>
          </a:bodyPr>
          <a:lstStyle/>
          <a:p>
            <a:r>
              <a:rPr lang="en-US" sz="2400" dirty="0">
                <a:latin typeface="Avenir Next LT Pro" panose="020B0504020202020204" pitchFamily="34" charset="0"/>
              </a:rPr>
              <a:t>The kernel trick was the “deep learning” of the 1990s. Everything that could be kernelized was kernelized.</a:t>
            </a:r>
          </a:p>
          <a:p>
            <a:endParaRPr lang="en-US" sz="2400" dirty="0">
              <a:latin typeface="Avenir Next LT Pro" panose="020B0504020202020204" pitchFamily="34" charset="0"/>
            </a:endParaRPr>
          </a:p>
          <a:p>
            <a:pPr marL="800100" lvl="1" indent="-342900">
              <a:buFont typeface="Arial" panose="020B0604020202020204" pitchFamily="34" charset="0"/>
              <a:buChar char="•"/>
            </a:pPr>
            <a:r>
              <a:rPr lang="en-US" sz="2400" dirty="0">
                <a:latin typeface="Avenir Next LT Pro" panose="020B0504020202020204" pitchFamily="34" charset="0"/>
              </a:rPr>
              <a:t>Kernel Linear Regression</a:t>
            </a:r>
          </a:p>
          <a:p>
            <a:pPr marL="800100" lvl="1" indent="-342900">
              <a:buFont typeface="Arial" panose="020B0604020202020204" pitchFamily="34" charset="0"/>
              <a:buChar char="•"/>
            </a:pPr>
            <a:r>
              <a:rPr lang="en-US" sz="2400" dirty="0">
                <a:latin typeface="Avenir Next LT Pro" panose="020B0504020202020204" pitchFamily="34" charset="0"/>
              </a:rPr>
              <a:t>Kernel Logistic Regression</a:t>
            </a:r>
          </a:p>
          <a:p>
            <a:pPr marL="800100" lvl="1" indent="-342900">
              <a:buFont typeface="Arial" panose="020B0604020202020204" pitchFamily="34" charset="0"/>
              <a:buChar char="•"/>
            </a:pPr>
            <a:r>
              <a:rPr lang="en-US" sz="2400" dirty="0">
                <a:latin typeface="Avenir Next LT Pro" panose="020B0504020202020204" pitchFamily="34" charset="0"/>
              </a:rPr>
              <a:t>Kernel PCA</a:t>
            </a:r>
          </a:p>
          <a:p>
            <a:pPr marL="800100" lvl="1" indent="-342900">
              <a:buFont typeface="Arial" panose="020B0604020202020204" pitchFamily="34" charset="0"/>
              <a:buChar char="•"/>
            </a:pPr>
            <a:r>
              <a:rPr lang="en-US" sz="2400" dirty="0">
                <a:latin typeface="Avenir Next LT Pro" panose="020B0504020202020204" pitchFamily="34" charset="0"/>
              </a:rPr>
              <a:t>…</a:t>
            </a:r>
          </a:p>
          <a:p>
            <a:pPr marL="800100" lvl="1" indent="-342900">
              <a:buFont typeface="Arial" panose="020B0604020202020204" pitchFamily="34" charset="0"/>
              <a:buChar char="•"/>
            </a:pPr>
            <a:endParaRPr lang="en-US" sz="2400" dirty="0">
              <a:latin typeface="Avenir Next LT Pro" panose="020B0504020202020204" pitchFamily="34" charset="0"/>
            </a:endParaRPr>
          </a:p>
          <a:p>
            <a:pPr lvl="1"/>
            <a:endParaRPr lang="en-US" sz="2400" dirty="0">
              <a:latin typeface="Avenir Next LT Pro" panose="020B0504020202020204" pitchFamily="34" charset="0"/>
            </a:endParaRPr>
          </a:p>
          <a:p>
            <a:r>
              <a:rPr lang="en-US" sz="2400" dirty="0">
                <a:latin typeface="Avenir Next LT Pro" panose="020B0504020202020204" pitchFamily="34" charset="0"/>
              </a:rPr>
              <a:t>Across these cases, the commonality is expressing the objective via the dual formulation and replacing feature dot-products with kernel computations.</a:t>
            </a:r>
          </a:p>
          <a:p>
            <a:endParaRPr lang="en-US" sz="2400" dirty="0">
              <a:latin typeface="Avenir Next LT Pro" panose="020B0504020202020204" pitchFamily="34" charset="0"/>
            </a:endParaRPr>
          </a:p>
          <a:p>
            <a:r>
              <a:rPr lang="en-US" sz="2400" dirty="0">
                <a:latin typeface="Avenir Next LT Pro" panose="020B0504020202020204" pitchFamily="34" charset="0"/>
              </a:rPr>
              <a:t>Lots of work on specialized kernels for different data types as well – e.g. graph kernels for when the input is a graph.</a:t>
            </a:r>
          </a:p>
        </p:txBody>
      </p:sp>
    </p:spTree>
    <p:extLst>
      <p:ext uri="{BB962C8B-B14F-4D97-AF65-F5344CB8AC3E}">
        <p14:creationId xmlns:p14="http://schemas.microsoft.com/office/powerpoint/2010/main" val="5841013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3BC6DB-83F1-40C8-92DC-571A76455CE6}"/>
              </a:ext>
            </a:extLst>
          </p:cNvPr>
          <p:cNvSpPr>
            <a:spLocks noGrp="1"/>
          </p:cNvSpPr>
          <p:nvPr>
            <p:ph type="sldNum" sz="quarter" idx="10"/>
          </p:nvPr>
        </p:nvSpPr>
        <p:spPr/>
        <p:txBody>
          <a:bodyPr/>
          <a:lstStyle/>
          <a:p>
            <a:fld id="{02C8B7B2-9496-47E5-990F-169BD0B1DE6A}" type="slidenum">
              <a:rPr lang="en-US" smtClean="0"/>
              <a:t>74</a:t>
            </a:fld>
            <a:endParaRPr lang="en-US"/>
          </a:p>
        </p:txBody>
      </p:sp>
      <p:sp>
        <p:nvSpPr>
          <p:cNvPr id="3" name="Text Placeholder 2">
            <a:extLst>
              <a:ext uri="{FF2B5EF4-FFF2-40B4-BE49-F238E27FC236}">
                <a16:creationId xmlns:a16="http://schemas.microsoft.com/office/drawing/2014/main" id="{9D9901B9-9933-4199-9F6B-2D685CF86EBA}"/>
              </a:ext>
            </a:extLst>
          </p:cNvPr>
          <p:cNvSpPr>
            <a:spLocks noGrp="1"/>
          </p:cNvSpPr>
          <p:nvPr>
            <p:ph type="body" sz="quarter" idx="11"/>
          </p:nvPr>
        </p:nvSpPr>
        <p:spPr/>
        <p:txBody>
          <a:bodyPr/>
          <a:lstStyle/>
          <a:p>
            <a:r>
              <a:rPr lang="en-US" b="1" dirty="0"/>
              <a:t>Recall from many lectures ago…</a:t>
            </a:r>
          </a:p>
          <a:p>
            <a:endParaRPr lang="en-US" b="1" dirty="0"/>
          </a:p>
          <a:p>
            <a:r>
              <a:rPr lang="en-US" dirty="0"/>
              <a:t>The Perceptron is a ___________ that makes </a:t>
            </a:r>
            <a:br>
              <a:rPr lang="en-US" dirty="0"/>
            </a:br>
            <a:r>
              <a:rPr lang="en-US" dirty="0"/>
              <a:t>predictions as _________ and is trained by  __________</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00E978AF-DF81-43D7-99FF-49B1B8D0F204}"/>
                  </a:ext>
                </a:extLst>
              </p:cNvPr>
              <p:cNvSpPr>
                <a:spLocks noGrp="1"/>
              </p:cNvSpPr>
              <p:nvPr>
                <p:ph type="body" sz="quarter" idx="12"/>
              </p:nvPr>
            </p:nvSpPr>
            <p:spPr/>
            <p:txBody>
              <a:bodyPr/>
              <a:lstStyle/>
              <a:p>
                <a:r>
                  <a:rPr lang="en-US" dirty="0"/>
                  <a:t>Linear regressor;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  applying a closed form solution for the weights</a:t>
                </a:r>
              </a:p>
            </p:txBody>
          </p:sp>
        </mc:Choice>
        <mc:Fallback xmlns="">
          <p:sp>
            <p:nvSpPr>
              <p:cNvPr id="4" name="Text Placeholder 3">
                <a:extLst>
                  <a:ext uri="{FF2B5EF4-FFF2-40B4-BE49-F238E27FC236}">
                    <a16:creationId xmlns:a16="http://schemas.microsoft.com/office/drawing/2014/main" id="{00E978AF-DF81-43D7-99FF-49B1B8D0F204}"/>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9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9E8AEE1C-E64B-4A4D-9C13-C7AC764CA8A5}"/>
                  </a:ext>
                </a:extLst>
              </p:cNvPr>
              <p:cNvSpPr>
                <a:spLocks noGrp="1"/>
              </p:cNvSpPr>
              <p:nvPr>
                <p:ph type="body" sz="quarter" idx="13"/>
              </p:nvPr>
            </p:nvSpPr>
            <p:spPr/>
            <p:txBody>
              <a:bodyPr/>
              <a:lstStyle/>
              <a:p>
                <a:r>
                  <a:rPr lang="en-US" dirty="0"/>
                  <a:t>Non-Linear classifier;   </a:t>
                </a:r>
                <a14:m>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r>
                      <a:rPr lang="en-US" b="0" i="1" smtClean="0">
                        <a:latin typeface="Cambria Math" panose="02040503050406030204" pitchFamily="18" charset="0"/>
                      </a:rPr>
                      <m:t>𝑎𝑟𝑔𝑚𝑎𝑥</m:t>
                    </m:r>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e>
                        <m:r>
                          <a:rPr lang="en-US" b="0" i="1" smtClean="0">
                            <a:latin typeface="Cambria Math" panose="02040503050406030204" pitchFamily="18" charset="0"/>
                          </a:rPr>
                          <m:t>𝑦</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fitting distribution parameter with MLE</a:t>
                </a:r>
              </a:p>
            </p:txBody>
          </p:sp>
        </mc:Choice>
        <mc:Fallback xmlns="">
          <p:sp>
            <p:nvSpPr>
              <p:cNvPr id="5" name="Text Placeholder 4">
                <a:extLst>
                  <a:ext uri="{FF2B5EF4-FFF2-40B4-BE49-F238E27FC236}">
                    <a16:creationId xmlns:a16="http://schemas.microsoft.com/office/drawing/2014/main" id="{9E8AEE1C-E64B-4A4D-9C13-C7AC764CA8A5}"/>
                  </a:ext>
                </a:extLst>
              </p:cNvPr>
              <p:cNvSpPr>
                <a:spLocks noGrp="1" noRot="1" noChangeAspect="1" noMove="1" noResize="1" noEditPoints="1" noAdjustHandles="1" noChangeArrowheads="1" noChangeShapeType="1" noTextEdit="1"/>
              </p:cNvSpPr>
              <p:nvPr>
                <p:ph type="body" sz="quarter" idx="13"/>
              </p:nvPr>
            </p:nvSpPr>
            <p:spPr>
              <a:blipFill>
                <a:blip r:embed="rId3"/>
                <a:stretch>
                  <a:fillRect l="-7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9AEF9148-D482-4000-8E51-E46568AE1758}"/>
                  </a:ext>
                </a:extLst>
              </p:cNvPr>
              <p:cNvSpPr>
                <a:spLocks noGrp="1"/>
              </p:cNvSpPr>
              <p:nvPr>
                <p:ph type="body" sz="quarter" idx="14"/>
              </p:nvPr>
            </p:nvSpPr>
            <p:spPr/>
            <p:txBody>
              <a:bodyPr/>
              <a:lstStyle/>
              <a:p>
                <a:r>
                  <a:rPr lang="en-US" dirty="0"/>
                  <a:t>Linear classifier; </a:t>
                </a:r>
                <a14:m>
                  <m:oMath xmlns:m="http://schemas.openxmlformats.org/officeDocument/2006/math">
                    <m:r>
                      <m:rPr>
                        <m:sty m:val="p"/>
                      </m:rPr>
                      <a:rPr lang="en-US" b="0" i="0" smtClean="0">
                        <a:latin typeface="Cambria Math" panose="02040503050406030204" pitchFamily="18" charset="0"/>
                      </a:rPr>
                      <m:t>y</m:t>
                    </m:r>
                    <m:r>
                      <a:rPr lang="en-US" i="1" smtClean="0">
                        <a:latin typeface="Cambria Math" panose="02040503050406030204" pitchFamily="18" charset="0"/>
                      </a:rPr>
                      <m:t>=</m:t>
                    </m:r>
                    <m:r>
                      <a:rPr lang="en-US" b="0" i="1" smtClean="0">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𝑇</m:t>
                        </m:r>
                      </m:sup>
                    </m:sSup>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oMath>
                </a14:m>
                <a:r>
                  <a:rPr lang="en-US" dirty="0"/>
                  <a:t>; gradient descent</a:t>
                </a:r>
              </a:p>
            </p:txBody>
          </p:sp>
        </mc:Choice>
        <mc:Fallback xmlns="">
          <p:sp>
            <p:nvSpPr>
              <p:cNvPr id="6" name="Text Placeholder 5">
                <a:extLst>
                  <a:ext uri="{FF2B5EF4-FFF2-40B4-BE49-F238E27FC236}">
                    <a16:creationId xmlns:a16="http://schemas.microsoft.com/office/drawing/2014/main" id="{9AEF9148-D482-4000-8E51-E46568AE1758}"/>
                  </a:ext>
                </a:extLst>
              </p:cNvPr>
              <p:cNvSpPr>
                <a:spLocks noGrp="1" noRot="1" noChangeAspect="1" noMove="1" noResize="1" noEditPoints="1" noAdjustHandles="1" noChangeArrowheads="1" noChangeShapeType="1" noTextEdit="1"/>
              </p:cNvSpPr>
              <p:nvPr>
                <p:ph type="body" sz="quarter" idx="14"/>
              </p:nvPr>
            </p:nvSpPr>
            <p:spPr>
              <a:blipFill>
                <a:blip r:embed="rId4"/>
                <a:stretch>
                  <a:fillRect l="-7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79CF23AF-32CD-4788-ABC2-30CDEA89282E}"/>
                  </a:ext>
                </a:extLst>
              </p:cNvPr>
              <p:cNvSpPr>
                <a:spLocks noGrp="1"/>
              </p:cNvSpPr>
              <p:nvPr>
                <p:ph type="body" sz="quarter" idx="15"/>
              </p:nvPr>
            </p:nvSpPr>
            <p:spPr/>
            <p:txBody>
              <a:bodyPr/>
              <a:lstStyle/>
              <a:p>
                <a:r>
                  <a:rPr lang="en-US" dirty="0"/>
                  <a:t>Linear classifier;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𝑠𝑖𝑔𝑛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an iterative updating algorithm</a:t>
                </a:r>
              </a:p>
            </p:txBody>
          </p:sp>
        </mc:Choice>
        <mc:Fallback xmlns="">
          <p:sp>
            <p:nvSpPr>
              <p:cNvPr id="7" name="Text Placeholder 6">
                <a:extLst>
                  <a:ext uri="{FF2B5EF4-FFF2-40B4-BE49-F238E27FC236}">
                    <a16:creationId xmlns:a16="http://schemas.microsoft.com/office/drawing/2014/main" id="{79CF23AF-32CD-4788-ABC2-30CDEA89282E}"/>
                  </a:ext>
                </a:extLst>
              </p:cNvPr>
              <p:cNvSpPr>
                <a:spLocks noGrp="1" noRot="1" noChangeAspect="1" noMove="1" noResize="1" noEditPoints="1" noAdjustHandles="1" noChangeArrowheads="1" noChangeShapeType="1" noTextEdit="1"/>
              </p:cNvSpPr>
              <p:nvPr>
                <p:ph type="body" sz="quarter" idx="15"/>
              </p:nvPr>
            </p:nvSpPr>
            <p:spPr>
              <a:blipFill>
                <a:blip r:embed="rId5"/>
                <a:stretch>
                  <a:fillRect l="-735"/>
                </a:stretch>
              </a:blipFill>
            </p:spPr>
            <p:txBody>
              <a:bodyPr/>
              <a:lstStyle/>
              <a:p>
                <a:r>
                  <a:rPr lang="en-US">
                    <a:noFill/>
                  </a:rPr>
                  <a:t> </a:t>
                </a:r>
              </a:p>
            </p:txBody>
          </p:sp>
        </mc:Fallback>
      </mc:AlternateContent>
    </p:spTree>
    <p:extLst>
      <p:ext uri="{BB962C8B-B14F-4D97-AF65-F5344CB8AC3E}">
        <p14:creationId xmlns:p14="http://schemas.microsoft.com/office/powerpoint/2010/main" val="32728657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0CC5E9-7386-4464-BE13-AF1280676881}"/>
              </a:ext>
            </a:extLst>
          </p:cNvPr>
          <p:cNvSpPr>
            <a:spLocks noGrp="1"/>
          </p:cNvSpPr>
          <p:nvPr>
            <p:ph type="title"/>
          </p:nvPr>
        </p:nvSpPr>
        <p:spPr/>
        <p:txBody>
          <a:bodyPr/>
          <a:lstStyle/>
          <a:p>
            <a:r>
              <a:rPr lang="en-US" dirty="0"/>
              <a:t>Recall the Perceptron</a:t>
            </a:r>
          </a:p>
        </p:txBody>
      </p:sp>
      <p:sp>
        <p:nvSpPr>
          <p:cNvPr id="2" name="Slide Number Placeholder 1">
            <a:extLst>
              <a:ext uri="{FF2B5EF4-FFF2-40B4-BE49-F238E27FC236}">
                <a16:creationId xmlns:a16="http://schemas.microsoft.com/office/drawing/2014/main" id="{9BF0680F-9170-47E7-A72B-08A6DDA1CD87}"/>
              </a:ext>
            </a:extLst>
          </p:cNvPr>
          <p:cNvSpPr>
            <a:spLocks noGrp="1"/>
          </p:cNvSpPr>
          <p:nvPr>
            <p:ph type="sldNum" sz="quarter" idx="4"/>
          </p:nvPr>
        </p:nvSpPr>
        <p:spPr/>
        <p:txBody>
          <a:bodyPr/>
          <a:lstStyle/>
          <a:p>
            <a:fld id="{02C8B7B2-9496-47E5-990F-169BD0B1DE6A}" type="slidenum">
              <a:rPr lang="en-US" smtClean="0"/>
              <a:t>75</a:t>
            </a:fld>
            <a:endParaRPr lang="en-US"/>
          </a:p>
        </p:txBody>
      </p:sp>
      <p:pic>
        <p:nvPicPr>
          <p:cNvPr id="1026" name="Picture 2">
            <a:extLst>
              <a:ext uri="{FF2B5EF4-FFF2-40B4-BE49-F238E27FC236}">
                <a16:creationId xmlns:a16="http://schemas.microsoft.com/office/drawing/2014/main" id="{B48591E6-A932-4436-AD95-36F639F9C3D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300216" y="714375"/>
            <a:ext cx="5486400" cy="5429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45CA29-02C4-4F57-A010-5665AA5FB728}"/>
              </a:ext>
            </a:extLst>
          </p:cNvPr>
          <p:cNvSpPr txBox="1"/>
          <p:nvPr/>
        </p:nvSpPr>
        <p:spPr>
          <a:xfrm>
            <a:off x="405385" y="1991824"/>
            <a:ext cx="4281819" cy="400110"/>
          </a:xfrm>
          <a:prstGeom prst="rect">
            <a:avLst/>
          </a:prstGeom>
          <a:noFill/>
        </p:spPr>
        <p:txBody>
          <a:bodyPr wrap="square">
            <a:spAutoFit/>
          </a:bodyPr>
          <a:lstStyle/>
          <a:p>
            <a:pPr marL="0" lvl="1">
              <a:lnSpc>
                <a:spcPct val="100000"/>
              </a:lnSpc>
            </a:pPr>
            <a:r>
              <a:rPr lang="en-US" sz="2000" b="1" dirty="0">
                <a:latin typeface="Avenir Next LT Pro" panose="020B0504020202020204" pitchFamily="34" charset="0"/>
              </a:rPr>
              <a:t>Perceptron Learning Algorithm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21418A-EB15-4904-B1BB-4F3567411D4E}"/>
                  </a:ext>
                </a:extLst>
              </p:cNvPr>
              <p:cNvSpPr txBox="1"/>
              <p:nvPr/>
            </p:nvSpPr>
            <p:spPr>
              <a:xfrm>
                <a:off x="544865" y="2391934"/>
                <a:ext cx="6357777" cy="2828916"/>
              </a:xfrm>
              <a:prstGeom prst="rect">
                <a:avLst/>
              </a:prstGeom>
              <a:noFill/>
            </p:spPr>
            <p:txBody>
              <a:bodyPr wrap="square">
                <a:spAutoFit/>
              </a:bodyPr>
              <a:lstStyle/>
              <a:p>
                <a:pPr>
                  <a:lnSpc>
                    <a:spcPct val="125000"/>
                  </a:lnSpc>
                </a:pPr>
                <a:r>
                  <a:rPr lang="en-US" sz="2400" dirty="0">
                    <a:latin typeface="Microsoft Yi Baiti" panose="03000500000000000000" pitchFamily="66" charset="0"/>
                    <a:ea typeface="Microsoft Yi Baiti" panose="03000500000000000000" pitchFamily="66" charset="0"/>
                  </a:rPr>
                  <a:t>w = zeros(d)</a:t>
                </a:r>
              </a:p>
              <a:p>
                <a:pPr>
                  <a:lnSpc>
                    <a:spcPct val="125000"/>
                  </a:lnSpc>
                </a:pPr>
                <a:r>
                  <a:rPr lang="en-US" sz="2400" dirty="0">
                    <a:latin typeface="Microsoft Yi Baiti" panose="03000500000000000000" pitchFamily="66" charset="0"/>
                    <a:ea typeface="Microsoft Yi Baiti" panose="03000500000000000000" pitchFamily="66" charset="0"/>
                  </a:rPr>
                  <a:t>Repeat:</a:t>
                </a:r>
              </a:p>
              <a:p>
                <a:pPr>
                  <a:lnSpc>
                    <a:spcPct val="125000"/>
                  </a:lnSpc>
                </a:pPr>
                <a:r>
                  <a:rPr lang="en-US" sz="2400" dirty="0">
                    <a:latin typeface="Microsoft Yi Baiti" panose="03000500000000000000" pitchFamily="66" charset="0"/>
                    <a:ea typeface="Microsoft Yi Baiti" panose="03000500000000000000" pitchFamily="66" charset="0"/>
                  </a:rPr>
                  <a:t>   for each example </a:t>
                </a:r>
                <a14:m>
                  <m:oMath xmlns:m="http://schemas.openxmlformats.org/officeDocument/2006/math">
                    <m:sSub>
                      <m:sSubPr>
                        <m:ctrlPr>
                          <a:rPr lang="en-US" sz="2400" b="0" i="1" dirty="0" smtClean="0">
                            <a:solidFill>
                              <a:srgbClr val="FFA500"/>
                            </a:solidFill>
                            <a:latin typeface="Cambria Math" panose="02040503050406030204" pitchFamily="18" charset="0"/>
                            <a:ea typeface="Microsoft Yi Baiti" panose="03000500000000000000" pitchFamily="66" charset="0"/>
                          </a:rPr>
                        </m:ctrlPr>
                      </m:sSubPr>
                      <m:e>
                        <m:r>
                          <a:rPr lang="en-US" sz="2400" b="1" i="1" dirty="0" smtClean="0">
                            <a:solidFill>
                              <a:srgbClr val="FFA500"/>
                            </a:solidFill>
                            <a:latin typeface="Cambria Math" panose="02040503050406030204" pitchFamily="18" charset="0"/>
                            <a:ea typeface="Microsoft Yi Baiti" panose="03000500000000000000" pitchFamily="66" charset="0"/>
                          </a:rPr>
                          <m:t>𝒙</m:t>
                        </m:r>
                      </m:e>
                      <m:sub>
                        <m:r>
                          <a:rPr lang="en-US" sz="2400" b="0" i="1" dirty="0" smtClean="0">
                            <a:solidFill>
                              <a:srgbClr val="FFA500"/>
                            </a:solidFill>
                            <a:latin typeface="Cambria Math" panose="02040503050406030204" pitchFamily="18" charset="0"/>
                            <a:ea typeface="Microsoft Yi Baiti" panose="03000500000000000000" pitchFamily="66" charset="0"/>
                          </a:rPr>
                          <m:t>𝑖</m:t>
                        </m:r>
                      </m:sub>
                    </m:sSub>
                    <m:r>
                      <a:rPr lang="en-US" sz="2400" b="0" i="1" dirty="0" smtClean="0">
                        <a:latin typeface="Cambria Math" panose="02040503050406030204" pitchFamily="18" charset="0"/>
                        <a:ea typeface="Microsoft Yi Baiti" panose="03000500000000000000" pitchFamily="66" charset="0"/>
                      </a:rPr>
                      <m:t>, </m:t>
                    </m:r>
                    <m:sSub>
                      <m:sSubPr>
                        <m:ctrlPr>
                          <a:rPr lang="en-US" sz="2400" b="0" i="1" dirty="0" smtClean="0">
                            <a:latin typeface="Cambria Math" panose="02040503050406030204" pitchFamily="18" charset="0"/>
                            <a:ea typeface="Microsoft Yi Baiti" panose="03000500000000000000" pitchFamily="66" charset="0"/>
                          </a:rPr>
                        </m:ctrlPr>
                      </m:sSubPr>
                      <m:e>
                        <m:r>
                          <a:rPr lang="en-US" sz="2400" b="0" i="1" dirty="0" smtClean="0">
                            <a:latin typeface="Cambria Math" panose="02040503050406030204" pitchFamily="18" charset="0"/>
                            <a:ea typeface="Microsoft Yi Baiti" panose="03000500000000000000" pitchFamily="66" charset="0"/>
                          </a:rPr>
                          <m:t>𝑦</m:t>
                        </m:r>
                      </m:e>
                      <m:sub>
                        <m:r>
                          <a:rPr lang="en-US" sz="2400" b="0" i="1" dirty="0" smtClean="0">
                            <a:latin typeface="Cambria Math" panose="02040503050406030204" pitchFamily="18" charset="0"/>
                            <a:ea typeface="Microsoft Yi Baiti" panose="03000500000000000000" pitchFamily="66" charset="0"/>
                          </a:rPr>
                          <m:t>𝑖</m:t>
                        </m:r>
                      </m:sub>
                    </m:sSub>
                    <m:r>
                      <a:rPr lang="en-US" sz="2400" b="0" i="1" dirty="0" smtClean="0">
                        <a:latin typeface="Cambria Math" panose="02040503050406030204" pitchFamily="18" charset="0"/>
                        <a:ea typeface="Microsoft Yi Baiti" panose="03000500000000000000" pitchFamily="66" charset="0"/>
                      </a:rPr>
                      <m:t>∈</m:t>
                    </m:r>
                    <m:r>
                      <a:rPr lang="en-US" sz="2400" b="0" i="1" dirty="0" smtClean="0">
                        <a:latin typeface="Cambria Math" panose="02040503050406030204" pitchFamily="18" charset="0"/>
                        <a:ea typeface="Microsoft Yi Baiti" panose="03000500000000000000" pitchFamily="66" charset="0"/>
                      </a:rPr>
                      <m:t>𝐷</m:t>
                    </m:r>
                  </m:oMath>
                </a14:m>
                <a:r>
                  <a:rPr lang="en-US" sz="2400" dirty="0">
                    <a:latin typeface="Microsoft Yi Baiti" panose="03000500000000000000" pitchFamily="66" charset="0"/>
                    <a:ea typeface="Microsoft Yi Baiti" panose="03000500000000000000" pitchFamily="66" charset="0"/>
                  </a:rPr>
                  <a:t>: 	</a:t>
                </a:r>
              </a:p>
              <a:p>
                <a:pPr>
                  <a:lnSpc>
                    <a:spcPct val="125000"/>
                  </a:lnSpc>
                </a:pPr>
                <a:r>
                  <a:rPr lang="en-US" sz="2400" dirty="0">
                    <a:latin typeface="Microsoft Yi Baiti" panose="03000500000000000000" pitchFamily="66" charset="0"/>
                    <a:ea typeface="Microsoft Yi Baiti" panose="03000500000000000000" pitchFamily="66" charset="0"/>
                  </a:rPr>
                  <a:t>      if </a:t>
                </a:r>
                <a14:m>
                  <m:oMath xmlns:m="http://schemas.openxmlformats.org/officeDocument/2006/math">
                    <m:sSub>
                      <m:sSubPr>
                        <m:ctrlPr>
                          <a:rPr lang="en-US" sz="2400" b="0" i="1" dirty="0" smtClean="0">
                            <a:latin typeface="Cambria Math" panose="02040503050406030204" pitchFamily="18" charset="0"/>
                            <a:ea typeface="Microsoft Yi Baiti" panose="03000500000000000000" pitchFamily="66" charset="0"/>
                          </a:rPr>
                        </m:ctrlPr>
                      </m:sSubPr>
                      <m:e>
                        <m:r>
                          <a:rPr lang="en-US" sz="2400" b="0" i="1" dirty="0" smtClean="0">
                            <a:latin typeface="Cambria Math" panose="02040503050406030204" pitchFamily="18" charset="0"/>
                            <a:ea typeface="Microsoft Yi Baiti" panose="03000500000000000000" pitchFamily="66" charset="0"/>
                          </a:rPr>
                          <m:t>𝑦</m:t>
                        </m:r>
                      </m:e>
                      <m:sub>
                        <m:r>
                          <a:rPr lang="en-US" sz="2400" b="0" i="1" dirty="0" smtClean="0">
                            <a:latin typeface="Cambria Math" panose="02040503050406030204" pitchFamily="18" charset="0"/>
                            <a:ea typeface="Microsoft Yi Baiti" panose="03000500000000000000" pitchFamily="66" charset="0"/>
                          </a:rPr>
                          <m:t>𝑖</m:t>
                        </m:r>
                      </m:sub>
                    </m:sSub>
                    <m:sSubSup>
                      <m:sSubSupPr>
                        <m:ctrlPr>
                          <a:rPr lang="en-US" sz="2400" b="1" i="1" dirty="0" smtClean="0">
                            <a:solidFill>
                              <a:srgbClr val="008000"/>
                            </a:solidFill>
                            <a:latin typeface="Cambria Math" panose="02040503050406030204" pitchFamily="18" charset="0"/>
                            <a:ea typeface="Microsoft Yi Baiti" panose="03000500000000000000" pitchFamily="66" charset="0"/>
                          </a:rPr>
                        </m:ctrlPr>
                      </m:sSubSupPr>
                      <m:e>
                        <m:r>
                          <a:rPr lang="en-US" sz="2400" b="1" i="1" dirty="0" smtClean="0">
                            <a:solidFill>
                              <a:srgbClr val="008000"/>
                            </a:solidFill>
                            <a:latin typeface="Cambria Math" panose="02040503050406030204" pitchFamily="18" charset="0"/>
                            <a:ea typeface="Microsoft Yi Baiti" panose="03000500000000000000" pitchFamily="66" charset="0"/>
                          </a:rPr>
                          <m:t>𝒘</m:t>
                        </m:r>
                      </m:e>
                      <m:sub>
                        <m:r>
                          <a:rPr lang="en-US" sz="2400" b="1" i="1" dirty="0" smtClean="0">
                            <a:solidFill>
                              <a:srgbClr val="008000"/>
                            </a:solidFill>
                            <a:latin typeface="Cambria Math" panose="02040503050406030204" pitchFamily="18" charset="0"/>
                            <a:ea typeface="Microsoft Yi Baiti" panose="03000500000000000000" pitchFamily="66" charset="0"/>
                          </a:rPr>
                          <m:t>𝒕</m:t>
                        </m:r>
                        <m:r>
                          <a:rPr lang="en-US" sz="2400" b="1" i="1" dirty="0" smtClean="0">
                            <a:solidFill>
                              <a:srgbClr val="008000"/>
                            </a:solidFill>
                            <a:latin typeface="Cambria Math" panose="02040503050406030204" pitchFamily="18" charset="0"/>
                            <a:ea typeface="Microsoft Yi Baiti" panose="03000500000000000000" pitchFamily="66" charset="0"/>
                          </a:rPr>
                          <m:t>−</m:t>
                        </m:r>
                        <m:r>
                          <a:rPr lang="en-US" sz="2400" b="1" i="1" dirty="0" smtClean="0">
                            <a:solidFill>
                              <a:srgbClr val="008000"/>
                            </a:solidFill>
                            <a:latin typeface="Cambria Math" panose="02040503050406030204" pitchFamily="18" charset="0"/>
                            <a:ea typeface="Microsoft Yi Baiti" panose="03000500000000000000" pitchFamily="66" charset="0"/>
                          </a:rPr>
                          <m:t>𝟏</m:t>
                        </m:r>
                      </m:sub>
                      <m:sup>
                        <m:r>
                          <a:rPr lang="en-US" sz="2400" b="1" i="1" dirty="0" smtClean="0">
                            <a:solidFill>
                              <a:srgbClr val="008000"/>
                            </a:solidFill>
                            <a:latin typeface="Cambria Math" panose="02040503050406030204" pitchFamily="18" charset="0"/>
                            <a:ea typeface="Microsoft Yi Baiti" panose="03000500000000000000" pitchFamily="66" charset="0"/>
                          </a:rPr>
                          <m:t>𝑻</m:t>
                        </m:r>
                      </m:sup>
                    </m:sSubSup>
                    <m:sSub>
                      <m:sSubPr>
                        <m:ctrlPr>
                          <a:rPr lang="en-US" sz="2400" b="1" i="1" dirty="0" smtClean="0">
                            <a:solidFill>
                              <a:srgbClr val="FFA500"/>
                            </a:solidFill>
                            <a:latin typeface="Cambria Math" panose="02040503050406030204" pitchFamily="18" charset="0"/>
                            <a:ea typeface="Microsoft Yi Baiti" panose="03000500000000000000" pitchFamily="66" charset="0"/>
                          </a:rPr>
                        </m:ctrlPr>
                      </m:sSubPr>
                      <m:e>
                        <m:r>
                          <a:rPr lang="en-US" sz="2400" b="1" i="1" dirty="0" smtClean="0">
                            <a:solidFill>
                              <a:srgbClr val="FFA500"/>
                            </a:solidFill>
                            <a:latin typeface="Cambria Math" panose="02040503050406030204" pitchFamily="18" charset="0"/>
                            <a:ea typeface="Microsoft Yi Baiti" panose="03000500000000000000" pitchFamily="66" charset="0"/>
                          </a:rPr>
                          <m:t>𝒙</m:t>
                        </m:r>
                      </m:e>
                      <m:sub>
                        <m:r>
                          <a:rPr lang="en-US" sz="2400" b="1" i="1" dirty="0" smtClean="0">
                            <a:solidFill>
                              <a:srgbClr val="FFA500"/>
                            </a:solidFill>
                            <a:latin typeface="Cambria Math" panose="02040503050406030204" pitchFamily="18" charset="0"/>
                            <a:ea typeface="Microsoft Yi Baiti" panose="03000500000000000000" pitchFamily="66" charset="0"/>
                          </a:rPr>
                          <m:t>𝒊</m:t>
                        </m:r>
                      </m:sub>
                    </m:sSub>
                    <m:r>
                      <a:rPr lang="en-US" sz="2400" b="0" i="1" dirty="0" smtClean="0">
                        <a:latin typeface="Cambria Math" panose="02040503050406030204" pitchFamily="18" charset="0"/>
                        <a:ea typeface="Microsoft Yi Baiti" panose="03000500000000000000" pitchFamily="66" charset="0"/>
                      </a:rPr>
                      <m:t>&lt;0</m:t>
                    </m:r>
                    <m:r>
                      <a:rPr lang="en-US" sz="2400" b="1" i="1" dirty="0" smtClean="0">
                        <a:latin typeface="Cambria Math" panose="02040503050406030204" pitchFamily="18" charset="0"/>
                        <a:ea typeface="Microsoft Yi Baiti" panose="03000500000000000000" pitchFamily="66" charset="0"/>
                      </a:rPr>
                      <m:t>:</m:t>
                    </m:r>
                    <m:r>
                      <a:rPr lang="en-US" sz="2400" b="0" i="0" dirty="0" smtClean="0">
                        <a:latin typeface="Cambria Math" panose="02040503050406030204" pitchFamily="18" charset="0"/>
                        <a:ea typeface="Microsoft Yi Baiti" panose="03000500000000000000" pitchFamily="66" charset="0"/>
                      </a:rPr>
                      <m:t>  </m:t>
                    </m:r>
                  </m:oMath>
                </a14:m>
                <a:r>
                  <a:rPr lang="en-US" sz="2400" dirty="0">
                    <a:latin typeface="Microsoft Yi Baiti" panose="03000500000000000000" pitchFamily="66" charset="0"/>
                    <a:ea typeface="Microsoft Yi Baiti" panose="03000500000000000000" pitchFamily="66" charset="0"/>
                  </a:rPr>
                  <a:t>// if misclassification</a:t>
                </a:r>
              </a:p>
              <a:p>
                <a:pPr>
                  <a:lnSpc>
                    <a:spcPct val="125000"/>
                  </a:lnSpc>
                </a:pPr>
                <a:r>
                  <a:rPr lang="en-US" sz="2400" dirty="0">
                    <a:latin typeface="Microsoft Yi Baiti" panose="03000500000000000000" pitchFamily="66" charset="0"/>
                    <a:ea typeface="Microsoft Yi Baiti" panose="03000500000000000000" pitchFamily="66" charset="0"/>
                  </a:rPr>
                  <a:t>         </a:t>
                </a:r>
                <a14:m>
                  <m:oMath xmlns:m="http://schemas.openxmlformats.org/officeDocument/2006/math">
                    <m:sSub>
                      <m:sSubPr>
                        <m:ctrlPr>
                          <a:rPr lang="en-US" sz="2400" b="0" i="1" smtClean="0">
                            <a:solidFill>
                              <a:srgbClr val="008000"/>
                            </a:solidFill>
                            <a:latin typeface="Cambria Math" panose="02040503050406030204" pitchFamily="18" charset="0"/>
                            <a:ea typeface="Microsoft Yi Baiti" panose="03000500000000000000" pitchFamily="66" charset="0"/>
                          </a:rPr>
                        </m:ctrlPr>
                      </m:sSubPr>
                      <m:e>
                        <m:r>
                          <a:rPr lang="en-US" sz="2400" b="1" i="1" smtClean="0">
                            <a:solidFill>
                              <a:srgbClr val="008000"/>
                            </a:solidFill>
                            <a:latin typeface="Cambria Math" panose="02040503050406030204" pitchFamily="18" charset="0"/>
                            <a:ea typeface="Microsoft Yi Baiti" panose="03000500000000000000" pitchFamily="66" charset="0"/>
                          </a:rPr>
                          <m:t>𝒘</m:t>
                        </m:r>
                      </m:e>
                      <m:sub>
                        <m:r>
                          <a:rPr lang="en-US" sz="2400" b="0" i="1" smtClean="0">
                            <a:solidFill>
                              <a:srgbClr val="008000"/>
                            </a:solidFill>
                            <a:latin typeface="Cambria Math" panose="02040503050406030204" pitchFamily="18" charset="0"/>
                            <a:ea typeface="Microsoft Yi Baiti" panose="03000500000000000000" pitchFamily="66" charset="0"/>
                          </a:rPr>
                          <m:t>𝑡</m:t>
                        </m:r>
                      </m:sub>
                    </m:sSub>
                    <m:r>
                      <a:rPr lang="en-US" sz="2400" b="0" i="1" smtClean="0">
                        <a:latin typeface="Cambria Math" panose="02040503050406030204" pitchFamily="18" charset="0"/>
                        <a:ea typeface="Microsoft Yi Baiti" panose="03000500000000000000" pitchFamily="66" charset="0"/>
                      </a:rPr>
                      <m:t>=</m:t>
                    </m:r>
                    <m:sSub>
                      <m:sSubPr>
                        <m:ctrlPr>
                          <a:rPr lang="en-US" sz="2400" b="1" i="1" smtClean="0">
                            <a:solidFill>
                              <a:srgbClr val="008000"/>
                            </a:solidFill>
                            <a:latin typeface="Cambria Math" panose="02040503050406030204" pitchFamily="18" charset="0"/>
                            <a:ea typeface="Microsoft Yi Baiti" panose="03000500000000000000" pitchFamily="66" charset="0"/>
                          </a:rPr>
                        </m:ctrlPr>
                      </m:sSubPr>
                      <m:e>
                        <m:r>
                          <a:rPr lang="en-US" sz="2400" b="1" i="1" smtClean="0">
                            <a:solidFill>
                              <a:srgbClr val="008000"/>
                            </a:solidFill>
                            <a:latin typeface="Cambria Math" panose="02040503050406030204" pitchFamily="18" charset="0"/>
                            <a:ea typeface="Microsoft Yi Baiti" panose="03000500000000000000" pitchFamily="66" charset="0"/>
                          </a:rPr>
                          <m:t>𝒘</m:t>
                        </m:r>
                      </m:e>
                      <m:sub>
                        <m:r>
                          <a:rPr lang="en-US" sz="2400" b="1" i="1" smtClean="0">
                            <a:solidFill>
                              <a:srgbClr val="008000"/>
                            </a:solidFill>
                            <a:latin typeface="Cambria Math" panose="02040503050406030204" pitchFamily="18" charset="0"/>
                            <a:ea typeface="Microsoft Yi Baiti" panose="03000500000000000000" pitchFamily="66" charset="0"/>
                          </a:rPr>
                          <m:t>𝒕</m:t>
                        </m:r>
                        <m:r>
                          <a:rPr lang="en-US" sz="2400" b="1" i="1" smtClean="0">
                            <a:solidFill>
                              <a:srgbClr val="008000"/>
                            </a:solidFill>
                            <a:latin typeface="Cambria Math" panose="02040503050406030204" pitchFamily="18" charset="0"/>
                            <a:ea typeface="Microsoft Yi Baiti" panose="03000500000000000000" pitchFamily="66" charset="0"/>
                          </a:rPr>
                          <m:t>−</m:t>
                        </m:r>
                        <m:r>
                          <a:rPr lang="en-US" sz="2400" b="1" i="1" smtClean="0">
                            <a:solidFill>
                              <a:srgbClr val="008000"/>
                            </a:solidFill>
                            <a:latin typeface="Cambria Math" panose="02040503050406030204" pitchFamily="18" charset="0"/>
                            <a:ea typeface="Microsoft Yi Baiti" panose="03000500000000000000" pitchFamily="66" charset="0"/>
                          </a:rPr>
                          <m:t>𝟏</m:t>
                        </m:r>
                      </m:sub>
                    </m:sSub>
                    <m:r>
                      <a:rPr lang="en-US" sz="2400" b="0" i="1" smtClean="0">
                        <a:latin typeface="Cambria Math" panose="02040503050406030204" pitchFamily="18" charset="0"/>
                        <a:ea typeface="Microsoft Yi Baiti" panose="03000500000000000000" pitchFamily="66" charset="0"/>
                      </a:rPr>
                      <m:t>+</m:t>
                    </m:r>
                    <m:r>
                      <a:rPr lang="en-US" sz="2400" b="0" i="1" smtClean="0">
                        <a:solidFill>
                          <a:srgbClr val="FF0000"/>
                        </a:solidFill>
                        <a:latin typeface="Cambria Math" panose="02040503050406030204" pitchFamily="18" charset="0"/>
                        <a:ea typeface="Microsoft Yi Baiti" panose="03000500000000000000" pitchFamily="66" charset="0"/>
                      </a:rPr>
                      <m:t>𝛼</m:t>
                    </m:r>
                    <m:sSub>
                      <m:sSubPr>
                        <m:ctrlPr>
                          <a:rPr lang="en-US" sz="2400" b="0" i="1" smtClean="0">
                            <a:solidFill>
                              <a:srgbClr val="FF0000"/>
                            </a:solidFill>
                            <a:latin typeface="Cambria Math" panose="02040503050406030204" pitchFamily="18" charset="0"/>
                            <a:ea typeface="Microsoft Yi Baiti" panose="03000500000000000000" pitchFamily="66" charset="0"/>
                          </a:rPr>
                        </m:ctrlPr>
                      </m:sSubPr>
                      <m:e>
                        <m:r>
                          <a:rPr lang="en-US" sz="2400" b="0" i="1" smtClean="0">
                            <a:solidFill>
                              <a:srgbClr val="FF0000"/>
                            </a:solidFill>
                            <a:latin typeface="Cambria Math" panose="02040503050406030204" pitchFamily="18" charset="0"/>
                            <a:ea typeface="Microsoft Yi Baiti" panose="03000500000000000000" pitchFamily="66" charset="0"/>
                          </a:rPr>
                          <m:t>𝑦</m:t>
                        </m:r>
                      </m:e>
                      <m:sub>
                        <m:r>
                          <a:rPr lang="en-US" sz="2400" b="0" i="1" smtClean="0">
                            <a:solidFill>
                              <a:srgbClr val="FF0000"/>
                            </a:solidFill>
                            <a:latin typeface="Cambria Math" panose="02040503050406030204" pitchFamily="18" charset="0"/>
                            <a:ea typeface="Microsoft Yi Baiti" panose="03000500000000000000" pitchFamily="66" charset="0"/>
                          </a:rPr>
                          <m:t>𝑖</m:t>
                        </m:r>
                      </m:sub>
                    </m:sSub>
                    <m:sSub>
                      <m:sSubPr>
                        <m:ctrlPr>
                          <a:rPr lang="en-US" sz="2400" b="1" i="1" smtClean="0">
                            <a:solidFill>
                              <a:srgbClr val="FF0000"/>
                            </a:solidFill>
                            <a:latin typeface="Cambria Math" panose="02040503050406030204" pitchFamily="18" charset="0"/>
                            <a:ea typeface="Microsoft Yi Baiti" panose="03000500000000000000" pitchFamily="66" charset="0"/>
                          </a:rPr>
                        </m:ctrlPr>
                      </m:sSubPr>
                      <m:e>
                        <m:r>
                          <a:rPr lang="en-US" sz="2400" b="1" i="1" smtClean="0">
                            <a:solidFill>
                              <a:srgbClr val="FF0000"/>
                            </a:solidFill>
                            <a:latin typeface="Cambria Math" panose="02040503050406030204" pitchFamily="18" charset="0"/>
                            <a:ea typeface="Microsoft Yi Baiti" panose="03000500000000000000" pitchFamily="66" charset="0"/>
                          </a:rPr>
                          <m:t>𝒙</m:t>
                        </m:r>
                      </m:e>
                      <m:sub>
                        <m:r>
                          <a:rPr lang="en-US" sz="2400" b="1" i="1" smtClean="0">
                            <a:solidFill>
                              <a:srgbClr val="FF0000"/>
                            </a:solidFill>
                            <a:latin typeface="Cambria Math" panose="02040503050406030204" pitchFamily="18" charset="0"/>
                            <a:ea typeface="Microsoft Yi Baiti" panose="03000500000000000000" pitchFamily="66" charset="0"/>
                          </a:rPr>
                          <m:t>𝒊</m:t>
                        </m:r>
                      </m:sub>
                    </m:sSub>
                  </m:oMath>
                </a14:m>
                <a:r>
                  <a:rPr lang="en-US" sz="2400" dirty="0">
                    <a:latin typeface="Microsoft Yi Baiti" panose="03000500000000000000" pitchFamily="66" charset="0"/>
                    <a:ea typeface="Microsoft Yi Baiti" panose="03000500000000000000" pitchFamily="66" charset="0"/>
                  </a:rPr>
                  <a:t>		</a:t>
                </a:r>
              </a:p>
              <a:p>
                <a:pPr>
                  <a:lnSpc>
                    <a:spcPct val="125000"/>
                  </a:lnSpc>
                </a:pPr>
                <a:r>
                  <a:rPr lang="en-US" sz="2400" dirty="0">
                    <a:latin typeface="Microsoft Yi Baiti" panose="03000500000000000000" pitchFamily="66" charset="0"/>
                    <a:ea typeface="Microsoft Yi Baiti" panose="03000500000000000000" pitchFamily="66" charset="0"/>
                  </a:rPr>
                  <a:t>Until no errors or max iterations	</a:t>
                </a:r>
              </a:p>
            </p:txBody>
          </p:sp>
        </mc:Choice>
        <mc:Fallback xmlns="">
          <p:sp>
            <p:nvSpPr>
              <p:cNvPr id="6" name="TextBox 5">
                <a:extLst>
                  <a:ext uri="{FF2B5EF4-FFF2-40B4-BE49-F238E27FC236}">
                    <a16:creationId xmlns:a16="http://schemas.microsoft.com/office/drawing/2014/main" id="{8621418A-EB15-4904-B1BB-4F3567411D4E}"/>
                  </a:ext>
                </a:extLst>
              </p:cNvPr>
              <p:cNvSpPr txBox="1">
                <a:spLocks noRot="1" noChangeAspect="1" noMove="1" noResize="1" noEditPoints="1" noAdjustHandles="1" noChangeArrowheads="1" noChangeShapeType="1" noTextEdit="1"/>
              </p:cNvSpPr>
              <p:nvPr/>
            </p:nvSpPr>
            <p:spPr>
              <a:xfrm>
                <a:off x="544865" y="2391934"/>
                <a:ext cx="6357777" cy="2828916"/>
              </a:xfrm>
              <a:prstGeom prst="rect">
                <a:avLst/>
              </a:prstGeom>
              <a:blipFill>
                <a:blip r:embed="rId3"/>
                <a:stretch>
                  <a:fillRect l="-1394" t="-446"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C0483EB-5F7D-48D2-948B-BEB278E14229}"/>
                  </a:ext>
                </a:extLst>
              </p:cNvPr>
              <p:cNvSpPr txBox="1"/>
              <p:nvPr/>
            </p:nvSpPr>
            <p:spPr>
              <a:xfrm>
                <a:off x="405384" y="979755"/>
                <a:ext cx="5022378" cy="707886"/>
              </a:xfrm>
              <a:prstGeom prst="rect">
                <a:avLst/>
              </a:prstGeom>
              <a:noFill/>
            </p:spPr>
            <p:txBody>
              <a:bodyPr wrap="square">
                <a:spAutoFit/>
              </a:bodyPr>
              <a:lstStyle/>
              <a:p>
                <a:pPr marL="0" lvl="1">
                  <a:lnSpc>
                    <a:spcPct val="100000"/>
                  </a:lnSpc>
                </a:pPr>
                <a:r>
                  <a:rPr lang="en-US" sz="2000" dirty="0">
                    <a:latin typeface="Avenir Next LT Pro" panose="020B0504020202020204" pitchFamily="34" charset="0"/>
                  </a:rPr>
                  <a:t>Perceptron predicts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𝑠𝑖𝑔𝑛</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𝑇</m:t>
                        </m:r>
                      </m:sup>
                    </m:s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oMath>
                </a14:m>
                <a:endParaRPr lang="en-US" sz="2000" dirty="0">
                  <a:latin typeface="Avenir Next LT Pro" panose="020B0504020202020204" pitchFamily="34" charset="0"/>
                </a:endParaRPr>
              </a:p>
              <a:p>
                <a:pPr marL="0" lvl="1">
                  <a:lnSpc>
                    <a:spcPct val="100000"/>
                  </a:lnSpc>
                </a:pPr>
                <a:r>
                  <a:rPr lang="en-US" sz="2000" dirty="0">
                    <a:latin typeface="Avenir Next LT Pro" panose="020B0504020202020204" pitchFamily="34" charset="0"/>
                  </a:rPr>
                  <a:t>Trained with a simple iterative algorithm </a:t>
                </a:r>
              </a:p>
            </p:txBody>
          </p:sp>
        </mc:Choice>
        <mc:Fallback xmlns="">
          <p:sp>
            <p:nvSpPr>
              <p:cNvPr id="9" name="TextBox 8">
                <a:extLst>
                  <a:ext uri="{FF2B5EF4-FFF2-40B4-BE49-F238E27FC236}">
                    <a16:creationId xmlns:a16="http://schemas.microsoft.com/office/drawing/2014/main" id="{8C0483EB-5F7D-48D2-948B-BEB278E14229}"/>
                  </a:ext>
                </a:extLst>
              </p:cNvPr>
              <p:cNvSpPr txBox="1">
                <a:spLocks noRot="1" noChangeAspect="1" noMove="1" noResize="1" noEditPoints="1" noAdjustHandles="1" noChangeArrowheads="1" noChangeShapeType="1" noTextEdit="1"/>
              </p:cNvSpPr>
              <p:nvPr/>
            </p:nvSpPr>
            <p:spPr>
              <a:xfrm>
                <a:off x="405384" y="979755"/>
                <a:ext cx="5022378" cy="707886"/>
              </a:xfrm>
              <a:prstGeom prst="rect">
                <a:avLst/>
              </a:prstGeom>
              <a:blipFill>
                <a:blip r:embed="rId4"/>
                <a:stretch>
                  <a:fillRect l="-1263" t="-3509" b="-14035"/>
                </a:stretch>
              </a:blipFill>
            </p:spPr>
            <p:txBody>
              <a:bodyPr/>
              <a:lstStyle/>
              <a:p>
                <a:r>
                  <a:rPr lang="en-US">
                    <a:noFill/>
                  </a:rPr>
                  <a:t> </a:t>
                </a:r>
              </a:p>
            </p:txBody>
          </p:sp>
        </mc:Fallback>
      </mc:AlternateContent>
    </p:spTree>
    <p:extLst>
      <p:ext uri="{BB962C8B-B14F-4D97-AF65-F5344CB8AC3E}">
        <p14:creationId xmlns:p14="http://schemas.microsoft.com/office/powerpoint/2010/main" val="14590904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9F1477-4A88-824A-8585-33500634ADBA}"/>
              </a:ext>
            </a:extLst>
          </p:cNvPr>
          <p:cNvSpPr>
            <a:spLocks noGrp="1"/>
          </p:cNvSpPr>
          <p:nvPr>
            <p:ph type="sldNum" sz="quarter" idx="10"/>
          </p:nvPr>
        </p:nvSpPr>
        <p:spPr/>
        <p:txBody>
          <a:bodyPr/>
          <a:lstStyle/>
          <a:p>
            <a:fld id="{02C8B7B2-9496-47E5-990F-169BD0B1DE6A}" type="slidenum">
              <a:rPr lang="en-US" smtClean="0"/>
              <a:t>76</a:t>
            </a:fld>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4BE7D60-AD38-3C4F-8B51-D8CDF856F878}"/>
                  </a:ext>
                </a:extLst>
              </p:cNvPr>
              <p:cNvSpPr>
                <a:spLocks noGrp="1"/>
              </p:cNvSpPr>
              <p:nvPr>
                <p:ph type="body" sz="quarter" idx="11"/>
              </p:nvPr>
            </p:nvSpPr>
            <p:spPr/>
            <p:txBody>
              <a:bodyPr/>
              <a:lstStyle/>
              <a:p>
                <a:pPr marL="0" indent="0">
                  <a:buNone/>
                </a:pPr>
                <a:r>
                  <a:rPr lang="en-US" dirty="0"/>
                  <a:t>Can you see how to write the weights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oMath>
                </a14:m>
                <a:r>
                  <a:rPr lang="en-US" dirty="0"/>
                  <a:t> (i.e. the weights after the </a:t>
                </a:r>
                <a:r>
                  <a:rPr lang="en-US" dirty="0" err="1"/>
                  <a:t>t’th</a:t>
                </a:r>
                <a:r>
                  <a:rPr lang="en-US" dirty="0"/>
                  <a:t> error) as a function of our training data vectors?</a:t>
                </a:r>
              </a:p>
            </p:txBody>
          </p:sp>
        </mc:Choice>
        <mc:Fallback xmlns="">
          <p:sp>
            <p:nvSpPr>
              <p:cNvPr id="3" name="Text Placeholder 2">
                <a:extLst>
                  <a:ext uri="{FF2B5EF4-FFF2-40B4-BE49-F238E27FC236}">
                    <a16:creationId xmlns:a16="http://schemas.microsoft.com/office/drawing/2014/main" id="{D4BE7D60-AD38-3C4F-8B51-D8CDF856F878}"/>
                  </a:ext>
                </a:extLst>
              </p:cNvPr>
              <p:cNvSpPr>
                <a:spLocks noGrp="1" noRot="1" noChangeAspect="1" noMove="1" noResize="1" noEditPoints="1" noAdjustHandles="1" noChangeArrowheads="1" noChangeShapeType="1" noTextEdit="1"/>
              </p:cNvSpPr>
              <p:nvPr>
                <p:ph type="body" sz="quarter" idx="1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BE56C4-8731-2C45-B819-666D5AA40099}"/>
                  </a:ext>
                </a:extLst>
              </p:cNvPr>
              <p:cNvSpPr txBox="1"/>
              <p:nvPr/>
            </p:nvSpPr>
            <p:spPr>
              <a:xfrm>
                <a:off x="1100449" y="2391934"/>
                <a:ext cx="6357777" cy="2828916"/>
              </a:xfrm>
              <a:prstGeom prst="rect">
                <a:avLst/>
              </a:prstGeom>
              <a:noFill/>
            </p:spPr>
            <p:txBody>
              <a:bodyPr wrap="square">
                <a:spAutoFit/>
              </a:bodyPr>
              <a:lstStyle/>
              <a:p>
                <a:pPr>
                  <a:lnSpc>
                    <a:spcPct val="125000"/>
                  </a:lnSpc>
                </a:pPr>
                <a:r>
                  <a:rPr lang="en-US" sz="2400" dirty="0">
                    <a:latin typeface="Microsoft Yi Baiti" panose="03000500000000000000" pitchFamily="66" charset="0"/>
                    <a:ea typeface="Microsoft Yi Baiti" panose="03000500000000000000" pitchFamily="66" charset="0"/>
                  </a:rPr>
                  <a:t>w = zeros(d)</a:t>
                </a:r>
              </a:p>
              <a:p>
                <a:pPr>
                  <a:lnSpc>
                    <a:spcPct val="125000"/>
                  </a:lnSpc>
                </a:pPr>
                <a:r>
                  <a:rPr lang="en-US" sz="2400" dirty="0">
                    <a:latin typeface="Microsoft Yi Baiti" panose="03000500000000000000" pitchFamily="66" charset="0"/>
                    <a:ea typeface="Microsoft Yi Baiti" panose="03000500000000000000" pitchFamily="66" charset="0"/>
                  </a:rPr>
                  <a:t>Repeat:</a:t>
                </a:r>
              </a:p>
              <a:p>
                <a:pPr>
                  <a:lnSpc>
                    <a:spcPct val="125000"/>
                  </a:lnSpc>
                </a:pPr>
                <a:r>
                  <a:rPr lang="en-US" sz="2400" dirty="0">
                    <a:latin typeface="Microsoft Yi Baiti" panose="03000500000000000000" pitchFamily="66" charset="0"/>
                    <a:ea typeface="Microsoft Yi Baiti" panose="03000500000000000000" pitchFamily="66" charset="0"/>
                  </a:rPr>
                  <a:t>   for each example </a:t>
                </a:r>
                <a14:m>
                  <m:oMath xmlns:m="http://schemas.openxmlformats.org/officeDocument/2006/math">
                    <m:sSub>
                      <m:sSubPr>
                        <m:ctrlPr>
                          <a:rPr lang="en-US" sz="2400" b="0" i="1" dirty="0" smtClean="0">
                            <a:solidFill>
                              <a:srgbClr val="FFA500"/>
                            </a:solidFill>
                            <a:latin typeface="Cambria Math" panose="02040503050406030204" pitchFamily="18" charset="0"/>
                            <a:ea typeface="Microsoft Yi Baiti" panose="03000500000000000000" pitchFamily="66" charset="0"/>
                          </a:rPr>
                        </m:ctrlPr>
                      </m:sSubPr>
                      <m:e>
                        <m:r>
                          <a:rPr lang="en-US" sz="2400" b="1" i="1" dirty="0" smtClean="0">
                            <a:solidFill>
                              <a:srgbClr val="FFA500"/>
                            </a:solidFill>
                            <a:latin typeface="Cambria Math" panose="02040503050406030204" pitchFamily="18" charset="0"/>
                            <a:ea typeface="Microsoft Yi Baiti" panose="03000500000000000000" pitchFamily="66" charset="0"/>
                          </a:rPr>
                          <m:t>𝒙</m:t>
                        </m:r>
                      </m:e>
                      <m:sub>
                        <m:r>
                          <a:rPr lang="en-US" sz="2400" b="0" i="1" dirty="0" smtClean="0">
                            <a:solidFill>
                              <a:srgbClr val="FFA500"/>
                            </a:solidFill>
                            <a:latin typeface="Cambria Math" panose="02040503050406030204" pitchFamily="18" charset="0"/>
                            <a:ea typeface="Microsoft Yi Baiti" panose="03000500000000000000" pitchFamily="66" charset="0"/>
                          </a:rPr>
                          <m:t>𝑖</m:t>
                        </m:r>
                      </m:sub>
                    </m:sSub>
                    <m:r>
                      <a:rPr lang="en-US" sz="2400" b="0" i="1" dirty="0" smtClean="0">
                        <a:latin typeface="Cambria Math" panose="02040503050406030204" pitchFamily="18" charset="0"/>
                        <a:ea typeface="Microsoft Yi Baiti" panose="03000500000000000000" pitchFamily="66" charset="0"/>
                      </a:rPr>
                      <m:t>, </m:t>
                    </m:r>
                    <m:sSub>
                      <m:sSubPr>
                        <m:ctrlPr>
                          <a:rPr lang="en-US" sz="2400" b="0" i="1" dirty="0" smtClean="0">
                            <a:latin typeface="Cambria Math" panose="02040503050406030204" pitchFamily="18" charset="0"/>
                            <a:ea typeface="Microsoft Yi Baiti" panose="03000500000000000000" pitchFamily="66" charset="0"/>
                          </a:rPr>
                        </m:ctrlPr>
                      </m:sSubPr>
                      <m:e>
                        <m:r>
                          <a:rPr lang="en-US" sz="2400" b="0" i="1" dirty="0" smtClean="0">
                            <a:latin typeface="Cambria Math" panose="02040503050406030204" pitchFamily="18" charset="0"/>
                            <a:ea typeface="Microsoft Yi Baiti" panose="03000500000000000000" pitchFamily="66" charset="0"/>
                          </a:rPr>
                          <m:t>𝑦</m:t>
                        </m:r>
                      </m:e>
                      <m:sub>
                        <m:r>
                          <a:rPr lang="en-US" sz="2400" b="0" i="1" dirty="0" smtClean="0">
                            <a:latin typeface="Cambria Math" panose="02040503050406030204" pitchFamily="18" charset="0"/>
                            <a:ea typeface="Microsoft Yi Baiti" panose="03000500000000000000" pitchFamily="66" charset="0"/>
                          </a:rPr>
                          <m:t>𝑖</m:t>
                        </m:r>
                      </m:sub>
                    </m:sSub>
                    <m:r>
                      <a:rPr lang="en-US" sz="2400" b="0" i="1" dirty="0" smtClean="0">
                        <a:latin typeface="Cambria Math" panose="02040503050406030204" pitchFamily="18" charset="0"/>
                        <a:ea typeface="Microsoft Yi Baiti" panose="03000500000000000000" pitchFamily="66" charset="0"/>
                      </a:rPr>
                      <m:t>∈</m:t>
                    </m:r>
                    <m:r>
                      <a:rPr lang="en-US" sz="2400" b="0" i="1" dirty="0" smtClean="0">
                        <a:latin typeface="Cambria Math" panose="02040503050406030204" pitchFamily="18" charset="0"/>
                        <a:ea typeface="Microsoft Yi Baiti" panose="03000500000000000000" pitchFamily="66" charset="0"/>
                      </a:rPr>
                      <m:t>𝐷</m:t>
                    </m:r>
                  </m:oMath>
                </a14:m>
                <a:r>
                  <a:rPr lang="en-US" sz="2400" dirty="0">
                    <a:latin typeface="Microsoft Yi Baiti" panose="03000500000000000000" pitchFamily="66" charset="0"/>
                    <a:ea typeface="Microsoft Yi Baiti" panose="03000500000000000000" pitchFamily="66" charset="0"/>
                  </a:rPr>
                  <a:t>: 	</a:t>
                </a:r>
              </a:p>
              <a:p>
                <a:pPr>
                  <a:lnSpc>
                    <a:spcPct val="125000"/>
                  </a:lnSpc>
                </a:pPr>
                <a:r>
                  <a:rPr lang="en-US" sz="2400" dirty="0">
                    <a:latin typeface="Microsoft Yi Baiti" panose="03000500000000000000" pitchFamily="66" charset="0"/>
                    <a:ea typeface="Microsoft Yi Baiti" panose="03000500000000000000" pitchFamily="66" charset="0"/>
                  </a:rPr>
                  <a:t>      if </a:t>
                </a:r>
                <a14:m>
                  <m:oMath xmlns:m="http://schemas.openxmlformats.org/officeDocument/2006/math">
                    <m:sSub>
                      <m:sSubPr>
                        <m:ctrlPr>
                          <a:rPr lang="en-US" sz="2400" b="0" i="1" dirty="0" smtClean="0">
                            <a:latin typeface="Cambria Math" panose="02040503050406030204" pitchFamily="18" charset="0"/>
                            <a:ea typeface="Microsoft Yi Baiti" panose="03000500000000000000" pitchFamily="66" charset="0"/>
                          </a:rPr>
                        </m:ctrlPr>
                      </m:sSubPr>
                      <m:e>
                        <m:r>
                          <a:rPr lang="en-US" sz="2400" b="0" i="1" dirty="0" smtClean="0">
                            <a:latin typeface="Cambria Math" panose="02040503050406030204" pitchFamily="18" charset="0"/>
                            <a:ea typeface="Microsoft Yi Baiti" panose="03000500000000000000" pitchFamily="66" charset="0"/>
                          </a:rPr>
                          <m:t>𝑦</m:t>
                        </m:r>
                      </m:e>
                      <m:sub>
                        <m:r>
                          <a:rPr lang="en-US" sz="2400" b="0" i="1" dirty="0" smtClean="0">
                            <a:latin typeface="Cambria Math" panose="02040503050406030204" pitchFamily="18" charset="0"/>
                            <a:ea typeface="Microsoft Yi Baiti" panose="03000500000000000000" pitchFamily="66" charset="0"/>
                          </a:rPr>
                          <m:t>𝑖</m:t>
                        </m:r>
                      </m:sub>
                    </m:sSub>
                    <m:sSubSup>
                      <m:sSubSupPr>
                        <m:ctrlPr>
                          <a:rPr lang="en-US" sz="2400" b="1" i="1" dirty="0" smtClean="0">
                            <a:solidFill>
                              <a:srgbClr val="008000"/>
                            </a:solidFill>
                            <a:latin typeface="Cambria Math" panose="02040503050406030204" pitchFamily="18" charset="0"/>
                            <a:ea typeface="Microsoft Yi Baiti" panose="03000500000000000000" pitchFamily="66" charset="0"/>
                          </a:rPr>
                        </m:ctrlPr>
                      </m:sSubSupPr>
                      <m:e>
                        <m:r>
                          <a:rPr lang="en-US" sz="2400" b="1" i="1" dirty="0" smtClean="0">
                            <a:solidFill>
                              <a:srgbClr val="008000"/>
                            </a:solidFill>
                            <a:latin typeface="Cambria Math" panose="02040503050406030204" pitchFamily="18" charset="0"/>
                            <a:ea typeface="Microsoft Yi Baiti" panose="03000500000000000000" pitchFamily="66" charset="0"/>
                          </a:rPr>
                          <m:t>𝒘</m:t>
                        </m:r>
                      </m:e>
                      <m:sub>
                        <m:r>
                          <a:rPr lang="en-US" sz="2400" b="1" i="1" dirty="0" smtClean="0">
                            <a:solidFill>
                              <a:srgbClr val="008000"/>
                            </a:solidFill>
                            <a:latin typeface="Cambria Math" panose="02040503050406030204" pitchFamily="18" charset="0"/>
                            <a:ea typeface="Microsoft Yi Baiti" panose="03000500000000000000" pitchFamily="66" charset="0"/>
                          </a:rPr>
                          <m:t>𝒕</m:t>
                        </m:r>
                        <m:r>
                          <a:rPr lang="en-US" sz="2400" b="1" i="1" dirty="0" smtClean="0">
                            <a:solidFill>
                              <a:srgbClr val="008000"/>
                            </a:solidFill>
                            <a:latin typeface="Cambria Math" panose="02040503050406030204" pitchFamily="18" charset="0"/>
                            <a:ea typeface="Microsoft Yi Baiti" panose="03000500000000000000" pitchFamily="66" charset="0"/>
                          </a:rPr>
                          <m:t>−</m:t>
                        </m:r>
                        <m:r>
                          <a:rPr lang="en-US" sz="2400" b="1" i="1" dirty="0" smtClean="0">
                            <a:solidFill>
                              <a:srgbClr val="008000"/>
                            </a:solidFill>
                            <a:latin typeface="Cambria Math" panose="02040503050406030204" pitchFamily="18" charset="0"/>
                            <a:ea typeface="Microsoft Yi Baiti" panose="03000500000000000000" pitchFamily="66" charset="0"/>
                          </a:rPr>
                          <m:t>𝟏</m:t>
                        </m:r>
                      </m:sub>
                      <m:sup>
                        <m:r>
                          <a:rPr lang="en-US" sz="2400" b="1" i="1" dirty="0" smtClean="0">
                            <a:solidFill>
                              <a:srgbClr val="008000"/>
                            </a:solidFill>
                            <a:latin typeface="Cambria Math" panose="02040503050406030204" pitchFamily="18" charset="0"/>
                            <a:ea typeface="Microsoft Yi Baiti" panose="03000500000000000000" pitchFamily="66" charset="0"/>
                          </a:rPr>
                          <m:t>𝑻</m:t>
                        </m:r>
                      </m:sup>
                    </m:sSubSup>
                    <m:sSub>
                      <m:sSubPr>
                        <m:ctrlPr>
                          <a:rPr lang="en-US" sz="2400" b="1" i="1" dirty="0" smtClean="0">
                            <a:solidFill>
                              <a:srgbClr val="FFA500"/>
                            </a:solidFill>
                            <a:latin typeface="Cambria Math" panose="02040503050406030204" pitchFamily="18" charset="0"/>
                            <a:ea typeface="Microsoft Yi Baiti" panose="03000500000000000000" pitchFamily="66" charset="0"/>
                          </a:rPr>
                        </m:ctrlPr>
                      </m:sSubPr>
                      <m:e>
                        <m:r>
                          <a:rPr lang="en-US" sz="2400" b="1" i="1" dirty="0" smtClean="0">
                            <a:solidFill>
                              <a:srgbClr val="FFA500"/>
                            </a:solidFill>
                            <a:latin typeface="Cambria Math" panose="02040503050406030204" pitchFamily="18" charset="0"/>
                            <a:ea typeface="Microsoft Yi Baiti" panose="03000500000000000000" pitchFamily="66" charset="0"/>
                          </a:rPr>
                          <m:t>𝒙</m:t>
                        </m:r>
                      </m:e>
                      <m:sub>
                        <m:r>
                          <a:rPr lang="en-US" sz="2400" b="1" i="1" dirty="0" smtClean="0">
                            <a:solidFill>
                              <a:srgbClr val="FFA500"/>
                            </a:solidFill>
                            <a:latin typeface="Cambria Math" panose="02040503050406030204" pitchFamily="18" charset="0"/>
                            <a:ea typeface="Microsoft Yi Baiti" panose="03000500000000000000" pitchFamily="66" charset="0"/>
                          </a:rPr>
                          <m:t>𝒊</m:t>
                        </m:r>
                      </m:sub>
                    </m:sSub>
                    <m:r>
                      <a:rPr lang="en-US" sz="2400" b="0" i="1" dirty="0" smtClean="0">
                        <a:latin typeface="Cambria Math" panose="02040503050406030204" pitchFamily="18" charset="0"/>
                        <a:ea typeface="Microsoft Yi Baiti" panose="03000500000000000000" pitchFamily="66" charset="0"/>
                      </a:rPr>
                      <m:t>&lt;0</m:t>
                    </m:r>
                    <m:r>
                      <a:rPr lang="en-US" sz="2400" b="1" i="1" dirty="0" smtClean="0">
                        <a:latin typeface="Cambria Math" panose="02040503050406030204" pitchFamily="18" charset="0"/>
                        <a:ea typeface="Microsoft Yi Baiti" panose="03000500000000000000" pitchFamily="66" charset="0"/>
                      </a:rPr>
                      <m:t>:</m:t>
                    </m:r>
                    <m:r>
                      <a:rPr lang="en-US" sz="2400" b="0" i="0" dirty="0" smtClean="0">
                        <a:latin typeface="Cambria Math" panose="02040503050406030204" pitchFamily="18" charset="0"/>
                        <a:ea typeface="Microsoft Yi Baiti" panose="03000500000000000000" pitchFamily="66" charset="0"/>
                      </a:rPr>
                      <m:t>  </m:t>
                    </m:r>
                  </m:oMath>
                </a14:m>
                <a:r>
                  <a:rPr lang="en-US" sz="2400" dirty="0">
                    <a:latin typeface="Microsoft Yi Baiti" panose="03000500000000000000" pitchFamily="66" charset="0"/>
                    <a:ea typeface="Microsoft Yi Baiti" panose="03000500000000000000" pitchFamily="66" charset="0"/>
                  </a:rPr>
                  <a:t>// if misclassification</a:t>
                </a:r>
              </a:p>
              <a:p>
                <a:pPr>
                  <a:lnSpc>
                    <a:spcPct val="125000"/>
                  </a:lnSpc>
                </a:pPr>
                <a:r>
                  <a:rPr lang="en-US" sz="2400" dirty="0">
                    <a:latin typeface="Microsoft Yi Baiti" panose="03000500000000000000" pitchFamily="66" charset="0"/>
                    <a:ea typeface="Microsoft Yi Baiti" panose="03000500000000000000" pitchFamily="66" charset="0"/>
                  </a:rPr>
                  <a:t>         </a:t>
                </a:r>
                <a14:m>
                  <m:oMath xmlns:m="http://schemas.openxmlformats.org/officeDocument/2006/math">
                    <m:sSub>
                      <m:sSubPr>
                        <m:ctrlPr>
                          <a:rPr lang="en-US" sz="2400" b="0" i="1" smtClean="0">
                            <a:solidFill>
                              <a:srgbClr val="008000"/>
                            </a:solidFill>
                            <a:latin typeface="Cambria Math" panose="02040503050406030204" pitchFamily="18" charset="0"/>
                            <a:ea typeface="Microsoft Yi Baiti" panose="03000500000000000000" pitchFamily="66" charset="0"/>
                          </a:rPr>
                        </m:ctrlPr>
                      </m:sSubPr>
                      <m:e>
                        <m:r>
                          <a:rPr lang="en-US" sz="2400" b="1" i="1" smtClean="0">
                            <a:solidFill>
                              <a:srgbClr val="008000"/>
                            </a:solidFill>
                            <a:latin typeface="Cambria Math" panose="02040503050406030204" pitchFamily="18" charset="0"/>
                            <a:ea typeface="Microsoft Yi Baiti" panose="03000500000000000000" pitchFamily="66" charset="0"/>
                          </a:rPr>
                          <m:t>𝒘</m:t>
                        </m:r>
                      </m:e>
                      <m:sub>
                        <m:r>
                          <a:rPr lang="en-US" sz="2400" b="0" i="1" smtClean="0">
                            <a:solidFill>
                              <a:srgbClr val="008000"/>
                            </a:solidFill>
                            <a:latin typeface="Cambria Math" panose="02040503050406030204" pitchFamily="18" charset="0"/>
                            <a:ea typeface="Microsoft Yi Baiti" panose="03000500000000000000" pitchFamily="66" charset="0"/>
                          </a:rPr>
                          <m:t>𝑡</m:t>
                        </m:r>
                      </m:sub>
                    </m:sSub>
                    <m:r>
                      <a:rPr lang="en-US" sz="2400" b="0" i="1" smtClean="0">
                        <a:latin typeface="Cambria Math" panose="02040503050406030204" pitchFamily="18" charset="0"/>
                        <a:ea typeface="Microsoft Yi Baiti" panose="03000500000000000000" pitchFamily="66" charset="0"/>
                      </a:rPr>
                      <m:t>=</m:t>
                    </m:r>
                    <m:sSub>
                      <m:sSubPr>
                        <m:ctrlPr>
                          <a:rPr lang="en-US" sz="2400" b="1" i="1" smtClean="0">
                            <a:solidFill>
                              <a:srgbClr val="008000"/>
                            </a:solidFill>
                            <a:latin typeface="Cambria Math" panose="02040503050406030204" pitchFamily="18" charset="0"/>
                            <a:ea typeface="Microsoft Yi Baiti" panose="03000500000000000000" pitchFamily="66" charset="0"/>
                          </a:rPr>
                        </m:ctrlPr>
                      </m:sSubPr>
                      <m:e>
                        <m:r>
                          <a:rPr lang="en-US" sz="2400" b="1" i="1" smtClean="0">
                            <a:solidFill>
                              <a:srgbClr val="008000"/>
                            </a:solidFill>
                            <a:latin typeface="Cambria Math" panose="02040503050406030204" pitchFamily="18" charset="0"/>
                            <a:ea typeface="Microsoft Yi Baiti" panose="03000500000000000000" pitchFamily="66" charset="0"/>
                          </a:rPr>
                          <m:t>𝒘</m:t>
                        </m:r>
                      </m:e>
                      <m:sub>
                        <m:r>
                          <a:rPr lang="en-US" sz="2400" b="1" i="1" smtClean="0">
                            <a:solidFill>
                              <a:srgbClr val="008000"/>
                            </a:solidFill>
                            <a:latin typeface="Cambria Math" panose="02040503050406030204" pitchFamily="18" charset="0"/>
                            <a:ea typeface="Microsoft Yi Baiti" panose="03000500000000000000" pitchFamily="66" charset="0"/>
                          </a:rPr>
                          <m:t>𝒕</m:t>
                        </m:r>
                        <m:r>
                          <a:rPr lang="en-US" sz="2400" b="1" i="1" smtClean="0">
                            <a:solidFill>
                              <a:srgbClr val="008000"/>
                            </a:solidFill>
                            <a:latin typeface="Cambria Math" panose="02040503050406030204" pitchFamily="18" charset="0"/>
                            <a:ea typeface="Microsoft Yi Baiti" panose="03000500000000000000" pitchFamily="66" charset="0"/>
                          </a:rPr>
                          <m:t>−</m:t>
                        </m:r>
                        <m:r>
                          <a:rPr lang="en-US" sz="2400" b="1" i="1" smtClean="0">
                            <a:solidFill>
                              <a:srgbClr val="008000"/>
                            </a:solidFill>
                            <a:latin typeface="Cambria Math" panose="02040503050406030204" pitchFamily="18" charset="0"/>
                            <a:ea typeface="Microsoft Yi Baiti" panose="03000500000000000000" pitchFamily="66" charset="0"/>
                          </a:rPr>
                          <m:t>𝟏</m:t>
                        </m:r>
                      </m:sub>
                    </m:sSub>
                    <m:r>
                      <a:rPr lang="en-US" sz="2400" b="0" i="1" smtClean="0">
                        <a:latin typeface="Cambria Math" panose="02040503050406030204" pitchFamily="18" charset="0"/>
                        <a:ea typeface="Microsoft Yi Baiti" panose="03000500000000000000" pitchFamily="66" charset="0"/>
                      </a:rPr>
                      <m:t>+</m:t>
                    </m:r>
                    <m:r>
                      <a:rPr lang="en-US" sz="2400" b="0" i="1" smtClean="0">
                        <a:solidFill>
                          <a:srgbClr val="FF0000"/>
                        </a:solidFill>
                        <a:latin typeface="Cambria Math" panose="02040503050406030204" pitchFamily="18" charset="0"/>
                        <a:ea typeface="Microsoft Yi Baiti" panose="03000500000000000000" pitchFamily="66" charset="0"/>
                      </a:rPr>
                      <m:t>𝛼</m:t>
                    </m:r>
                    <m:sSub>
                      <m:sSubPr>
                        <m:ctrlPr>
                          <a:rPr lang="en-US" sz="2400" b="0" i="1" smtClean="0">
                            <a:solidFill>
                              <a:srgbClr val="FF0000"/>
                            </a:solidFill>
                            <a:latin typeface="Cambria Math" panose="02040503050406030204" pitchFamily="18" charset="0"/>
                            <a:ea typeface="Microsoft Yi Baiti" panose="03000500000000000000" pitchFamily="66" charset="0"/>
                          </a:rPr>
                        </m:ctrlPr>
                      </m:sSubPr>
                      <m:e>
                        <m:r>
                          <a:rPr lang="en-US" sz="2400" b="0" i="1" smtClean="0">
                            <a:solidFill>
                              <a:srgbClr val="FF0000"/>
                            </a:solidFill>
                            <a:latin typeface="Cambria Math" panose="02040503050406030204" pitchFamily="18" charset="0"/>
                            <a:ea typeface="Microsoft Yi Baiti" panose="03000500000000000000" pitchFamily="66" charset="0"/>
                          </a:rPr>
                          <m:t>𝑦</m:t>
                        </m:r>
                      </m:e>
                      <m:sub>
                        <m:r>
                          <a:rPr lang="en-US" sz="2400" b="0" i="1" smtClean="0">
                            <a:solidFill>
                              <a:srgbClr val="FF0000"/>
                            </a:solidFill>
                            <a:latin typeface="Cambria Math" panose="02040503050406030204" pitchFamily="18" charset="0"/>
                            <a:ea typeface="Microsoft Yi Baiti" panose="03000500000000000000" pitchFamily="66" charset="0"/>
                          </a:rPr>
                          <m:t>𝑖</m:t>
                        </m:r>
                      </m:sub>
                    </m:sSub>
                    <m:sSub>
                      <m:sSubPr>
                        <m:ctrlPr>
                          <a:rPr lang="en-US" sz="2400" b="1" i="1" smtClean="0">
                            <a:solidFill>
                              <a:srgbClr val="FF0000"/>
                            </a:solidFill>
                            <a:latin typeface="Cambria Math" panose="02040503050406030204" pitchFamily="18" charset="0"/>
                            <a:ea typeface="Microsoft Yi Baiti" panose="03000500000000000000" pitchFamily="66" charset="0"/>
                          </a:rPr>
                        </m:ctrlPr>
                      </m:sSubPr>
                      <m:e>
                        <m:r>
                          <a:rPr lang="en-US" sz="2400" b="1" i="1" smtClean="0">
                            <a:solidFill>
                              <a:srgbClr val="FF0000"/>
                            </a:solidFill>
                            <a:latin typeface="Cambria Math" panose="02040503050406030204" pitchFamily="18" charset="0"/>
                            <a:ea typeface="Microsoft Yi Baiti" panose="03000500000000000000" pitchFamily="66" charset="0"/>
                          </a:rPr>
                          <m:t>𝒙</m:t>
                        </m:r>
                      </m:e>
                      <m:sub>
                        <m:r>
                          <a:rPr lang="en-US" sz="2400" b="1" i="1" smtClean="0">
                            <a:solidFill>
                              <a:srgbClr val="FF0000"/>
                            </a:solidFill>
                            <a:latin typeface="Cambria Math" panose="02040503050406030204" pitchFamily="18" charset="0"/>
                            <a:ea typeface="Microsoft Yi Baiti" panose="03000500000000000000" pitchFamily="66" charset="0"/>
                          </a:rPr>
                          <m:t>𝒊</m:t>
                        </m:r>
                      </m:sub>
                    </m:sSub>
                  </m:oMath>
                </a14:m>
                <a:r>
                  <a:rPr lang="en-US" sz="2400" dirty="0">
                    <a:latin typeface="Microsoft Yi Baiti" panose="03000500000000000000" pitchFamily="66" charset="0"/>
                    <a:ea typeface="Microsoft Yi Baiti" panose="03000500000000000000" pitchFamily="66" charset="0"/>
                  </a:rPr>
                  <a:t>		</a:t>
                </a:r>
              </a:p>
              <a:p>
                <a:pPr>
                  <a:lnSpc>
                    <a:spcPct val="125000"/>
                  </a:lnSpc>
                </a:pPr>
                <a:r>
                  <a:rPr lang="en-US" sz="2400" dirty="0">
                    <a:latin typeface="Microsoft Yi Baiti" panose="03000500000000000000" pitchFamily="66" charset="0"/>
                    <a:ea typeface="Microsoft Yi Baiti" panose="03000500000000000000" pitchFamily="66" charset="0"/>
                  </a:rPr>
                  <a:t>Until no errors or max iterations	</a:t>
                </a:r>
              </a:p>
            </p:txBody>
          </p:sp>
        </mc:Choice>
        <mc:Fallback xmlns="">
          <p:sp>
            <p:nvSpPr>
              <p:cNvPr id="4" name="TextBox 3">
                <a:extLst>
                  <a:ext uri="{FF2B5EF4-FFF2-40B4-BE49-F238E27FC236}">
                    <a16:creationId xmlns:a16="http://schemas.microsoft.com/office/drawing/2014/main" id="{D7BE56C4-8731-2C45-B819-666D5AA40099}"/>
                  </a:ext>
                </a:extLst>
              </p:cNvPr>
              <p:cNvSpPr txBox="1">
                <a:spLocks noRot="1" noChangeAspect="1" noMove="1" noResize="1" noEditPoints="1" noAdjustHandles="1" noChangeArrowheads="1" noChangeShapeType="1" noTextEdit="1"/>
              </p:cNvSpPr>
              <p:nvPr/>
            </p:nvSpPr>
            <p:spPr>
              <a:xfrm>
                <a:off x="1100449" y="2391934"/>
                <a:ext cx="6357777" cy="2828916"/>
              </a:xfrm>
              <a:prstGeom prst="rect">
                <a:avLst/>
              </a:prstGeom>
              <a:blipFill>
                <a:blip r:embed="rId3"/>
                <a:stretch>
                  <a:fillRect l="-1397" t="-446" b="-3571"/>
                </a:stretch>
              </a:blipFill>
            </p:spPr>
            <p:txBody>
              <a:bodyPr/>
              <a:lstStyle/>
              <a:p>
                <a:r>
                  <a:rPr lang="en-US">
                    <a:noFill/>
                  </a:rPr>
                  <a:t> </a:t>
                </a:r>
              </a:p>
            </p:txBody>
          </p:sp>
        </mc:Fallback>
      </mc:AlternateContent>
    </p:spTree>
    <p:extLst>
      <p:ext uri="{BB962C8B-B14F-4D97-AF65-F5344CB8AC3E}">
        <p14:creationId xmlns:p14="http://schemas.microsoft.com/office/powerpoint/2010/main" val="31336230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0CC5E9-7386-4464-BE13-AF1280676881}"/>
              </a:ext>
            </a:extLst>
          </p:cNvPr>
          <p:cNvSpPr>
            <a:spLocks noGrp="1"/>
          </p:cNvSpPr>
          <p:nvPr>
            <p:ph type="title"/>
          </p:nvPr>
        </p:nvSpPr>
        <p:spPr/>
        <p:txBody>
          <a:bodyPr/>
          <a:lstStyle/>
          <a:p>
            <a:r>
              <a:rPr lang="en-US" dirty="0"/>
              <a:t>Kernelizing the Perceptron</a:t>
            </a:r>
          </a:p>
        </p:txBody>
      </p:sp>
      <p:sp>
        <p:nvSpPr>
          <p:cNvPr id="2" name="Slide Number Placeholder 1">
            <a:extLst>
              <a:ext uri="{FF2B5EF4-FFF2-40B4-BE49-F238E27FC236}">
                <a16:creationId xmlns:a16="http://schemas.microsoft.com/office/drawing/2014/main" id="{9BF0680F-9170-47E7-A72B-08A6DDA1CD87}"/>
              </a:ext>
            </a:extLst>
          </p:cNvPr>
          <p:cNvSpPr>
            <a:spLocks noGrp="1"/>
          </p:cNvSpPr>
          <p:nvPr>
            <p:ph type="sldNum" sz="quarter" idx="4"/>
          </p:nvPr>
        </p:nvSpPr>
        <p:spPr/>
        <p:txBody>
          <a:bodyPr/>
          <a:lstStyle/>
          <a:p>
            <a:fld id="{02C8B7B2-9496-47E5-990F-169BD0B1DE6A}" type="slidenum">
              <a:rPr lang="en-US" smtClean="0"/>
              <a:t>77</a:t>
            </a:fld>
            <a:endParaRPr lang="en-US"/>
          </a:p>
        </p:txBody>
      </p:sp>
      <p:sp>
        <p:nvSpPr>
          <p:cNvPr id="5" name="TextBox 4">
            <a:extLst>
              <a:ext uri="{FF2B5EF4-FFF2-40B4-BE49-F238E27FC236}">
                <a16:creationId xmlns:a16="http://schemas.microsoft.com/office/drawing/2014/main" id="{9245CA29-02C4-4F57-A010-5665AA5FB728}"/>
              </a:ext>
            </a:extLst>
          </p:cNvPr>
          <p:cNvSpPr txBox="1"/>
          <p:nvPr/>
        </p:nvSpPr>
        <p:spPr>
          <a:xfrm>
            <a:off x="609599" y="2142294"/>
            <a:ext cx="4281819" cy="400110"/>
          </a:xfrm>
          <a:prstGeom prst="rect">
            <a:avLst/>
          </a:prstGeom>
          <a:noFill/>
        </p:spPr>
        <p:txBody>
          <a:bodyPr wrap="square">
            <a:spAutoFit/>
          </a:bodyPr>
          <a:lstStyle/>
          <a:p>
            <a:pPr marL="0" lvl="1">
              <a:lnSpc>
                <a:spcPct val="100000"/>
              </a:lnSpc>
            </a:pPr>
            <a:r>
              <a:rPr lang="en-US" sz="2000" b="1" dirty="0">
                <a:latin typeface="Avenir Next LT Pro" panose="020B0504020202020204" pitchFamily="34" charset="0"/>
              </a:rPr>
              <a:t>Perceptron Learning Algorithm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21418A-EB15-4904-B1BB-4F3567411D4E}"/>
                  </a:ext>
                </a:extLst>
              </p:cNvPr>
              <p:cNvSpPr txBox="1"/>
              <p:nvPr/>
            </p:nvSpPr>
            <p:spPr>
              <a:xfrm>
                <a:off x="749079" y="2542404"/>
                <a:ext cx="6184156" cy="2828916"/>
              </a:xfrm>
              <a:prstGeom prst="rect">
                <a:avLst/>
              </a:prstGeom>
              <a:noFill/>
            </p:spPr>
            <p:txBody>
              <a:bodyPr wrap="square">
                <a:spAutoFit/>
              </a:bodyPr>
              <a:lstStyle/>
              <a:p>
                <a:pPr>
                  <a:lnSpc>
                    <a:spcPct val="125000"/>
                  </a:lnSpc>
                </a:pPr>
                <a:r>
                  <a:rPr lang="en-US" sz="2400" dirty="0">
                    <a:solidFill>
                      <a:schemeClr val="tx1"/>
                    </a:solidFill>
                    <a:latin typeface="Microsoft Yi Baiti" panose="03000500000000000000" pitchFamily="66" charset="0"/>
                    <a:ea typeface="Microsoft Yi Baiti" panose="03000500000000000000" pitchFamily="66" charset="0"/>
                  </a:rPr>
                  <a:t>w = zeros(d)</a:t>
                </a:r>
              </a:p>
              <a:p>
                <a:pPr>
                  <a:lnSpc>
                    <a:spcPct val="125000"/>
                  </a:lnSpc>
                </a:pPr>
                <a:r>
                  <a:rPr lang="en-US" sz="2400" dirty="0">
                    <a:solidFill>
                      <a:schemeClr val="tx1"/>
                    </a:solidFill>
                    <a:latin typeface="Microsoft Yi Baiti" panose="03000500000000000000" pitchFamily="66" charset="0"/>
                    <a:ea typeface="Microsoft Yi Baiti" panose="03000500000000000000" pitchFamily="66" charset="0"/>
                  </a:rPr>
                  <a:t>Repeat:</a:t>
                </a:r>
              </a:p>
              <a:p>
                <a:pPr>
                  <a:lnSpc>
                    <a:spcPct val="125000"/>
                  </a:lnSpc>
                </a:pPr>
                <a:r>
                  <a:rPr lang="en-US" sz="2400" dirty="0">
                    <a:solidFill>
                      <a:schemeClr val="tx1"/>
                    </a:solidFill>
                    <a:latin typeface="Microsoft Yi Baiti" panose="03000500000000000000" pitchFamily="66" charset="0"/>
                    <a:ea typeface="Microsoft Yi Baiti" panose="03000500000000000000" pitchFamily="66" charset="0"/>
                  </a:rPr>
                  <a:t>   for each example </a:t>
                </a:r>
                <a14:m>
                  <m:oMath xmlns:m="http://schemas.openxmlformats.org/officeDocument/2006/math">
                    <m:sSub>
                      <m:sSubPr>
                        <m:ctrlPr>
                          <a:rPr lang="en-US" sz="2400" b="0" i="1" dirty="0" smtClean="0">
                            <a:solidFill>
                              <a:schemeClr val="tx1"/>
                            </a:solidFill>
                            <a:latin typeface="Cambria Math" panose="02040503050406030204" pitchFamily="18" charset="0"/>
                            <a:ea typeface="Microsoft Yi Baiti" panose="03000500000000000000" pitchFamily="66" charset="0"/>
                          </a:rPr>
                        </m:ctrlPr>
                      </m:sSubPr>
                      <m:e>
                        <m:r>
                          <a:rPr lang="en-US" sz="2400" b="1" i="1" dirty="0" smtClean="0">
                            <a:solidFill>
                              <a:schemeClr val="tx1"/>
                            </a:solidFill>
                            <a:latin typeface="Cambria Math" panose="02040503050406030204" pitchFamily="18" charset="0"/>
                            <a:ea typeface="Microsoft Yi Baiti" panose="03000500000000000000" pitchFamily="66" charset="0"/>
                          </a:rPr>
                          <m:t>𝒙</m:t>
                        </m:r>
                      </m:e>
                      <m:sub>
                        <m:r>
                          <a:rPr lang="en-US" sz="2400" b="0" i="1" dirty="0" smtClean="0">
                            <a:solidFill>
                              <a:schemeClr val="tx1"/>
                            </a:solidFill>
                            <a:latin typeface="Cambria Math" panose="02040503050406030204" pitchFamily="18" charset="0"/>
                            <a:ea typeface="Microsoft Yi Baiti" panose="03000500000000000000" pitchFamily="66" charset="0"/>
                          </a:rPr>
                          <m:t>𝑖</m:t>
                        </m:r>
                      </m:sub>
                    </m:sSub>
                    <m:r>
                      <a:rPr lang="en-US" sz="2400" b="0" i="1" dirty="0" smtClean="0">
                        <a:solidFill>
                          <a:schemeClr val="tx1"/>
                        </a:solidFill>
                        <a:latin typeface="Cambria Math" panose="02040503050406030204" pitchFamily="18" charset="0"/>
                        <a:ea typeface="Microsoft Yi Baiti" panose="03000500000000000000" pitchFamily="66" charset="0"/>
                      </a:rPr>
                      <m:t>, </m:t>
                    </m:r>
                    <m:sSub>
                      <m:sSubPr>
                        <m:ctrlPr>
                          <a:rPr lang="en-US" sz="2400" b="0" i="1" dirty="0" smtClean="0">
                            <a:solidFill>
                              <a:schemeClr val="tx1"/>
                            </a:solidFill>
                            <a:latin typeface="Cambria Math" panose="02040503050406030204" pitchFamily="18" charset="0"/>
                            <a:ea typeface="Microsoft Yi Baiti" panose="03000500000000000000" pitchFamily="66" charset="0"/>
                          </a:rPr>
                        </m:ctrlPr>
                      </m:sSubPr>
                      <m:e>
                        <m:r>
                          <a:rPr lang="en-US" sz="2400" b="0" i="1" dirty="0" smtClean="0">
                            <a:solidFill>
                              <a:schemeClr val="tx1"/>
                            </a:solidFill>
                            <a:latin typeface="Cambria Math" panose="02040503050406030204" pitchFamily="18" charset="0"/>
                            <a:ea typeface="Microsoft Yi Baiti" panose="03000500000000000000" pitchFamily="66" charset="0"/>
                          </a:rPr>
                          <m:t>𝑦</m:t>
                        </m:r>
                      </m:e>
                      <m:sub>
                        <m:r>
                          <a:rPr lang="en-US" sz="2400" b="0" i="1" dirty="0" smtClean="0">
                            <a:solidFill>
                              <a:schemeClr val="tx1"/>
                            </a:solidFill>
                            <a:latin typeface="Cambria Math" panose="02040503050406030204" pitchFamily="18" charset="0"/>
                            <a:ea typeface="Microsoft Yi Baiti" panose="03000500000000000000" pitchFamily="66" charset="0"/>
                          </a:rPr>
                          <m:t>𝑖</m:t>
                        </m:r>
                      </m:sub>
                    </m:sSub>
                    <m:r>
                      <a:rPr lang="en-US" sz="2400" b="0" i="1" dirty="0" smtClean="0">
                        <a:solidFill>
                          <a:schemeClr val="tx1"/>
                        </a:solidFill>
                        <a:latin typeface="Cambria Math" panose="02040503050406030204" pitchFamily="18" charset="0"/>
                        <a:ea typeface="Microsoft Yi Baiti" panose="03000500000000000000" pitchFamily="66" charset="0"/>
                      </a:rPr>
                      <m:t>∈</m:t>
                    </m:r>
                    <m:r>
                      <a:rPr lang="en-US" sz="2400" b="0" i="1" dirty="0" smtClean="0">
                        <a:solidFill>
                          <a:schemeClr val="tx1"/>
                        </a:solidFill>
                        <a:latin typeface="Cambria Math" panose="02040503050406030204" pitchFamily="18" charset="0"/>
                        <a:ea typeface="Microsoft Yi Baiti" panose="03000500000000000000" pitchFamily="66" charset="0"/>
                      </a:rPr>
                      <m:t>𝐷</m:t>
                    </m:r>
                  </m:oMath>
                </a14:m>
                <a:r>
                  <a:rPr lang="en-US" sz="2400" dirty="0">
                    <a:solidFill>
                      <a:schemeClr val="tx1"/>
                    </a:solidFill>
                    <a:latin typeface="Microsoft Yi Baiti" panose="03000500000000000000" pitchFamily="66" charset="0"/>
                    <a:ea typeface="Microsoft Yi Baiti" panose="03000500000000000000" pitchFamily="66" charset="0"/>
                  </a:rPr>
                  <a:t>: 	</a:t>
                </a:r>
              </a:p>
              <a:p>
                <a:pPr>
                  <a:lnSpc>
                    <a:spcPct val="125000"/>
                  </a:lnSpc>
                </a:pPr>
                <a:r>
                  <a:rPr lang="en-US" sz="2400" dirty="0">
                    <a:solidFill>
                      <a:schemeClr val="tx1"/>
                    </a:solidFill>
                    <a:latin typeface="Microsoft Yi Baiti" panose="03000500000000000000" pitchFamily="66" charset="0"/>
                    <a:ea typeface="Microsoft Yi Baiti" panose="03000500000000000000" pitchFamily="66" charset="0"/>
                  </a:rPr>
                  <a:t>      if </a:t>
                </a:r>
                <a14:m>
                  <m:oMath xmlns:m="http://schemas.openxmlformats.org/officeDocument/2006/math">
                    <m:sSub>
                      <m:sSubPr>
                        <m:ctrlPr>
                          <a:rPr lang="en-US" sz="2400" b="0" i="1" dirty="0" smtClean="0">
                            <a:solidFill>
                              <a:schemeClr val="tx1"/>
                            </a:solidFill>
                            <a:latin typeface="Cambria Math" panose="02040503050406030204" pitchFamily="18" charset="0"/>
                            <a:ea typeface="Microsoft Yi Baiti" panose="03000500000000000000" pitchFamily="66" charset="0"/>
                          </a:rPr>
                        </m:ctrlPr>
                      </m:sSubPr>
                      <m:e>
                        <m:r>
                          <a:rPr lang="en-US" sz="2400" b="0" i="1" dirty="0" smtClean="0">
                            <a:solidFill>
                              <a:schemeClr val="tx1"/>
                            </a:solidFill>
                            <a:latin typeface="Cambria Math" panose="02040503050406030204" pitchFamily="18" charset="0"/>
                            <a:ea typeface="Microsoft Yi Baiti" panose="03000500000000000000" pitchFamily="66" charset="0"/>
                          </a:rPr>
                          <m:t>𝑦</m:t>
                        </m:r>
                      </m:e>
                      <m:sub>
                        <m:r>
                          <a:rPr lang="en-US" sz="2400" b="0" i="1" dirty="0" smtClean="0">
                            <a:solidFill>
                              <a:schemeClr val="tx1"/>
                            </a:solidFill>
                            <a:latin typeface="Cambria Math" panose="02040503050406030204" pitchFamily="18" charset="0"/>
                            <a:ea typeface="Microsoft Yi Baiti" panose="03000500000000000000" pitchFamily="66" charset="0"/>
                          </a:rPr>
                          <m:t>𝑖</m:t>
                        </m:r>
                      </m:sub>
                    </m:sSub>
                    <m:sSubSup>
                      <m:sSubSupPr>
                        <m:ctrlPr>
                          <a:rPr lang="en-US" sz="2400" b="1" i="1" dirty="0" smtClean="0">
                            <a:solidFill>
                              <a:schemeClr val="tx1"/>
                            </a:solidFill>
                            <a:latin typeface="Cambria Math" panose="02040503050406030204" pitchFamily="18" charset="0"/>
                            <a:ea typeface="Microsoft Yi Baiti" panose="03000500000000000000" pitchFamily="66" charset="0"/>
                          </a:rPr>
                        </m:ctrlPr>
                      </m:sSubSupPr>
                      <m:e>
                        <m:r>
                          <a:rPr lang="en-US" sz="2400" b="1" i="1" dirty="0" smtClean="0">
                            <a:solidFill>
                              <a:schemeClr val="tx1"/>
                            </a:solidFill>
                            <a:latin typeface="Cambria Math" panose="02040503050406030204" pitchFamily="18" charset="0"/>
                            <a:ea typeface="Microsoft Yi Baiti" panose="03000500000000000000" pitchFamily="66" charset="0"/>
                          </a:rPr>
                          <m:t>𝒘</m:t>
                        </m:r>
                      </m:e>
                      <m:sub>
                        <m:r>
                          <a:rPr lang="en-US" sz="2400" b="1" i="1" dirty="0" smtClean="0">
                            <a:solidFill>
                              <a:schemeClr val="tx1"/>
                            </a:solidFill>
                            <a:latin typeface="Cambria Math" panose="02040503050406030204" pitchFamily="18" charset="0"/>
                            <a:ea typeface="Microsoft Yi Baiti" panose="03000500000000000000" pitchFamily="66" charset="0"/>
                          </a:rPr>
                          <m:t>𝒕</m:t>
                        </m:r>
                        <m:r>
                          <a:rPr lang="en-US" sz="2400" b="1" i="1" dirty="0" smtClean="0">
                            <a:solidFill>
                              <a:schemeClr val="tx1"/>
                            </a:solidFill>
                            <a:latin typeface="Cambria Math" panose="02040503050406030204" pitchFamily="18" charset="0"/>
                            <a:ea typeface="Microsoft Yi Baiti" panose="03000500000000000000" pitchFamily="66" charset="0"/>
                          </a:rPr>
                          <m:t>−</m:t>
                        </m:r>
                        <m:r>
                          <a:rPr lang="en-US" sz="2400" b="1" i="1" dirty="0" smtClean="0">
                            <a:solidFill>
                              <a:schemeClr val="tx1"/>
                            </a:solidFill>
                            <a:latin typeface="Cambria Math" panose="02040503050406030204" pitchFamily="18" charset="0"/>
                            <a:ea typeface="Microsoft Yi Baiti" panose="03000500000000000000" pitchFamily="66" charset="0"/>
                          </a:rPr>
                          <m:t>𝟏</m:t>
                        </m:r>
                      </m:sub>
                      <m:sup>
                        <m:r>
                          <a:rPr lang="en-US" sz="2400" b="1" i="1" dirty="0" smtClean="0">
                            <a:solidFill>
                              <a:schemeClr val="tx1"/>
                            </a:solidFill>
                            <a:latin typeface="Cambria Math" panose="02040503050406030204" pitchFamily="18" charset="0"/>
                            <a:ea typeface="Microsoft Yi Baiti" panose="03000500000000000000" pitchFamily="66" charset="0"/>
                          </a:rPr>
                          <m:t>𝑻</m:t>
                        </m:r>
                      </m:sup>
                    </m:sSubSup>
                    <m:sSub>
                      <m:sSubPr>
                        <m:ctrlPr>
                          <a:rPr lang="en-US" sz="2400" b="1" i="1" dirty="0" smtClean="0">
                            <a:solidFill>
                              <a:schemeClr val="tx1"/>
                            </a:solidFill>
                            <a:latin typeface="Cambria Math" panose="02040503050406030204" pitchFamily="18" charset="0"/>
                            <a:ea typeface="Microsoft Yi Baiti" panose="03000500000000000000" pitchFamily="66" charset="0"/>
                          </a:rPr>
                        </m:ctrlPr>
                      </m:sSubPr>
                      <m:e>
                        <m:r>
                          <a:rPr lang="en-US" sz="2400" b="1" i="1" dirty="0" smtClean="0">
                            <a:solidFill>
                              <a:schemeClr val="tx1"/>
                            </a:solidFill>
                            <a:latin typeface="Cambria Math" panose="02040503050406030204" pitchFamily="18" charset="0"/>
                            <a:ea typeface="Microsoft Yi Baiti" panose="03000500000000000000" pitchFamily="66" charset="0"/>
                          </a:rPr>
                          <m:t>𝒙</m:t>
                        </m:r>
                      </m:e>
                      <m:sub>
                        <m:r>
                          <a:rPr lang="en-US" sz="2400" b="1" i="1" dirty="0" smtClean="0">
                            <a:solidFill>
                              <a:schemeClr val="tx1"/>
                            </a:solidFill>
                            <a:latin typeface="Cambria Math" panose="02040503050406030204" pitchFamily="18" charset="0"/>
                            <a:ea typeface="Microsoft Yi Baiti" panose="03000500000000000000" pitchFamily="66" charset="0"/>
                          </a:rPr>
                          <m:t>𝒊</m:t>
                        </m:r>
                      </m:sub>
                    </m:sSub>
                    <m:r>
                      <a:rPr lang="en-US" sz="2400" b="0" i="1" dirty="0" smtClean="0">
                        <a:solidFill>
                          <a:schemeClr val="tx1"/>
                        </a:solidFill>
                        <a:latin typeface="Cambria Math" panose="02040503050406030204" pitchFamily="18" charset="0"/>
                        <a:ea typeface="Microsoft Yi Baiti" panose="03000500000000000000" pitchFamily="66" charset="0"/>
                      </a:rPr>
                      <m:t>&lt;0</m:t>
                    </m:r>
                    <m:r>
                      <a:rPr lang="en-US" sz="2400" b="1" i="1" dirty="0" smtClean="0">
                        <a:solidFill>
                          <a:schemeClr val="tx1"/>
                        </a:solidFill>
                        <a:latin typeface="Cambria Math" panose="02040503050406030204" pitchFamily="18" charset="0"/>
                        <a:ea typeface="Microsoft Yi Baiti" panose="03000500000000000000" pitchFamily="66" charset="0"/>
                      </a:rPr>
                      <m:t>:</m:t>
                    </m:r>
                  </m:oMath>
                </a14:m>
                <a:r>
                  <a:rPr lang="en-US" sz="2400" dirty="0">
                    <a:solidFill>
                      <a:schemeClr val="tx1"/>
                    </a:solidFill>
                    <a:latin typeface="Microsoft Yi Baiti" panose="03000500000000000000" pitchFamily="66" charset="0"/>
                    <a:ea typeface="Microsoft Yi Baiti" panose="03000500000000000000" pitchFamily="66" charset="0"/>
                  </a:rPr>
                  <a:t>	</a:t>
                </a:r>
              </a:p>
              <a:p>
                <a:pPr>
                  <a:lnSpc>
                    <a:spcPct val="125000"/>
                  </a:lnSpc>
                </a:pPr>
                <a:r>
                  <a:rPr lang="en-US" sz="2400" dirty="0">
                    <a:solidFill>
                      <a:schemeClr val="tx1"/>
                    </a:solidFill>
                    <a:latin typeface="Microsoft Yi Baiti" panose="03000500000000000000" pitchFamily="66" charset="0"/>
                    <a:ea typeface="Microsoft Yi Baiti" panose="03000500000000000000" pitchFamily="66" charset="0"/>
                  </a:rPr>
                  <a:t>         </a:t>
                </a:r>
                <a14:m>
                  <m:oMath xmlns:m="http://schemas.openxmlformats.org/officeDocument/2006/math">
                    <m:sSub>
                      <m:sSubPr>
                        <m:ctrlPr>
                          <a:rPr lang="en-US" sz="2400" b="1" i="1" smtClean="0">
                            <a:solidFill>
                              <a:srgbClr val="D73F09"/>
                            </a:solidFill>
                            <a:latin typeface="Cambria Math" panose="02040503050406030204" pitchFamily="18" charset="0"/>
                            <a:ea typeface="Microsoft Yi Baiti" panose="03000500000000000000" pitchFamily="66" charset="0"/>
                          </a:rPr>
                        </m:ctrlPr>
                      </m:sSubPr>
                      <m:e>
                        <m:r>
                          <a:rPr lang="en-US" sz="2400" b="1" i="1" smtClean="0">
                            <a:solidFill>
                              <a:srgbClr val="D73F09"/>
                            </a:solidFill>
                            <a:latin typeface="Cambria Math" panose="02040503050406030204" pitchFamily="18" charset="0"/>
                            <a:ea typeface="Microsoft Yi Baiti" panose="03000500000000000000" pitchFamily="66" charset="0"/>
                          </a:rPr>
                          <m:t>𝒘</m:t>
                        </m:r>
                      </m:e>
                      <m:sub>
                        <m:r>
                          <a:rPr lang="en-US" sz="2400" b="1" i="1" smtClean="0">
                            <a:solidFill>
                              <a:srgbClr val="D73F09"/>
                            </a:solidFill>
                            <a:latin typeface="Cambria Math" panose="02040503050406030204" pitchFamily="18" charset="0"/>
                            <a:ea typeface="Microsoft Yi Baiti" panose="03000500000000000000" pitchFamily="66" charset="0"/>
                          </a:rPr>
                          <m:t>𝒕</m:t>
                        </m:r>
                      </m:sub>
                    </m:sSub>
                    <m:r>
                      <a:rPr lang="en-US" sz="2400" b="0" i="1" smtClean="0">
                        <a:solidFill>
                          <a:srgbClr val="D73F09"/>
                        </a:solidFill>
                        <a:latin typeface="Cambria Math" panose="02040503050406030204" pitchFamily="18" charset="0"/>
                        <a:ea typeface="Microsoft Yi Baiti" panose="03000500000000000000" pitchFamily="66" charset="0"/>
                      </a:rPr>
                      <m:t>=</m:t>
                    </m:r>
                    <m:sSub>
                      <m:sSubPr>
                        <m:ctrlPr>
                          <a:rPr lang="en-US" sz="2400" b="0" i="1" smtClean="0">
                            <a:solidFill>
                              <a:srgbClr val="D73F09"/>
                            </a:solidFill>
                            <a:latin typeface="Cambria Math" panose="02040503050406030204" pitchFamily="18" charset="0"/>
                            <a:ea typeface="Microsoft Yi Baiti" panose="03000500000000000000" pitchFamily="66" charset="0"/>
                          </a:rPr>
                        </m:ctrlPr>
                      </m:sSubPr>
                      <m:e>
                        <m:r>
                          <a:rPr lang="en-US" sz="2400" b="1" i="1" smtClean="0">
                            <a:solidFill>
                              <a:srgbClr val="D73F09"/>
                            </a:solidFill>
                            <a:latin typeface="Cambria Math" panose="02040503050406030204" pitchFamily="18" charset="0"/>
                            <a:ea typeface="Microsoft Yi Baiti" panose="03000500000000000000" pitchFamily="66" charset="0"/>
                          </a:rPr>
                          <m:t>𝒘</m:t>
                        </m:r>
                      </m:e>
                      <m:sub>
                        <m:r>
                          <a:rPr lang="en-US" sz="2400" b="0" i="1" smtClean="0">
                            <a:solidFill>
                              <a:srgbClr val="D73F09"/>
                            </a:solidFill>
                            <a:latin typeface="Cambria Math" panose="02040503050406030204" pitchFamily="18" charset="0"/>
                            <a:ea typeface="Microsoft Yi Baiti" panose="03000500000000000000" pitchFamily="66" charset="0"/>
                          </a:rPr>
                          <m:t>𝑡</m:t>
                        </m:r>
                        <m:r>
                          <a:rPr lang="en-US" sz="2400" b="0" i="1" smtClean="0">
                            <a:solidFill>
                              <a:srgbClr val="D73F09"/>
                            </a:solidFill>
                            <a:latin typeface="Cambria Math" panose="02040503050406030204" pitchFamily="18" charset="0"/>
                            <a:ea typeface="Microsoft Yi Baiti" panose="03000500000000000000" pitchFamily="66" charset="0"/>
                          </a:rPr>
                          <m:t>−1</m:t>
                        </m:r>
                      </m:sub>
                    </m:sSub>
                    <m:r>
                      <a:rPr lang="en-US" sz="2400" b="0" i="1" smtClean="0">
                        <a:solidFill>
                          <a:srgbClr val="D73F09"/>
                        </a:solidFill>
                        <a:latin typeface="Cambria Math" panose="02040503050406030204" pitchFamily="18" charset="0"/>
                        <a:ea typeface="Microsoft Yi Baiti" panose="03000500000000000000" pitchFamily="66" charset="0"/>
                      </a:rPr>
                      <m:t>+</m:t>
                    </m:r>
                    <m:r>
                      <a:rPr lang="en-US" sz="2400" b="0" i="1" smtClean="0">
                        <a:solidFill>
                          <a:srgbClr val="D73F09"/>
                        </a:solidFill>
                        <a:latin typeface="Cambria Math" panose="02040503050406030204" pitchFamily="18" charset="0"/>
                        <a:ea typeface="Microsoft Yi Baiti" panose="03000500000000000000" pitchFamily="66" charset="0"/>
                      </a:rPr>
                      <m:t>𝛼</m:t>
                    </m:r>
                    <m:sSub>
                      <m:sSubPr>
                        <m:ctrlPr>
                          <a:rPr lang="en-US" sz="2400" b="0" i="1" smtClean="0">
                            <a:solidFill>
                              <a:srgbClr val="D73F09"/>
                            </a:solidFill>
                            <a:latin typeface="Cambria Math" panose="02040503050406030204" pitchFamily="18" charset="0"/>
                            <a:ea typeface="Microsoft Yi Baiti" panose="03000500000000000000" pitchFamily="66" charset="0"/>
                          </a:rPr>
                        </m:ctrlPr>
                      </m:sSubPr>
                      <m:e>
                        <m:r>
                          <a:rPr lang="en-US" sz="2400" b="0" i="1" smtClean="0">
                            <a:solidFill>
                              <a:srgbClr val="D73F09"/>
                            </a:solidFill>
                            <a:latin typeface="Cambria Math" panose="02040503050406030204" pitchFamily="18" charset="0"/>
                            <a:ea typeface="Microsoft Yi Baiti" panose="03000500000000000000" pitchFamily="66" charset="0"/>
                          </a:rPr>
                          <m:t>𝑦</m:t>
                        </m:r>
                      </m:e>
                      <m:sub>
                        <m:r>
                          <a:rPr lang="en-US" sz="2400" b="0" i="1" smtClean="0">
                            <a:solidFill>
                              <a:srgbClr val="D73F09"/>
                            </a:solidFill>
                            <a:latin typeface="Cambria Math" panose="02040503050406030204" pitchFamily="18" charset="0"/>
                            <a:ea typeface="Microsoft Yi Baiti" panose="03000500000000000000" pitchFamily="66" charset="0"/>
                          </a:rPr>
                          <m:t>𝑖</m:t>
                        </m:r>
                      </m:sub>
                    </m:sSub>
                    <m:sSub>
                      <m:sSubPr>
                        <m:ctrlPr>
                          <a:rPr lang="en-US" sz="2400" b="1" i="1" smtClean="0">
                            <a:solidFill>
                              <a:srgbClr val="D73F09"/>
                            </a:solidFill>
                            <a:latin typeface="Cambria Math" panose="02040503050406030204" pitchFamily="18" charset="0"/>
                            <a:ea typeface="Microsoft Yi Baiti" panose="03000500000000000000" pitchFamily="66" charset="0"/>
                          </a:rPr>
                        </m:ctrlPr>
                      </m:sSubPr>
                      <m:e>
                        <m:r>
                          <a:rPr lang="en-US" sz="2400" b="1" i="1" smtClean="0">
                            <a:solidFill>
                              <a:srgbClr val="D73F09"/>
                            </a:solidFill>
                            <a:latin typeface="Cambria Math" panose="02040503050406030204" pitchFamily="18" charset="0"/>
                            <a:ea typeface="Microsoft Yi Baiti" panose="03000500000000000000" pitchFamily="66" charset="0"/>
                          </a:rPr>
                          <m:t>𝒙</m:t>
                        </m:r>
                      </m:e>
                      <m:sub>
                        <m:r>
                          <a:rPr lang="en-US" sz="2400" b="1" i="1" smtClean="0">
                            <a:solidFill>
                              <a:srgbClr val="D73F09"/>
                            </a:solidFill>
                            <a:latin typeface="Cambria Math" panose="02040503050406030204" pitchFamily="18" charset="0"/>
                            <a:ea typeface="Microsoft Yi Baiti" panose="03000500000000000000" pitchFamily="66" charset="0"/>
                          </a:rPr>
                          <m:t>𝒊</m:t>
                        </m:r>
                      </m:sub>
                    </m:sSub>
                  </m:oMath>
                </a14:m>
                <a:r>
                  <a:rPr lang="en-US" sz="2400" dirty="0">
                    <a:solidFill>
                      <a:schemeClr val="tx1"/>
                    </a:solidFill>
                    <a:latin typeface="Microsoft Yi Baiti" panose="03000500000000000000" pitchFamily="66" charset="0"/>
                    <a:ea typeface="Microsoft Yi Baiti" panose="03000500000000000000" pitchFamily="66" charset="0"/>
                  </a:rPr>
                  <a:t>	</a:t>
                </a:r>
              </a:p>
              <a:p>
                <a:pPr>
                  <a:lnSpc>
                    <a:spcPct val="125000"/>
                  </a:lnSpc>
                </a:pPr>
                <a:r>
                  <a:rPr lang="en-US" sz="2400" dirty="0">
                    <a:solidFill>
                      <a:schemeClr val="tx1"/>
                    </a:solidFill>
                    <a:latin typeface="Microsoft Yi Baiti" panose="03000500000000000000" pitchFamily="66" charset="0"/>
                    <a:ea typeface="Microsoft Yi Baiti" panose="03000500000000000000" pitchFamily="66" charset="0"/>
                  </a:rPr>
                  <a:t>Until no errors or max iterations	</a:t>
                </a:r>
              </a:p>
            </p:txBody>
          </p:sp>
        </mc:Choice>
        <mc:Fallback xmlns="">
          <p:sp>
            <p:nvSpPr>
              <p:cNvPr id="6" name="TextBox 5">
                <a:extLst>
                  <a:ext uri="{FF2B5EF4-FFF2-40B4-BE49-F238E27FC236}">
                    <a16:creationId xmlns:a16="http://schemas.microsoft.com/office/drawing/2014/main" id="{8621418A-EB15-4904-B1BB-4F3567411D4E}"/>
                  </a:ext>
                </a:extLst>
              </p:cNvPr>
              <p:cNvSpPr txBox="1">
                <a:spLocks noRot="1" noChangeAspect="1" noMove="1" noResize="1" noEditPoints="1" noAdjustHandles="1" noChangeArrowheads="1" noChangeShapeType="1" noTextEdit="1"/>
              </p:cNvSpPr>
              <p:nvPr/>
            </p:nvSpPr>
            <p:spPr>
              <a:xfrm>
                <a:off x="749079" y="2542404"/>
                <a:ext cx="6184156" cy="2828916"/>
              </a:xfrm>
              <a:prstGeom prst="rect">
                <a:avLst/>
              </a:prstGeom>
              <a:blipFill>
                <a:blip r:embed="rId2"/>
                <a:stretch>
                  <a:fillRect l="-1434" t="-446" b="-357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C0483EB-5F7D-48D2-948B-BEB278E14229}"/>
              </a:ext>
            </a:extLst>
          </p:cNvPr>
          <p:cNvSpPr txBox="1"/>
          <p:nvPr/>
        </p:nvSpPr>
        <p:spPr>
          <a:xfrm>
            <a:off x="609597" y="979755"/>
            <a:ext cx="11057683" cy="400110"/>
          </a:xfrm>
          <a:prstGeom prst="rect">
            <a:avLst/>
          </a:prstGeom>
          <a:noFill/>
        </p:spPr>
        <p:txBody>
          <a:bodyPr wrap="square">
            <a:spAutoFit/>
          </a:bodyPr>
          <a:lstStyle/>
          <a:p>
            <a:pPr marL="0" lvl="1">
              <a:lnSpc>
                <a:spcPct val="100000"/>
              </a:lnSpc>
            </a:pPr>
            <a:r>
              <a:rPr lang="en-US" sz="2000" dirty="0">
                <a:latin typeface="Avenir Next LT Pro" panose="020B0504020202020204" pitchFamily="34" charset="0"/>
              </a:rPr>
              <a:t>If we stare at this hard for a bit, we observe that w looks like a sum of our training instances…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97687D-4C91-9C48-8260-8131F70F6071}"/>
                  </a:ext>
                </a:extLst>
              </p:cNvPr>
              <p:cNvSpPr/>
              <p:nvPr/>
            </p:nvSpPr>
            <p:spPr>
              <a:xfrm>
                <a:off x="7877887" y="3161551"/>
                <a:ext cx="2295052" cy="988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tx1"/>
                              </a:solidFill>
                              <a:latin typeface="Cambria Math" panose="02040503050406030204" pitchFamily="18" charset="0"/>
                              <a:ea typeface="Microsoft Yi Baiti" panose="03000500000000000000" pitchFamily="66" charset="0"/>
                            </a:rPr>
                          </m:ctrlPr>
                        </m:sSubPr>
                        <m:e>
                          <m:r>
                            <a:rPr lang="en-US" sz="2400" b="1" i="1" smtClean="0">
                              <a:solidFill>
                                <a:schemeClr val="tx1"/>
                              </a:solidFill>
                              <a:latin typeface="Cambria Math" panose="02040503050406030204" pitchFamily="18" charset="0"/>
                              <a:ea typeface="Microsoft Yi Baiti" panose="03000500000000000000" pitchFamily="66" charset="0"/>
                            </a:rPr>
                            <m:t>𝒘</m:t>
                          </m:r>
                        </m:e>
                        <m:sub>
                          <m:r>
                            <a:rPr lang="en-US" sz="2400" b="1" i="1" smtClean="0">
                              <a:solidFill>
                                <a:schemeClr val="tx1"/>
                              </a:solidFill>
                              <a:latin typeface="Cambria Math" panose="02040503050406030204" pitchFamily="18" charset="0"/>
                              <a:ea typeface="Microsoft Yi Baiti" panose="03000500000000000000" pitchFamily="66" charset="0"/>
                            </a:rPr>
                            <m:t>𝒕</m:t>
                          </m:r>
                        </m:sub>
                      </m:sSub>
                      <m:r>
                        <a:rPr lang="en-US" sz="2400" b="1" i="1" smtClean="0">
                          <a:solidFill>
                            <a:schemeClr val="tx1"/>
                          </a:solidFill>
                          <a:latin typeface="Cambria Math" panose="02040503050406030204" pitchFamily="18" charset="0"/>
                          <a:ea typeface="Microsoft Yi Baiti" panose="03000500000000000000" pitchFamily="66" charset="0"/>
                        </a:rPr>
                        <m:t>=</m:t>
                      </m:r>
                      <m:r>
                        <a:rPr lang="en-US" sz="2400" b="1" i="1">
                          <a:latin typeface="Cambria Math" panose="02040503050406030204" pitchFamily="18" charset="0"/>
                          <a:ea typeface="Microsoft Yi Baiti" panose="03000500000000000000" pitchFamily="66" charset="0"/>
                        </a:rPr>
                        <m:t>𝜶</m:t>
                      </m:r>
                      <m:nary>
                        <m:naryPr>
                          <m:chr m:val="∑"/>
                          <m:supHide m:val="on"/>
                          <m:ctrlPr>
                            <a:rPr lang="en-US" sz="2400" b="1" i="1" smtClean="0">
                              <a:solidFill>
                                <a:schemeClr val="tx1"/>
                              </a:solidFill>
                              <a:latin typeface="Cambria Math" panose="02040503050406030204" pitchFamily="18" charset="0"/>
                              <a:ea typeface="Microsoft Yi Baiti" panose="03000500000000000000" pitchFamily="66" charset="0"/>
                            </a:rPr>
                          </m:ctrlPr>
                        </m:naryPr>
                        <m:sub>
                          <m:r>
                            <a:rPr lang="en-US" sz="2400" b="1" i="1" smtClean="0">
                              <a:solidFill>
                                <a:schemeClr val="tx1"/>
                              </a:solidFill>
                              <a:latin typeface="Cambria Math" panose="02040503050406030204" pitchFamily="18" charset="0"/>
                              <a:ea typeface="Microsoft Yi Baiti" panose="03000500000000000000" pitchFamily="66" charset="0"/>
                            </a:rPr>
                            <m:t>𝒊</m:t>
                          </m:r>
                          <m:r>
                            <a:rPr lang="en-US" sz="2400" b="1" i="1" smtClean="0">
                              <a:solidFill>
                                <a:schemeClr val="tx1"/>
                              </a:solidFill>
                              <a:latin typeface="Cambria Math" panose="02040503050406030204" pitchFamily="18" charset="0"/>
                              <a:ea typeface="Microsoft Yi Baiti" panose="03000500000000000000" pitchFamily="66" charset="0"/>
                            </a:rPr>
                            <m:t>∈</m:t>
                          </m:r>
                          <m:r>
                            <a:rPr lang="en-US" sz="2400" b="1" i="1" smtClean="0">
                              <a:solidFill>
                                <a:schemeClr val="tx1"/>
                              </a:solidFill>
                              <a:latin typeface="Cambria Math" panose="02040503050406030204" pitchFamily="18" charset="0"/>
                              <a:ea typeface="Microsoft Yi Baiti" panose="03000500000000000000" pitchFamily="66" charset="0"/>
                            </a:rPr>
                            <m:t>𝑴</m:t>
                          </m:r>
                        </m:sub>
                        <m:sup/>
                        <m:e>
                          <m:sSub>
                            <m:sSubPr>
                              <m:ctrlPr>
                                <a:rPr lang="en-US" sz="2400" b="1" i="1">
                                  <a:latin typeface="Cambria Math" panose="02040503050406030204" pitchFamily="18" charset="0"/>
                                  <a:ea typeface="Microsoft Yi Baiti" panose="03000500000000000000" pitchFamily="66" charset="0"/>
                                </a:rPr>
                              </m:ctrlPr>
                            </m:sSubPr>
                            <m:e>
                              <m:r>
                                <a:rPr lang="en-US" sz="2400" b="1" i="1">
                                  <a:latin typeface="Cambria Math" panose="02040503050406030204" pitchFamily="18" charset="0"/>
                                  <a:ea typeface="Microsoft Yi Baiti" panose="03000500000000000000" pitchFamily="66" charset="0"/>
                                </a:rPr>
                                <m:t>𝒚</m:t>
                              </m:r>
                            </m:e>
                            <m:sub>
                              <m:r>
                                <a:rPr lang="en-US" sz="2400" b="1" i="1">
                                  <a:latin typeface="Cambria Math" panose="02040503050406030204" pitchFamily="18" charset="0"/>
                                  <a:ea typeface="Microsoft Yi Baiti" panose="03000500000000000000" pitchFamily="66" charset="0"/>
                                </a:rPr>
                                <m:t>𝒊</m:t>
                              </m:r>
                            </m:sub>
                          </m:sSub>
                          <m:sSub>
                            <m:sSubPr>
                              <m:ctrlPr>
                                <a:rPr lang="en-US" sz="2400" b="1" i="1">
                                  <a:latin typeface="Cambria Math" panose="02040503050406030204" pitchFamily="18" charset="0"/>
                                  <a:ea typeface="Microsoft Yi Baiti" panose="03000500000000000000" pitchFamily="66" charset="0"/>
                                </a:rPr>
                              </m:ctrlPr>
                            </m:sSubPr>
                            <m:e>
                              <m:r>
                                <a:rPr lang="en-US" sz="2400" b="1" i="1">
                                  <a:latin typeface="Cambria Math" panose="02040503050406030204" pitchFamily="18" charset="0"/>
                                  <a:ea typeface="Microsoft Yi Baiti" panose="03000500000000000000" pitchFamily="66" charset="0"/>
                                </a:rPr>
                                <m:t>𝒙</m:t>
                              </m:r>
                            </m:e>
                            <m:sub>
                              <m:r>
                                <a:rPr lang="en-US" sz="2400" b="1" i="1">
                                  <a:latin typeface="Cambria Math" panose="02040503050406030204" pitchFamily="18" charset="0"/>
                                  <a:ea typeface="Microsoft Yi Baiti" panose="03000500000000000000" pitchFamily="66" charset="0"/>
                                </a:rPr>
                                <m:t>𝒊</m:t>
                              </m:r>
                            </m:sub>
                          </m:sSub>
                        </m:e>
                      </m:nary>
                    </m:oMath>
                  </m:oMathPara>
                </a14:m>
                <a:endParaRPr lang="en-US" sz="2400" dirty="0">
                  <a:solidFill>
                    <a:schemeClr val="tx1"/>
                  </a:solidFill>
                </a:endParaRPr>
              </a:p>
            </p:txBody>
          </p:sp>
        </mc:Choice>
        <mc:Fallback xmlns="">
          <p:sp>
            <p:nvSpPr>
              <p:cNvPr id="3" name="Rectangle 2">
                <a:extLst>
                  <a:ext uri="{FF2B5EF4-FFF2-40B4-BE49-F238E27FC236}">
                    <a16:creationId xmlns:a16="http://schemas.microsoft.com/office/drawing/2014/main" id="{A897687D-4C91-9C48-8260-8131F70F6071}"/>
                  </a:ext>
                </a:extLst>
              </p:cNvPr>
              <p:cNvSpPr>
                <a:spLocks noRot="1" noChangeAspect="1" noMove="1" noResize="1" noEditPoints="1" noAdjustHandles="1" noChangeArrowheads="1" noChangeShapeType="1" noTextEdit="1"/>
              </p:cNvSpPr>
              <p:nvPr/>
            </p:nvSpPr>
            <p:spPr>
              <a:xfrm>
                <a:off x="7877887" y="3161551"/>
                <a:ext cx="2295052" cy="988284"/>
              </a:xfrm>
              <a:prstGeom prst="rect">
                <a:avLst/>
              </a:prstGeom>
              <a:blipFill>
                <a:blip r:embed="rId3"/>
                <a:stretch>
                  <a:fillRect l="-549" t="-129114" r="-1099" b="-178481"/>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50CA56F8-DAE4-CD4B-BD75-829755E64D55}"/>
              </a:ext>
            </a:extLst>
          </p:cNvPr>
          <p:cNvSpPr txBox="1"/>
          <p:nvPr/>
        </p:nvSpPr>
        <p:spPr>
          <a:xfrm>
            <a:off x="5959032" y="2342349"/>
            <a:ext cx="5951317" cy="400110"/>
          </a:xfrm>
          <a:prstGeom prst="rect">
            <a:avLst/>
          </a:prstGeom>
          <a:noFill/>
        </p:spPr>
        <p:txBody>
          <a:bodyPr wrap="square">
            <a:spAutoFit/>
          </a:bodyPr>
          <a:lstStyle/>
          <a:p>
            <a:pPr marL="0" lvl="1">
              <a:lnSpc>
                <a:spcPct val="100000"/>
              </a:lnSpc>
            </a:pPr>
            <a:r>
              <a:rPr lang="en-US" sz="2000" dirty="0">
                <a:latin typeface="Avenir Next LT Pro" panose="020B0504020202020204" pitchFamily="34" charset="0"/>
              </a:rPr>
              <a:t>After the </a:t>
            </a:r>
            <a:r>
              <a:rPr lang="en-US" sz="2000" b="1" dirty="0" err="1">
                <a:latin typeface="Avenir Next LT Pro" panose="020B0504020202020204" pitchFamily="34" charset="0"/>
              </a:rPr>
              <a:t>t</a:t>
            </a:r>
            <a:r>
              <a:rPr lang="en-US" sz="2000" dirty="0" err="1">
                <a:latin typeface="Avenir Next LT Pro" panose="020B0504020202020204" pitchFamily="34" charset="0"/>
              </a:rPr>
              <a:t>th</a:t>
            </a:r>
            <a:r>
              <a:rPr lang="en-US" sz="2000" dirty="0">
                <a:latin typeface="Avenir Next LT Pro" panose="020B0504020202020204" pitchFamily="34" charset="0"/>
              </a:rPr>
              <a:t> misclassification, the weight vector is:</a:t>
            </a:r>
          </a:p>
        </p:txBody>
      </p:sp>
      <p:sp>
        <p:nvSpPr>
          <p:cNvPr id="11" name="TextBox 10">
            <a:extLst>
              <a:ext uri="{FF2B5EF4-FFF2-40B4-BE49-F238E27FC236}">
                <a16:creationId xmlns:a16="http://schemas.microsoft.com/office/drawing/2014/main" id="{36AB637C-FBAB-3E43-9E6A-18291CE448E9}"/>
              </a:ext>
            </a:extLst>
          </p:cNvPr>
          <p:cNvSpPr txBox="1"/>
          <p:nvPr/>
        </p:nvSpPr>
        <p:spPr>
          <a:xfrm>
            <a:off x="5959032" y="4568928"/>
            <a:ext cx="5951317" cy="400110"/>
          </a:xfrm>
          <a:prstGeom prst="rect">
            <a:avLst/>
          </a:prstGeom>
          <a:noFill/>
        </p:spPr>
        <p:txBody>
          <a:bodyPr wrap="square">
            <a:spAutoFit/>
          </a:bodyPr>
          <a:lstStyle/>
          <a:p>
            <a:pPr marL="0" lvl="1">
              <a:lnSpc>
                <a:spcPct val="100000"/>
              </a:lnSpc>
            </a:pPr>
            <a:r>
              <a:rPr lang="en-US" sz="2000" dirty="0">
                <a:latin typeface="Avenir Next LT Pro" panose="020B0504020202020204" pitchFamily="34" charset="0"/>
              </a:rPr>
              <a:t>where M is a list of indices of misclassifications.</a:t>
            </a:r>
          </a:p>
        </p:txBody>
      </p:sp>
    </p:spTree>
    <p:extLst>
      <p:ext uri="{BB962C8B-B14F-4D97-AF65-F5344CB8AC3E}">
        <p14:creationId xmlns:p14="http://schemas.microsoft.com/office/powerpoint/2010/main" val="38758274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0CC5E9-7386-4464-BE13-AF1280676881}"/>
              </a:ext>
            </a:extLst>
          </p:cNvPr>
          <p:cNvSpPr>
            <a:spLocks noGrp="1"/>
          </p:cNvSpPr>
          <p:nvPr>
            <p:ph type="title"/>
          </p:nvPr>
        </p:nvSpPr>
        <p:spPr/>
        <p:txBody>
          <a:bodyPr/>
          <a:lstStyle/>
          <a:p>
            <a:r>
              <a:rPr lang="en-US" dirty="0"/>
              <a:t>Kernelizing the Perceptron</a:t>
            </a:r>
          </a:p>
        </p:txBody>
      </p:sp>
      <p:sp>
        <p:nvSpPr>
          <p:cNvPr id="2" name="Slide Number Placeholder 1">
            <a:extLst>
              <a:ext uri="{FF2B5EF4-FFF2-40B4-BE49-F238E27FC236}">
                <a16:creationId xmlns:a16="http://schemas.microsoft.com/office/drawing/2014/main" id="{9BF0680F-9170-47E7-A72B-08A6DDA1CD87}"/>
              </a:ext>
            </a:extLst>
          </p:cNvPr>
          <p:cNvSpPr>
            <a:spLocks noGrp="1"/>
          </p:cNvSpPr>
          <p:nvPr>
            <p:ph type="sldNum" sz="quarter" idx="4"/>
          </p:nvPr>
        </p:nvSpPr>
        <p:spPr/>
        <p:txBody>
          <a:bodyPr/>
          <a:lstStyle/>
          <a:p>
            <a:fld id="{02C8B7B2-9496-47E5-990F-169BD0B1DE6A}" type="slidenum">
              <a:rPr lang="en-US" smtClean="0"/>
              <a:t>78</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21418A-EB15-4904-B1BB-4F3567411D4E}"/>
                  </a:ext>
                </a:extLst>
              </p:cNvPr>
              <p:cNvSpPr txBox="1"/>
              <p:nvPr/>
            </p:nvSpPr>
            <p:spPr>
              <a:xfrm>
                <a:off x="1222036" y="1991824"/>
                <a:ext cx="6184156" cy="3752246"/>
              </a:xfrm>
              <a:prstGeom prst="rect">
                <a:avLst/>
              </a:prstGeom>
              <a:noFill/>
            </p:spPr>
            <p:txBody>
              <a:bodyPr wrap="square">
                <a:spAutoFit/>
              </a:bodyPr>
              <a:lstStyle/>
              <a:p>
                <a:pPr>
                  <a:lnSpc>
                    <a:spcPct val="125000"/>
                  </a:lnSpc>
                </a:pPr>
                <a:r>
                  <a:rPr lang="en-US" sz="2400" dirty="0">
                    <a:solidFill>
                      <a:schemeClr val="tx1"/>
                    </a:solidFill>
                    <a:latin typeface="Microsoft Yi Baiti" panose="03000500000000000000" pitchFamily="66" charset="0"/>
                    <a:ea typeface="Microsoft Yi Baiti" panose="03000500000000000000" pitchFamily="66" charset="0"/>
                  </a:rPr>
                  <a:t>w = zeros(d)</a:t>
                </a:r>
              </a:p>
              <a:p>
                <a:pPr>
                  <a:lnSpc>
                    <a:spcPct val="125000"/>
                  </a:lnSpc>
                </a:pPr>
                <a:r>
                  <a:rPr lang="en-US" sz="2400" dirty="0">
                    <a:latin typeface="Microsoft Yi Baiti" panose="03000500000000000000" pitchFamily="66" charset="0"/>
                    <a:ea typeface="Microsoft Yi Baiti" panose="03000500000000000000" pitchFamily="66" charset="0"/>
                  </a:rPr>
                  <a:t>c = zeros(n)</a:t>
                </a:r>
                <a:endParaRPr lang="en-US" sz="2400" dirty="0">
                  <a:solidFill>
                    <a:schemeClr val="tx1"/>
                  </a:solidFill>
                  <a:latin typeface="Microsoft Yi Baiti" panose="03000500000000000000" pitchFamily="66" charset="0"/>
                  <a:ea typeface="Microsoft Yi Baiti" panose="03000500000000000000" pitchFamily="66" charset="0"/>
                </a:endParaRPr>
              </a:p>
              <a:p>
                <a:pPr>
                  <a:lnSpc>
                    <a:spcPct val="125000"/>
                  </a:lnSpc>
                </a:pPr>
                <a:r>
                  <a:rPr lang="en-US" sz="2400" dirty="0">
                    <a:solidFill>
                      <a:schemeClr val="tx1"/>
                    </a:solidFill>
                    <a:latin typeface="Microsoft Yi Baiti" panose="03000500000000000000" pitchFamily="66" charset="0"/>
                    <a:ea typeface="Microsoft Yi Baiti" panose="03000500000000000000" pitchFamily="66" charset="0"/>
                  </a:rPr>
                  <a:t>Repeat:</a:t>
                </a:r>
              </a:p>
              <a:p>
                <a:pPr>
                  <a:lnSpc>
                    <a:spcPct val="125000"/>
                  </a:lnSpc>
                </a:pPr>
                <a:r>
                  <a:rPr lang="en-US" sz="2400" dirty="0">
                    <a:solidFill>
                      <a:schemeClr val="tx1"/>
                    </a:solidFill>
                    <a:latin typeface="Microsoft Yi Baiti" panose="03000500000000000000" pitchFamily="66" charset="0"/>
                    <a:ea typeface="Microsoft Yi Baiti" panose="03000500000000000000" pitchFamily="66" charset="0"/>
                  </a:rPr>
                  <a:t>   for each example </a:t>
                </a:r>
                <a14:m>
                  <m:oMath xmlns:m="http://schemas.openxmlformats.org/officeDocument/2006/math">
                    <m:sSub>
                      <m:sSubPr>
                        <m:ctrlPr>
                          <a:rPr lang="en-US" sz="2400" b="0" i="1" dirty="0" smtClean="0">
                            <a:solidFill>
                              <a:schemeClr val="tx1"/>
                            </a:solidFill>
                            <a:latin typeface="Cambria Math" panose="02040503050406030204" pitchFamily="18" charset="0"/>
                            <a:ea typeface="Microsoft Yi Baiti" panose="03000500000000000000" pitchFamily="66" charset="0"/>
                          </a:rPr>
                        </m:ctrlPr>
                      </m:sSubPr>
                      <m:e>
                        <m:r>
                          <a:rPr lang="en-US" sz="2400" b="1" i="1" dirty="0" smtClean="0">
                            <a:solidFill>
                              <a:schemeClr val="tx1"/>
                            </a:solidFill>
                            <a:latin typeface="Cambria Math" panose="02040503050406030204" pitchFamily="18" charset="0"/>
                            <a:ea typeface="Microsoft Yi Baiti" panose="03000500000000000000" pitchFamily="66" charset="0"/>
                          </a:rPr>
                          <m:t>𝒙</m:t>
                        </m:r>
                      </m:e>
                      <m:sub>
                        <m:r>
                          <a:rPr lang="en-US" sz="2400" b="0" i="1" dirty="0" smtClean="0">
                            <a:solidFill>
                              <a:schemeClr val="tx1"/>
                            </a:solidFill>
                            <a:latin typeface="Cambria Math" panose="02040503050406030204" pitchFamily="18" charset="0"/>
                            <a:ea typeface="Microsoft Yi Baiti" panose="03000500000000000000" pitchFamily="66" charset="0"/>
                          </a:rPr>
                          <m:t>𝑖</m:t>
                        </m:r>
                      </m:sub>
                    </m:sSub>
                    <m:r>
                      <a:rPr lang="en-US" sz="2400" b="0" i="1" dirty="0" smtClean="0">
                        <a:solidFill>
                          <a:schemeClr val="tx1"/>
                        </a:solidFill>
                        <a:latin typeface="Cambria Math" panose="02040503050406030204" pitchFamily="18" charset="0"/>
                        <a:ea typeface="Microsoft Yi Baiti" panose="03000500000000000000" pitchFamily="66" charset="0"/>
                      </a:rPr>
                      <m:t>, </m:t>
                    </m:r>
                    <m:sSub>
                      <m:sSubPr>
                        <m:ctrlPr>
                          <a:rPr lang="en-US" sz="2400" b="0" i="1" dirty="0" smtClean="0">
                            <a:solidFill>
                              <a:schemeClr val="tx1"/>
                            </a:solidFill>
                            <a:latin typeface="Cambria Math" panose="02040503050406030204" pitchFamily="18" charset="0"/>
                            <a:ea typeface="Microsoft Yi Baiti" panose="03000500000000000000" pitchFamily="66" charset="0"/>
                          </a:rPr>
                        </m:ctrlPr>
                      </m:sSubPr>
                      <m:e>
                        <m:r>
                          <a:rPr lang="en-US" sz="2400" b="0" i="1" dirty="0" smtClean="0">
                            <a:solidFill>
                              <a:schemeClr val="tx1"/>
                            </a:solidFill>
                            <a:latin typeface="Cambria Math" panose="02040503050406030204" pitchFamily="18" charset="0"/>
                            <a:ea typeface="Microsoft Yi Baiti" panose="03000500000000000000" pitchFamily="66" charset="0"/>
                          </a:rPr>
                          <m:t>𝑦</m:t>
                        </m:r>
                      </m:e>
                      <m:sub>
                        <m:r>
                          <a:rPr lang="en-US" sz="2400" b="0" i="1" dirty="0" smtClean="0">
                            <a:solidFill>
                              <a:schemeClr val="tx1"/>
                            </a:solidFill>
                            <a:latin typeface="Cambria Math" panose="02040503050406030204" pitchFamily="18" charset="0"/>
                            <a:ea typeface="Microsoft Yi Baiti" panose="03000500000000000000" pitchFamily="66" charset="0"/>
                          </a:rPr>
                          <m:t>𝑖</m:t>
                        </m:r>
                      </m:sub>
                    </m:sSub>
                    <m:r>
                      <a:rPr lang="en-US" sz="2400" b="0" i="1" dirty="0" smtClean="0">
                        <a:solidFill>
                          <a:schemeClr val="tx1"/>
                        </a:solidFill>
                        <a:latin typeface="Cambria Math" panose="02040503050406030204" pitchFamily="18" charset="0"/>
                        <a:ea typeface="Microsoft Yi Baiti" panose="03000500000000000000" pitchFamily="66" charset="0"/>
                      </a:rPr>
                      <m:t>∈</m:t>
                    </m:r>
                    <m:r>
                      <a:rPr lang="en-US" sz="2400" b="0" i="1" dirty="0" smtClean="0">
                        <a:solidFill>
                          <a:schemeClr val="tx1"/>
                        </a:solidFill>
                        <a:latin typeface="Cambria Math" panose="02040503050406030204" pitchFamily="18" charset="0"/>
                        <a:ea typeface="Microsoft Yi Baiti" panose="03000500000000000000" pitchFamily="66" charset="0"/>
                      </a:rPr>
                      <m:t>𝐷</m:t>
                    </m:r>
                  </m:oMath>
                </a14:m>
                <a:r>
                  <a:rPr lang="en-US" sz="2400" dirty="0">
                    <a:solidFill>
                      <a:schemeClr val="tx1"/>
                    </a:solidFill>
                    <a:latin typeface="Microsoft Yi Baiti" panose="03000500000000000000" pitchFamily="66" charset="0"/>
                    <a:ea typeface="Microsoft Yi Baiti" panose="03000500000000000000" pitchFamily="66" charset="0"/>
                  </a:rPr>
                  <a:t>: 	</a:t>
                </a:r>
              </a:p>
              <a:p>
                <a:pPr>
                  <a:lnSpc>
                    <a:spcPct val="125000"/>
                  </a:lnSpc>
                </a:pPr>
                <a:r>
                  <a:rPr lang="en-US" sz="2400" dirty="0">
                    <a:solidFill>
                      <a:schemeClr val="tx1"/>
                    </a:solidFill>
                    <a:latin typeface="Microsoft Yi Baiti" panose="03000500000000000000" pitchFamily="66" charset="0"/>
                    <a:ea typeface="Microsoft Yi Baiti" panose="03000500000000000000" pitchFamily="66" charset="0"/>
                  </a:rPr>
                  <a:t>      if </a:t>
                </a:r>
                <a14:m>
                  <m:oMath xmlns:m="http://schemas.openxmlformats.org/officeDocument/2006/math">
                    <m:sSub>
                      <m:sSubPr>
                        <m:ctrlPr>
                          <a:rPr lang="en-US" sz="2400" b="0" i="1" dirty="0" smtClean="0">
                            <a:solidFill>
                              <a:schemeClr val="tx1"/>
                            </a:solidFill>
                            <a:latin typeface="Cambria Math" panose="02040503050406030204" pitchFamily="18" charset="0"/>
                            <a:ea typeface="Microsoft Yi Baiti" panose="03000500000000000000" pitchFamily="66" charset="0"/>
                          </a:rPr>
                        </m:ctrlPr>
                      </m:sSubPr>
                      <m:e>
                        <m:r>
                          <a:rPr lang="en-US" sz="2400" b="0" i="1" dirty="0" smtClean="0">
                            <a:solidFill>
                              <a:schemeClr val="tx1"/>
                            </a:solidFill>
                            <a:latin typeface="Cambria Math" panose="02040503050406030204" pitchFamily="18" charset="0"/>
                            <a:ea typeface="Microsoft Yi Baiti" panose="03000500000000000000" pitchFamily="66" charset="0"/>
                          </a:rPr>
                          <m:t>𝑦</m:t>
                        </m:r>
                      </m:e>
                      <m:sub>
                        <m:r>
                          <a:rPr lang="en-US" sz="2400" b="0" i="1" dirty="0" smtClean="0">
                            <a:solidFill>
                              <a:schemeClr val="tx1"/>
                            </a:solidFill>
                            <a:latin typeface="Cambria Math" panose="02040503050406030204" pitchFamily="18" charset="0"/>
                            <a:ea typeface="Microsoft Yi Baiti" panose="03000500000000000000" pitchFamily="66" charset="0"/>
                          </a:rPr>
                          <m:t>𝑖</m:t>
                        </m:r>
                      </m:sub>
                    </m:sSub>
                    <m:sSubSup>
                      <m:sSubSupPr>
                        <m:ctrlPr>
                          <a:rPr lang="en-US" sz="2400" b="1" i="1" dirty="0" smtClean="0">
                            <a:solidFill>
                              <a:schemeClr val="tx1"/>
                            </a:solidFill>
                            <a:latin typeface="Cambria Math" panose="02040503050406030204" pitchFamily="18" charset="0"/>
                            <a:ea typeface="Microsoft Yi Baiti" panose="03000500000000000000" pitchFamily="66" charset="0"/>
                          </a:rPr>
                        </m:ctrlPr>
                      </m:sSubSupPr>
                      <m:e>
                        <m:r>
                          <a:rPr lang="en-US" sz="2400" b="1" i="1" dirty="0" smtClean="0">
                            <a:solidFill>
                              <a:schemeClr val="tx1"/>
                            </a:solidFill>
                            <a:latin typeface="Cambria Math" panose="02040503050406030204" pitchFamily="18" charset="0"/>
                            <a:ea typeface="Microsoft Yi Baiti" panose="03000500000000000000" pitchFamily="66" charset="0"/>
                          </a:rPr>
                          <m:t>𝒘</m:t>
                        </m:r>
                      </m:e>
                      <m:sub>
                        <m:r>
                          <a:rPr lang="en-US" sz="2400" b="1" i="1" dirty="0" smtClean="0">
                            <a:solidFill>
                              <a:schemeClr val="tx1"/>
                            </a:solidFill>
                            <a:latin typeface="Cambria Math" panose="02040503050406030204" pitchFamily="18" charset="0"/>
                            <a:ea typeface="Microsoft Yi Baiti" panose="03000500000000000000" pitchFamily="66" charset="0"/>
                          </a:rPr>
                          <m:t>𝒕</m:t>
                        </m:r>
                        <m:r>
                          <a:rPr lang="en-US" sz="2400" b="1" i="1" dirty="0" smtClean="0">
                            <a:solidFill>
                              <a:schemeClr val="tx1"/>
                            </a:solidFill>
                            <a:latin typeface="Cambria Math" panose="02040503050406030204" pitchFamily="18" charset="0"/>
                            <a:ea typeface="Microsoft Yi Baiti" panose="03000500000000000000" pitchFamily="66" charset="0"/>
                          </a:rPr>
                          <m:t>−</m:t>
                        </m:r>
                        <m:r>
                          <a:rPr lang="en-US" sz="2400" b="1" i="1" dirty="0" smtClean="0">
                            <a:solidFill>
                              <a:schemeClr val="tx1"/>
                            </a:solidFill>
                            <a:latin typeface="Cambria Math" panose="02040503050406030204" pitchFamily="18" charset="0"/>
                            <a:ea typeface="Microsoft Yi Baiti" panose="03000500000000000000" pitchFamily="66" charset="0"/>
                          </a:rPr>
                          <m:t>𝟏</m:t>
                        </m:r>
                      </m:sub>
                      <m:sup>
                        <m:r>
                          <a:rPr lang="en-US" sz="2400" b="1" i="1" dirty="0" smtClean="0">
                            <a:solidFill>
                              <a:schemeClr val="tx1"/>
                            </a:solidFill>
                            <a:latin typeface="Cambria Math" panose="02040503050406030204" pitchFamily="18" charset="0"/>
                            <a:ea typeface="Microsoft Yi Baiti" panose="03000500000000000000" pitchFamily="66" charset="0"/>
                          </a:rPr>
                          <m:t>𝑻</m:t>
                        </m:r>
                      </m:sup>
                    </m:sSubSup>
                    <m:sSub>
                      <m:sSubPr>
                        <m:ctrlPr>
                          <a:rPr lang="en-US" sz="2400" b="1" i="1" dirty="0" smtClean="0">
                            <a:solidFill>
                              <a:schemeClr val="tx1"/>
                            </a:solidFill>
                            <a:latin typeface="Cambria Math" panose="02040503050406030204" pitchFamily="18" charset="0"/>
                            <a:ea typeface="Microsoft Yi Baiti" panose="03000500000000000000" pitchFamily="66" charset="0"/>
                          </a:rPr>
                        </m:ctrlPr>
                      </m:sSubPr>
                      <m:e>
                        <m:r>
                          <a:rPr lang="en-US" sz="2400" b="1" i="1" dirty="0" smtClean="0">
                            <a:solidFill>
                              <a:schemeClr val="tx1"/>
                            </a:solidFill>
                            <a:latin typeface="Cambria Math" panose="02040503050406030204" pitchFamily="18" charset="0"/>
                            <a:ea typeface="Microsoft Yi Baiti" panose="03000500000000000000" pitchFamily="66" charset="0"/>
                          </a:rPr>
                          <m:t>𝒙</m:t>
                        </m:r>
                      </m:e>
                      <m:sub>
                        <m:r>
                          <a:rPr lang="en-US" sz="2400" b="1" i="1" dirty="0" smtClean="0">
                            <a:solidFill>
                              <a:schemeClr val="tx1"/>
                            </a:solidFill>
                            <a:latin typeface="Cambria Math" panose="02040503050406030204" pitchFamily="18" charset="0"/>
                            <a:ea typeface="Microsoft Yi Baiti" panose="03000500000000000000" pitchFamily="66" charset="0"/>
                          </a:rPr>
                          <m:t>𝒊</m:t>
                        </m:r>
                      </m:sub>
                    </m:sSub>
                    <m:r>
                      <a:rPr lang="en-US" sz="2400" b="0" i="1" dirty="0" smtClean="0">
                        <a:solidFill>
                          <a:schemeClr val="tx1"/>
                        </a:solidFill>
                        <a:latin typeface="Cambria Math" panose="02040503050406030204" pitchFamily="18" charset="0"/>
                        <a:ea typeface="Microsoft Yi Baiti" panose="03000500000000000000" pitchFamily="66" charset="0"/>
                      </a:rPr>
                      <m:t>&lt;0</m:t>
                    </m:r>
                    <m:r>
                      <a:rPr lang="en-US" sz="2400" b="1" i="1" dirty="0" smtClean="0">
                        <a:solidFill>
                          <a:schemeClr val="tx1"/>
                        </a:solidFill>
                        <a:latin typeface="Cambria Math" panose="02040503050406030204" pitchFamily="18" charset="0"/>
                        <a:ea typeface="Microsoft Yi Baiti" panose="03000500000000000000" pitchFamily="66" charset="0"/>
                      </a:rPr>
                      <m:t>:</m:t>
                    </m:r>
                  </m:oMath>
                </a14:m>
                <a:r>
                  <a:rPr lang="en-US" sz="2400" dirty="0">
                    <a:solidFill>
                      <a:schemeClr val="tx1"/>
                    </a:solidFill>
                    <a:latin typeface="Microsoft Yi Baiti" panose="03000500000000000000" pitchFamily="66" charset="0"/>
                    <a:ea typeface="Microsoft Yi Baiti" panose="03000500000000000000" pitchFamily="66" charset="0"/>
                  </a:rPr>
                  <a:t>	</a:t>
                </a:r>
              </a:p>
              <a:p>
                <a:pPr>
                  <a:lnSpc>
                    <a:spcPct val="125000"/>
                  </a:lnSpc>
                </a:pPr>
                <a:r>
                  <a:rPr lang="en-US" sz="2400" dirty="0">
                    <a:solidFill>
                      <a:schemeClr val="tx1"/>
                    </a:solidFill>
                    <a:latin typeface="Microsoft Yi Baiti" panose="03000500000000000000" pitchFamily="66" charset="0"/>
                    <a:ea typeface="Microsoft Yi Baiti" panose="03000500000000000000" pitchFamily="66" charset="0"/>
                  </a:rPr>
                  <a:t>         </a:t>
                </a:r>
                <a14:m>
                  <m:oMath xmlns:m="http://schemas.openxmlformats.org/officeDocument/2006/math">
                    <m:sSub>
                      <m:sSubPr>
                        <m:ctrlPr>
                          <a:rPr lang="en-US" sz="2400" b="1" i="1" smtClean="0">
                            <a:solidFill>
                              <a:srgbClr val="D73F09"/>
                            </a:solidFill>
                            <a:latin typeface="Cambria Math" panose="02040503050406030204" pitchFamily="18" charset="0"/>
                            <a:ea typeface="Microsoft Yi Baiti" panose="03000500000000000000" pitchFamily="66" charset="0"/>
                          </a:rPr>
                        </m:ctrlPr>
                      </m:sSubPr>
                      <m:e>
                        <m:r>
                          <a:rPr lang="en-US" sz="2400" b="1" i="1" smtClean="0">
                            <a:solidFill>
                              <a:srgbClr val="D73F09"/>
                            </a:solidFill>
                            <a:latin typeface="Cambria Math" panose="02040503050406030204" pitchFamily="18" charset="0"/>
                            <a:ea typeface="Microsoft Yi Baiti" panose="03000500000000000000" pitchFamily="66" charset="0"/>
                          </a:rPr>
                          <m:t>𝒘</m:t>
                        </m:r>
                      </m:e>
                      <m:sub>
                        <m:r>
                          <a:rPr lang="en-US" sz="2400" b="1" i="1" smtClean="0">
                            <a:solidFill>
                              <a:srgbClr val="D73F09"/>
                            </a:solidFill>
                            <a:latin typeface="Cambria Math" panose="02040503050406030204" pitchFamily="18" charset="0"/>
                            <a:ea typeface="Microsoft Yi Baiti" panose="03000500000000000000" pitchFamily="66" charset="0"/>
                          </a:rPr>
                          <m:t>𝒕</m:t>
                        </m:r>
                      </m:sub>
                    </m:sSub>
                    <m:r>
                      <a:rPr lang="en-US" sz="2400" b="0" i="1" smtClean="0">
                        <a:solidFill>
                          <a:srgbClr val="D73F09"/>
                        </a:solidFill>
                        <a:latin typeface="Cambria Math" panose="02040503050406030204" pitchFamily="18" charset="0"/>
                        <a:ea typeface="Microsoft Yi Baiti" panose="03000500000000000000" pitchFamily="66" charset="0"/>
                      </a:rPr>
                      <m:t>=</m:t>
                    </m:r>
                    <m:sSub>
                      <m:sSubPr>
                        <m:ctrlPr>
                          <a:rPr lang="en-US" sz="2400" b="0" i="1" smtClean="0">
                            <a:solidFill>
                              <a:srgbClr val="D73F09"/>
                            </a:solidFill>
                            <a:latin typeface="Cambria Math" panose="02040503050406030204" pitchFamily="18" charset="0"/>
                            <a:ea typeface="Microsoft Yi Baiti" panose="03000500000000000000" pitchFamily="66" charset="0"/>
                          </a:rPr>
                        </m:ctrlPr>
                      </m:sSubPr>
                      <m:e>
                        <m:r>
                          <a:rPr lang="en-US" sz="2400" b="1" i="1" smtClean="0">
                            <a:solidFill>
                              <a:srgbClr val="D73F09"/>
                            </a:solidFill>
                            <a:latin typeface="Cambria Math" panose="02040503050406030204" pitchFamily="18" charset="0"/>
                            <a:ea typeface="Microsoft Yi Baiti" panose="03000500000000000000" pitchFamily="66" charset="0"/>
                          </a:rPr>
                          <m:t>𝒘</m:t>
                        </m:r>
                      </m:e>
                      <m:sub>
                        <m:r>
                          <a:rPr lang="en-US" sz="2400" b="0" i="1" smtClean="0">
                            <a:solidFill>
                              <a:srgbClr val="D73F09"/>
                            </a:solidFill>
                            <a:latin typeface="Cambria Math" panose="02040503050406030204" pitchFamily="18" charset="0"/>
                            <a:ea typeface="Microsoft Yi Baiti" panose="03000500000000000000" pitchFamily="66" charset="0"/>
                          </a:rPr>
                          <m:t>𝑡</m:t>
                        </m:r>
                        <m:r>
                          <a:rPr lang="en-US" sz="2400" b="0" i="1" smtClean="0">
                            <a:solidFill>
                              <a:srgbClr val="D73F09"/>
                            </a:solidFill>
                            <a:latin typeface="Cambria Math" panose="02040503050406030204" pitchFamily="18" charset="0"/>
                            <a:ea typeface="Microsoft Yi Baiti" panose="03000500000000000000" pitchFamily="66" charset="0"/>
                          </a:rPr>
                          <m:t>−1</m:t>
                        </m:r>
                      </m:sub>
                    </m:sSub>
                    <m:r>
                      <a:rPr lang="en-US" sz="2400" b="0" i="1" smtClean="0">
                        <a:solidFill>
                          <a:srgbClr val="D73F09"/>
                        </a:solidFill>
                        <a:latin typeface="Cambria Math" panose="02040503050406030204" pitchFamily="18" charset="0"/>
                        <a:ea typeface="Microsoft Yi Baiti" panose="03000500000000000000" pitchFamily="66" charset="0"/>
                      </a:rPr>
                      <m:t>+</m:t>
                    </m:r>
                    <m:r>
                      <a:rPr lang="en-US" sz="2400" b="0" i="1" smtClean="0">
                        <a:solidFill>
                          <a:srgbClr val="D73F09"/>
                        </a:solidFill>
                        <a:latin typeface="Cambria Math" panose="02040503050406030204" pitchFamily="18" charset="0"/>
                        <a:ea typeface="Microsoft Yi Baiti" panose="03000500000000000000" pitchFamily="66" charset="0"/>
                      </a:rPr>
                      <m:t>𝛼</m:t>
                    </m:r>
                    <m:sSub>
                      <m:sSubPr>
                        <m:ctrlPr>
                          <a:rPr lang="en-US" sz="2400" b="0" i="1" smtClean="0">
                            <a:solidFill>
                              <a:srgbClr val="D73F09"/>
                            </a:solidFill>
                            <a:latin typeface="Cambria Math" panose="02040503050406030204" pitchFamily="18" charset="0"/>
                            <a:ea typeface="Microsoft Yi Baiti" panose="03000500000000000000" pitchFamily="66" charset="0"/>
                          </a:rPr>
                        </m:ctrlPr>
                      </m:sSubPr>
                      <m:e>
                        <m:r>
                          <a:rPr lang="en-US" sz="2400" b="0" i="1" smtClean="0">
                            <a:solidFill>
                              <a:srgbClr val="D73F09"/>
                            </a:solidFill>
                            <a:latin typeface="Cambria Math" panose="02040503050406030204" pitchFamily="18" charset="0"/>
                            <a:ea typeface="Microsoft Yi Baiti" panose="03000500000000000000" pitchFamily="66" charset="0"/>
                          </a:rPr>
                          <m:t>𝑦</m:t>
                        </m:r>
                      </m:e>
                      <m:sub>
                        <m:r>
                          <a:rPr lang="en-US" sz="2400" b="0" i="1" smtClean="0">
                            <a:solidFill>
                              <a:srgbClr val="D73F09"/>
                            </a:solidFill>
                            <a:latin typeface="Cambria Math" panose="02040503050406030204" pitchFamily="18" charset="0"/>
                            <a:ea typeface="Microsoft Yi Baiti" panose="03000500000000000000" pitchFamily="66" charset="0"/>
                          </a:rPr>
                          <m:t>𝑖</m:t>
                        </m:r>
                      </m:sub>
                    </m:sSub>
                    <m:sSub>
                      <m:sSubPr>
                        <m:ctrlPr>
                          <a:rPr lang="en-US" sz="2400" b="1" i="1" smtClean="0">
                            <a:solidFill>
                              <a:srgbClr val="D73F09"/>
                            </a:solidFill>
                            <a:latin typeface="Cambria Math" panose="02040503050406030204" pitchFamily="18" charset="0"/>
                            <a:ea typeface="Microsoft Yi Baiti" panose="03000500000000000000" pitchFamily="66" charset="0"/>
                          </a:rPr>
                        </m:ctrlPr>
                      </m:sSubPr>
                      <m:e>
                        <m:r>
                          <a:rPr lang="en-US" sz="2400" b="1" i="1" smtClean="0">
                            <a:solidFill>
                              <a:srgbClr val="D73F09"/>
                            </a:solidFill>
                            <a:latin typeface="Cambria Math" panose="02040503050406030204" pitchFamily="18" charset="0"/>
                            <a:ea typeface="Microsoft Yi Baiti" panose="03000500000000000000" pitchFamily="66" charset="0"/>
                          </a:rPr>
                          <m:t>𝒙</m:t>
                        </m:r>
                      </m:e>
                      <m:sub>
                        <m:r>
                          <a:rPr lang="en-US" sz="2400" b="1" i="1" smtClean="0">
                            <a:solidFill>
                              <a:srgbClr val="D73F09"/>
                            </a:solidFill>
                            <a:latin typeface="Cambria Math" panose="02040503050406030204" pitchFamily="18" charset="0"/>
                            <a:ea typeface="Microsoft Yi Baiti" panose="03000500000000000000" pitchFamily="66" charset="0"/>
                          </a:rPr>
                          <m:t>𝒊</m:t>
                        </m:r>
                      </m:sub>
                    </m:sSub>
                  </m:oMath>
                </a14:m>
                <a:endParaRPr lang="en-US" sz="2400" dirty="0">
                  <a:latin typeface="Microsoft Yi Baiti" panose="03000500000000000000" pitchFamily="66" charset="0"/>
                  <a:ea typeface="Microsoft Yi Baiti" panose="03000500000000000000" pitchFamily="66" charset="0"/>
                </a:endParaRPr>
              </a:p>
              <a:p>
                <a:pPr>
                  <a:lnSpc>
                    <a:spcPct val="125000"/>
                  </a:lnSpc>
                </a:pPr>
                <a:r>
                  <a:rPr lang="en-US" sz="2400" dirty="0">
                    <a:solidFill>
                      <a:schemeClr val="tx1"/>
                    </a:solidFill>
                    <a:latin typeface="Microsoft Yi Baiti" panose="03000500000000000000" pitchFamily="66" charset="0"/>
                    <a:ea typeface="Microsoft Yi Baiti" panose="03000500000000000000" pitchFamily="66" charset="0"/>
                  </a:rPr>
                  <a:t>	  </a:t>
                </a:r>
                <a14:m>
                  <m:oMath xmlns:m="http://schemas.openxmlformats.org/officeDocument/2006/math">
                    <m:sSub>
                      <m:sSubPr>
                        <m:ctrlPr>
                          <a:rPr lang="en-US" sz="2400" b="0" i="1" smtClean="0">
                            <a:solidFill>
                              <a:schemeClr val="tx1"/>
                            </a:solidFill>
                            <a:latin typeface="Cambria Math" panose="02040503050406030204" pitchFamily="18" charset="0"/>
                            <a:ea typeface="Microsoft Yi Baiti" panose="03000500000000000000" pitchFamily="66" charset="0"/>
                          </a:rPr>
                        </m:ctrlPr>
                      </m:sSubPr>
                      <m:e>
                        <m:r>
                          <a:rPr lang="en-US" sz="2400" b="0" i="1" smtClean="0">
                            <a:solidFill>
                              <a:schemeClr val="tx1"/>
                            </a:solidFill>
                            <a:latin typeface="Cambria Math" panose="02040503050406030204" pitchFamily="18" charset="0"/>
                            <a:ea typeface="Microsoft Yi Baiti" panose="03000500000000000000" pitchFamily="66" charset="0"/>
                          </a:rPr>
                          <m:t>𝑐</m:t>
                        </m:r>
                      </m:e>
                      <m:sub>
                        <m:r>
                          <a:rPr lang="en-US" sz="2400" b="0" i="1" smtClean="0">
                            <a:solidFill>
                              <a:schemeClr val="tx1"/>
                            </a:solidFill>
                            <a:latin typeface="Cambria Math" panose="02040503050406030204" pitchFamily="18" charset="0"/>
                            <a:ea typeface="Microsoft Yi Baiti" panose="03000500000000000000" pitchFamily="66" charset="0"/>
                          </a:rPr>
                          <m:t>𝑖</m:t>
                        </m:r>
                      </m:sub>
                    </m:sSub>
                    <m:r>
                      <a:rPr lang="en-US" sz="2400" b="0" i="1" smtClean="0">
                        <a:solidFill>
                          <a:schemeClr val="tx1"/>
                        </a:solidFill>
                        <a:latin typeface="Cambria Math" panose="02040503050406030204" pitchFamily="18" charset="0"/>
                        <a:ea typeface="Microsoft Yi Baiti" panose="03000500000000000000" pitchFamily="66" charset="0"/>
                      </a:rPr>
                      <m:t>=</m:t>
                    </m:r>
                    <m:sSub>
                      <m:sSubPr>
                        <m:ctrlPr>
                          <a:rPr lang="en-US" sz="2400" b="0" i="1" smtClean="0">
                            <a:solidFill>
                              <a:schemeClr val="tx1"/>
                            </a:solidFill>
                            <a:latin typeface="Cambria Math" panose="02040503050406030204" pitchFamily="18" charset="0"/>
                            <a:ea typeface="Microsoft Yi Baiti" panose="03000500000000000000" pitchFamily="66" charset="0"/>
                          </a:rPr>
                        </m:ctrlPr>
                      </m:sSubPr>
                      <m:e>
                        <m:r>
                          <a:rPr lang="en-US" sz="2400" b="0" i="1" smtClean="0">
                            <a:solidFill>
                              <a:schemeClr val="tx1"/>
                            </a:solidFill>
                            <a:latin typeface="Cambria Math" panose="02040503050406030204" pitchFamily="18" charset="0"/>
                            <a:ea typeface="Microsoft Yi Baiti" panose="03000500000000000000" pitchFamily="66" charset="0"/>
                          </a:rPr>
                          <m:t>𝑐</m:t>
                        </m:r>
                      </m:e>
                      <m:sub>
                        <m:r>
                          <a:rPr lang="en-US" sz="2400" b="0" i="1" smtClean="0">
                            <a:solidFill>
                              <a:schemeClr val="tx1"/>
                            </a:solidFill>
                            <a:latin typeface="Cambria Math" panose="02040503050406030204" pitchFamily="18" charset="0"/>
                            <a:ea typeface="Microsoft Yi Baiti" panose="03000500000000000000" pitchFamily="66" charset="0"/>
                          </a:rPr>
                          <m:t>𝑖</m:t>
                        </m:r>
                      </m:sub>
                    </m:sSub>
                    <m:r>
                      <a:rPr lang="en-US" sz="2400" b="0" i="1" smtClean="0">
                        <a:solidFill>
                          <a:schemeClr val="tx1"/>
                        </a:solidFill>
                        <a:latin typeface="Cambria Math" panose="02040503050406030204" pitchFamily="18" charset="0"/>
                        <a:ea typeface="Microsoft Yi Baiti" panose="03000500000000000000" pitchFamily="66" charset="0"/>
                      </a:rPr>
                      <m:t>+1</m:t>
                    </m:r>
                  </m:oMath>
                </a14:m>
                <a:r>
                  <a:rPr lang="en-US" sz="2400" dirty="0">
                    <a:solidFill>
                      <a:schemeClr val="tx1"/>
                    </a:solidFill>
                    <a:latin typeface="Microsoft Yi Baiti" panose="03000500000000000000" pitchFamily="66" charset="0"/>
                    <a:ea typeface="Microsoft Yi Baiti" panose="03000500000000000000" pitchFamily="66" charset="0"/>
                  </a:rPr>
                  <a:t>	</a:t>
                </a:r>
              </a:p>
              <a:p>
                <a:pPr>
                  <a:lnSpc>
                    <a:spcPct val="125000"/>
                  </a:lnSpc>
                </a:pPr>
                <a:r>
                  <a:rPr lang="en-US" sz="2400" dirty="0">
                    <a:solidFill>
                      <a:schemeClr val="tx1"/>
                    </a:solidFill>
                    <a:latin typeface="Microsoft Yi Baiti" panose="03000500000000000000" pitchFamily="66" charset="0"/>
                    <a:ea typeface="Microsoft Yi Baiti" panose="03000500000000000000" pitchFamily="66" charset="0"/>
                  </a:rPr>
                  <a:t>Until no errors or max iterations	</a:t>
                </a:r>
              </a:p>
            </p:txBody>
          </p:sp>
        </mc:Choice>
        <mc:Fallback xmlns="">
          <p:sp>
            <p:nvSpPr>
              <p:cNvPr id="6" name="TextBox 5">
                <a:extLst>
                  <a:ext uri="{FF2B5EF4-FFF2-40B4-BE49-F238E27FC236}">
                    <a16:creationId xmlns:a16="http://schemas.microsoft.com/office/drawing/2014/main" id="{8621418A-EB15-4904-B1BB-4F3567411D4E}"/>
                  </a:ext>
                </a:extLst>
              </p:cNvPr>
              <p:cNvSpPr txBox="1">
                <a:spLocks noRot="1" noChangeAspect="1" noMove="1" noResize="1" noEditPoints="1" noAdjustHandles="1" noChangeArrowheads="1" noChangeShapeType="1" noTextEdit="1"/>
              </p:cNvSpPr>
              <p:nvPr/>
            </p:nvSpPr>
            <p:spPr>
              <a:xfrm>
                <a:off x="1222036" y="1991824"/>
                <a:ext cx="6184156" cy="3752246"/>
              </a:xfrm>
              <a:prstGeom prst="rect">
                <a:avLst/>
              </a:prstGeom>
              <a:blipFill>
                <a:blip r:embed="rId2"/>
                <a:stretch>
                  <a:fillRect l="-1643" t="-338" b="-270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C0483EB-5F7D-48D2-948B-BEB278E14229}"/>
              </a:ext>
            </a:extLst>
          </p:cNvPr>
          <p:cNvSpPr txBox="1"/>
          <p:nvPr/>
        </p:nvSpPr>
        <p:spPr>
          <a:xfrm>
            <a:off x="609597" y="979755"/>
            <a:ext cx="11057683" cy="400110"/>
          </a:xfrm>
          <a:prstGeom prst="rect">
            <a:avLst/>
          </a:prstGeom>
          <a:noFill/>
        </p:spPr>
        <p:txBody>
          <a:bodyPr wrap="square">
            <a:spAutoFit/>
          </a:bodyPr>
          <a:lstStyle/>
          <a:p>
            <a:pPr marL="0" lvl="1">
              <a:lnSpc>
                <a:spcPct val="100000"/>
              </a:lnSpc>
            </a:pPr>
            <a:r>
              <a:rPr lang="en-US" sz="2000" dirty="0">
                <a:latin typeface="Avenir Next LT Pro" panose="020B0504020202020204" pitchFamily="34" charset="0"/>
              </a:rPr>
              <a:t>Let’s modify this to keep track of how many times each example is errored on:</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A0D6A01-4829-4540-ADA0-D4BB16AE31F5}"/>
                  </a:ext>
                </a:extLst>
              </p:cNvPr>
              <p:cNvSpPr/>
              <p:nvPr/>
            </p:nvSpPr>
            <p:spPr>
              <a:xfrm>
                <a:off x="7553795" y="3161551"/>
                <a:ext cx="2526654" cy="10988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tx1"/>
                              </a:solidFill>
                              <a:latin typeface="Cambria Math" panose="02040503050406030204" pitchFamily="18" charset="0"/>
                              <a:ea typeface="Microsoft Yi Baiti" panose="03000500000000000000" pitchFamily="66" charset="0"/>
                            </a:rPr>
                          </m:ctrlPr>
                        </m:sSubPr>
                        <m:e>
                          <m:r>
                            <a:rPr lang="en-US" sz="2400" b="1" i="1" smtClean="0">
                              <a:solidFill>
                                <a:schemeClr val="tx1"/>
                              </a:solidFill>
                              <a:latin typeface="Cambria Math" panose="02040503050406030204" pitchFamily="18" charset="0"/>
                              <a:ea typeface="Microsoft Yi Baiti" panose="03000500000000000000" pitchFamily="66" charset="0"/>
                            </a:rPr>
                            <m:t>𝒘</m:t>
                          </m:r>
                        </m:e>
                        <m:sub>
                          <m:r>
                            <a:rPr lang="en-US" sz="2400" b="1" i="1" smtClean="0">
                              <a:solidFill>
                                <a:schemeClr val="tx1"/>
                              </a:solidFill>
                              <a:latin typeface="Cambria Math" panose="02040503050406030204" pitchFamily="18" charset="0"/>
                              <a:ea typeface="Microsoft Yi Baiti" panose="03000500000000000000" pitchFamily="66" charset="0"/>
                            </a:rPr>
                            <m:t>𝒕</m:t>
                          </m:r>
                        </m:sub>
                      </m:sSub>
                      <m:r>
                        <a:rPr lang="en-US" sz="2400" b="1" i="1" smtClean="0">
                          <a:solidFill>
                            <a:schemeClr val="tx1"/>
                          </a:solidFill>
                          <a:latin typeface="Cambria Math" panose="02040503050406030204" pitchFamily="18" charset="0"/>
                          <a:ea typeface="Microsoft Yi Baiti" panose="03000500000000000000" pitchFamily="66" charset="0"/>
                        </a:rPr>
                        <m:t>=</m:t>
                      </m:r>
                      <m:r>
                        <a:rPr lang="en-US" sz="2400" b="0" i="1">
                          <a:latin typeface="Cambria Math" panose="02040503050406030204" pitchFamily="18" charset="0"/>
                          <a:ea typeface="Microsoft Yi Baiti" panose="03000500000000000000" pitchFamily="66" charset="0"/>
                        </a:rPr>
                        <m:t>𝛼</m:t>
                      </m:r>
                      <m:nary>
                        <m:naryPr>
                          <m:chr m:val="∑"/>
                          <m:ctrlPr>
                            <a:rPr lang="en-US" sz="2400" i="1" smtClean="0">
                              <a:solidFill>
                                <a:schemeClr val="tx1"/>
                              </a:solidFill>
                              <a:latin typeface="Cambria Math" panose="02040503050406030204" pitchFamily="18" charset="0"/>
                              <a:ea typeface="Microsoft Yi Baiti" panose="03000500000000000000" pitchFamily="66" charset="0"/>
                            </a:rPr>
                          </m:ctrlPr>
                        </m:naryPr>
                        <m:sub>
                          <m:r>
                            <a:rPr lang="en-US" sz="2400" b="0" i="1" smtClean="0">
                              <a:solidFill>
                                <a:schemeClr val="tx1"/>
                              </a:solidFill>
                              <a:latin typeface="Cambria Math" panose="02040503050406030204" pitchFamily="18" charset="0"/>
                              <a:ea typeface="Microsoft Yi Baiti" panose="03000500000000000000" pitchFamily="66" charset="0"/>
                            </a:rPr>
                            <m:t>𝑖</m:t>
                          </m:r>
                          <m:r>
                            <a:rPr lang="en-US" sz="2400" b="0" i="1" smtClean="0">
                              <a:solidFill>
                                <a:schemeClr val="tx1"/>
                              </a:solidFill>
                              <a:latin typeface="Cambria Math" panose="02040503050406030204" pitchFamily="18" charset="0"/>
                              <a:ea typeface="Microsoft Yi Baiti" panose="03000500000000000000" pitchFamily="66" charset="0"/>
                            </a:rPr>
                            <m:t>=1</m:t>
                          </m:r>
                        </m:sub>
                        <m:sup>
                          <m:r>
                            <a:rPr lang="en-US" sz="2400" b="0" i="1" smtClean="0">
                              <a:solidFill>
                                <a:schemeClr val="tx1"/>
                              </a:solidFill>
                              <a:latin typeface="Cambria Math" panose="02040503050406030204" pitchFamily="18" charset="0"/>
                              <a:ea typeface="Microsoft Yi Baiti" panose="03000500000000000000" pitchFamily="66" charset="0"/>
                            </a:rPr>
                            <m:t>𝑛</m:t>
                          </m:r>
                        </m:sup>
                        <m:e>
                          <m:sSub>
                            <m:sSubPr>
                              <m:ctrlPr>
                                <a:rPr lang="en-US" sz="2400" i="1" smtClean="0">
                                  <a:solidFill>
                                    <a:schemeClr val="tx1"/>
                                  </a:solidFill>
                                  <a:latin typeface="Cambria Math" panose="02040503050406030204" pitchFamily="18" charset="0"/>
                                  <a:ea typeface="Microsoft Yi Baiti" panose="03000500000000000000" pitchFamily="66" charset="0"/>
                                </a:rPr>
                              </m:ctrlPr>
                            </m:sSubPr>
                            <m:e>
                              <m:r>
                                <a:rPr lang="en-US" sz="2400" b="0" i="1" smtClean="0">
                                  <a:solidFill>
                                    <a:schemeClr val="tx1"/>
                                  </a:solidFill>
                                  <a:latin typeface="Cambria Math" panose="02040503050406030204" pitchFamily="18" charset="0"/>
                                  <a:ea typeface="Microsoft Yi Baiti" panose="03000500000000000000" pitchFamily="66" charset="0"/>
                                </a:rPr>
                                <m:t>𝑐</m:t>
                              </m:r>
                            </m:e>
                            <m:sub>
                              <m:r>
                                <a:rPr lang="en-US" sz="2400" b="0" i="1" smtClean="0">
                                  <a:solidFill>
                                    <a:schemeClr val="tx1"/>
                                  </a:solidFill>
                                  <a:latin typeface="Cambria Math" panose="02040503050406030204" pitchFamily="18" charset="0"/>
                                  <a:ea typeface="Microsoft Yi Baiti" panose="03000500000000000000" pitchFamily="66" charset="0"/>
                                </a:rPr>
                                <m:t>𝑖</m:t>
                              </m:r>
                            </m:sub>
                          </m:sSub>
                          <m:sSub>
                            <m:sSubPr>
                              <m:ctrlPr>
                                <a:rPr lang="en-US" sz="2400" i="1" smtClean="0">
                                  <a:solidFill>
                                    <a:schemeClr val="tx1"/>
                                  </a:solidFill>
                                  <a:latin typeface="Cambria Math" panose="02040503050406030204" pitchFamily="18" charset="0"/>
                                  <a:ea typeface="Microsoft Yi Baiti" panose="03000500000000000000" pitchFamily="66" charset="0"/>
                                </a:rPr>
                              </m:ctrlPr>
                            </m:sSubPr>
                            <m:e>
                              <m:r>
                                <a:rPr lang="en-US" sz="2400" b="0" i="1" smtClean="0">
                                  <a:solidFill>
                                    <a:schemeClr val="tx1"/>
                                  </a:solidFill>
                                  <a:latin typeface="Cambria Math" panose="02040503050406030204" pitchFamily="18" charset="0"/>
                                  <a:ea typeface="Microsoft Yi Baiti" panose="03000500000000000000" pitchFamily="66" charset="0"/>
                                </a:rPr>
                                <m:t>𝑦</m:t>
                              </m:r>
                            </m:e>
                            <m:sub>
                              <m:r>
                                <a:rPr lang="en-US" sz="2400" b="0" i="1" smtClean="0">
                                  <a:solidFill>
                                    <a:schemeClr val="tx1"/>
                                  </a:solidFill>
                                  <a:latin typeface="Cambria Math" panose="02040503050406030204" pitchFamily="18" charset="0"/>
                                  <a:ea typeface="Microsoft Yi Baiti" panose="03000500000000000000" pitchFamily="66" charset="0"/>
                                </a:rPr>
                                <m:t>𝑖</m:t>
                              </m:r>
                            </m:sub>
                          </m:sSub>
                          <m:sSub>
                            <m:sSubPr>
                              <m:ctrlPr>
                                <a:rPr lang="en-US" sz="2400" b="1" i="1" smtClean="0">
                                  <a:solidFill>
                                    <a:schemeClr val="tx1"/>
                                  </a:solidFill>
                                  <a:latin typeface="Cambria Math" panose="02040503050406030204" pitchFamily="18" charset="0"/>
                                  <a:ea typeface="Microsoft Yi Baiti" panose="03000500000000000000" pitchFamily="66" charset="0"/>
                                </a:rPr>
                              </m:ctrlPr>
                            </m:sSubPr>
                            <m:e>
                              <m:r>
                                <a:rPr lang="en-US" sz="2400" b="1" i="1" smtClean="0">
                                  <a:solidFill>
                                    <a:schemeClr val="tx1"/>
                                  </a:solidFill>
                                  <a:latin typeface="Cambria Math" panose="02040503050406030204" pitchFamily="18" charset="0"/>
                                  <a:ea typeface="Microsoft Yi Baiti" panose="03000500000000000000" pitchFamily="66" charset="0"/>
                                </a:rPr>
                                <m:t>𝒙</m:t>
                              </m:r>
                            </m:e>
                            <m:sub>
                              <m:r>
                                <a:rPr lang="en-US" sz="2400" b="1" i="1" smtClean="0">
                                  <a:solidFill>
                                    <a:schemeClr val="tx1"/>
                                  </a:solidFill>
                                  <a:latin typeface="Cambria Math" panose="02040503050406030204" pitchFamily="18" charset="0"/>
                                  <a:ea typeface="Microsoft Yi Baiti" panose="03000500000000000000" pitchFamily="66" charset="0"/>
                                </a:rPr>
                                <m:t>𝒊</m:t>
                              </m:r>
                            </m:sub>
                          </m:sSub>
                        </m:e>
                      </m:nary>
                    </m:oMath>
                  </m:oMathPara>
                </a14:m>
                <a:endParaRPr lang="en-US" sz="2400" dirty="0">
                  <a:solidFill>
                    <a:schemeClr val="tx1"/>
                  </a:solidFill>
                </a:endParaRPr>
              </a:p>
            </p:txBody>
          </p:sp>
        </mc:Choice>
        <mc:Fallback xmlns="">
          <p:sp>
            <p:nvSpPr>
              <p:cNvPr id="12" name="Rectangle 11">
                <a:extLst>
                  <a:ext uri="{FF2B5EF4-FFF2-40B4-BE49-F238E27FC236}">
                    <a16:creationId xmlns:a16="http://schemas.microsoft.com/office/drawing/2014/main" id="{2A0D6A01-4829-4540-ADA0-D4BB16AE31F5}"/>
                  </a:ext>
                </a:extLst>
              </p:cNvPr>
              <p:cNvSpPr>
                <a:spLocks noRot="1" noChangeAspect="1" noMove="1" noResize="1" noEditPoints="1" noAdjustHandles="1" noChangeArrowheads="1" noChangeShapeType="1" noTextEdit="1"/>
              </p:cNvSpPr>
              <p:nvPr/>
            </p:nvSpPr>
            <p:spPr>
              <a:xfrm>
                <a:off x="7553795" y="3161551"/>
                <a:ext cx="2526654" cy="1098891"/>
              </a:xfrm>
              <a:prstGeom prst="rect">
                <a:avLst/>
              </a:prstGeom>
              <a:blipFill>
                <a:blip r:embed="rId3"/>
                <a:stretch>
                  <a:fillRect l="-1000" t="-106897" b="-163218"/>
                </a:stretch>
              </a:blipFill>
            </p:spPr>
            <p:txBody>
              <a:bodyPr/>
              <a:lstStyle/>
              <a:p>
                <a:r>
                  <a:rPr lang="en-US">
                    <a:noFill/>
                  </a:rPr>
                  <a:t> </a:t>
                </a:r>
              </a:p>
            </p:txBody>
          </p:sp>
        </mc:Fallback>
      </mc:AlternateContent>
    </p:spTree>
    <p:extLst>
      <p:ext uri="{BB962C8B-B14F-4D97-AF65-F5344CB8AC3E}">
        <p14:creationId xmlns:p14="http://schemas.microsoft.com/office/powerpoint/2010/main" val="11900352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0CC5E9-7386-4464-BE13-AF1280676881}"/>
              </a:ext>
            </a:extLst>
          </p:cNvPr>
          <p:cNvSpPr>
            <a:spLocks noGrp="1"/>
          </p:cNvSpPr>
          <p:nvPr>
            <p:ph type="title"/>
          </p:nvPr>
        </p:nvSpPr>
        <p:spPr/>
        <p:txBody>
          <a:bodyPr/>
          <a:lstStyle/>
          <a:p>
            <a:r>
              <a:rPr lang="en-US" dirty="0"/>
              <a:t>Kernelizing the Perceptron</a:t>
            </a:r>
          </a:p>
        </p:txBody>
      </p:sp>
      <p:sp>
        <p:nvSpPr>
          <p:cNvPr id="2" name="Slide Number Placeholder 1">
            <a:extLst>
              <a:ext uri="{FF2B5EF4-FFF2-40B4-BE49-F238E27FC236}">
                <a16:creationId xmlns:a16="http://schemas.microsoft.com/office/drawing/2014/main" id="{9BF0680F-9170-47E7-A72B-08A6DDA1CD87}"/>
              </a:ext>
            </a:extLst>
          </p:cNvPr>
          <p:cNvSpPr>
            <a:spLocks noGrp="1"/>
          </p:cNvSpPr>
          <p:nvPr>
            <p:ph type="sldNum" sz="quarter" idx="4"/>
          </p:nvPr>
        </p:nvSpPr>
        <p:spPr/>
        <p:txBody>
          <a:bodyPr/>
          <a:lstStyle/>
          <a:p>
            <a:fld id="{02C8B7B2-9496-47E5-990F-169BD0B1DE6A}" type="slidenum">
              <a:rPr lang="en-US" smtClean="0"/>
              <a:t>79</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21418A-EB15-4904-B1BB-4F3567411D4E}"/>
                  </a:ext>
                </a:extLst>
              </p:cNvPr>
              <p:cNvSpPr txBox="1"/>
              <p:nvPr/>
            </p:nvSpPr>
            <p:spPr>
              <a:xfrm>
                <a:off x="1002117" y="1991824"/>
                <a:ext cx="6184156" cy="3403752"/>
              </a:xfrm>
              <a:prstGeom prst="rect">
                <a:avLst/>
              </a:prstGeom>
              <a:noFill/>
            </p:spPr>
            <p:txBody>
              <a:bodyPr wrap="square">
                <a:spAutoFit/>
              </a:bodyPr>
              <a:lstStyle/>
              <a:p>
                <a:pPr>
                  <a:lnSpc>
                    <a:spcPct val="125000"/>
                  </a:lnSpc>
                </a:pPr>
                <a:r>
                  <a:rPr lang="en-US" sz="2400" dirty="0">
                    <a:solidFill>
                      <a:schemeClr val="tx1"/>
                    </a:solidFill>
                    <a:latin typeface="Microsoft Yi Baiti" panose="03000500000000000000" pitchFamily="66" charset="0"/>
                    <a:ea typeface="Microsoft Yi Baiti" panose="03000500000000000000" pitchFamily="66" charset="0"/>
                  </a:rPr>
                  <a:t>w = zeros(d)</a:t>
                </a:r>
              </a:p>
              <a:p>
                <a:pPr>
                  <a:lnSpc>
                    <a:spcPct val="125000"/>
                  </a:lnSpc>
                </a:pPr>
                <a:r>
                  <a:rPr lang="en-US" sz="2400" dirty="0">
                    <a:latin typeface="Microsoft Yi Baiti" panose="03000500000000000000" pitchFamily="66" charset="0"/>
                    <a:ea typeface="Microsoft Yi Baiti" panose="03000500000000000000" pitchFamily="66" charset="0"/>
                  </a:rPr>
                  <a:t>c = zeros(n)</a:t>
                </a:r>
                <a:endParaRPr lang="en-US" sz="2400" dirty="0">
                  <a:solidFill>
                    <a:schemeClr val="tx1"/>
                  </a:solidFill>
                  <a:latin typeface="Microsoft Yi Baiti" panose="03000500000000000000" pitchFamily="66" charset="0"/>
                  <a:ea typeface="Microsoft Yi Baiti" panose="03000500000000000000" pitchFamily="66" charset="0"/>
                </a:endParaRPr>
              </a:p>
              <a:p>
                <a:pPr>
                  <a:lnSpc>
                    <a:spcPct val="125000"/>
                  </a:lnSpc>
                </a:pPr>
                <a:r>
                  <a:rPr lang="en-US" sz="2400" dirty="0">
                    <a:solidFill>
                      <a:schemeClr val="tx1"/>
                    </a:solidFill>
                    <a:latin typeface="Microsoft Yi Baiti" panose="03000500000000000000" pitchFamily="66" charset="0"/>
                    <a:ea typeface="Microsoft Yi Baiti" panose="03000500000000000000" pitchFamily="66" charset="0"/>
                  </a:rPr>
                  <a:t>Repeat:</a:t>
                </a:r>
              </a:p>
              <a:p>
                <a:pPr>
                  <a:lnSpc>
                    <a:spcPct val="125000"/>
                  </a:lnSpc>
                </a:pPr>
                <a:r>
                  <a:rPr lang="en-US" sz="2400" dirty="0">
                    <a:solidFill>
                      <a:schemeClr val="tx1"/>
                    </a:solidFill>
                    <a:latin typeface="Microsoft Yi Baiti" panose="03000500000000000000" pitchFamily="66" charset="0"/>
                    <a:ea typeface="Microsoft Yi Baiti" panose="03000500000000000000" pitchFamily="66" charset="0"/>
                  </a:rPr>
                  <a:t>   for each example </a:t>
                </a:r>
                <a14:m>
                  <m:oMath xmlns:m="http://schemas.openxmlformats.org/officeDocument/2006/math">
                    <m:sSub>
                      <m:sSubPr>
                        <m:ctrlPr>
                          <a:rPr lang="en-US" sz="2400" b="0" i="1" dirty="0" smtClean="0">
                            <a:solidFill>
                              <a:schemeClr val="tx1"/>
                            </a:solidFill>
                            <a:latin typeface="Cambria Math" panose="02040503050406030204" pitchFamily="18" charset="0"/>
                            <a:ea typeface="Microsoft Yi Baiti" panose="03000500000000000000" pitchFamily="66" charset="0"/>
                          </a:rPr>
                        </m:ctrlPr>
                      </m:sSubPr>
                      <m:e>
                        <m:r>
                          <a:rPr lang="en-US" sz="2400" b="1" i="1" dirty="0" smtClean="0">
                            <a:solidFill>
                              <a:schemeClr val="tx1"/>
                            </a:solidFill>
                            <a:latin typeface="Cambria Math" panose="02040503050406030204" pitchFamily="18" charset="0"/>
                            <a:ea typeface="Microsoft Yi Baiti" panose="03000500000000000000" pitchFamily="66" charset="0"/>
                          </a:rPr>
                          <m:t>𝒙</m:t>
                        </m:r>
                      </m:e>
                      <m:sub>
                        <m:r>
                          <a:rPr lang="en-US" sz="2400" b="0" i="1" dirty="0" smtClean="0">
                            <a:solidFill>
                              <a:schemeClr val="tx1"/>
                            </a:solidFill>
                            <a:latin typeface="Cambria Math" panose="02040503050406030204" pitchFamily="18" charset="0"/>
                            <a:ea typeface="Microsoft Yi Baiti" panose="03000500000000000000" pitchFamily="66" charset="0"/>
                          </a:rPr>
                          <m:t>𝑖</m:t>
                        </m:r>
                      </m:sub>
                    </m:sSub>
                    <m:r>
                      <a:rPr lang="en-US" sz="2400" b="0" i="1" dirty="0" smtClean="0">
                        <a:solidFill>
                          <a:schemeClr val="tx1"/>
                        </a:solidFill>
                        <a:latin typeface="Cambria Math" panose="02040503050406030204" pitchFamily="18" charset="0"/>
                        <a:ea typeface="Microsoft Yi Baiti" panose="03000500000000000000" pitchFamily="66" charset="0"/>
                      </a:rPr>
                      <m:t>, </m:t>
                    </m:r>
                    <m:sSub>
                      <m:sSubPr>
                        <m:ctrlPr>
                          <a:rPr lang="en-US" sz="2400" b="0" i="1" dirty="0" smtClean="0">
                            <a:solidFill>
                              <a:schemeClr val="tx1"/>
                            </a:solidFill>
                            <a:latin typeface="Cambria Math" panose="02040503050406030204" pitchFamily="18" charset="0"/>
                            <a:ea typeface="Microsoft Yi Baiti" panose="03000500000000000000" pitchFamily="66" charset="0"/>
                          </a:rPr>
                        </m:ctrlPr>
                      </m:sSubPr>
                      <m:e>
                        <m:r>
                          <a:rPr lang="en-US" sz="2400" b="0" i="1" dirty="0" smtClean="0">
                            <a:solidFill>
                              <a:schemeClr val="tx1"/>
                            </a:solidFill>
                            <a:latin typeface="Cambria Math" panose="02040503050406030204" pitchFamily="18" charset="0"/>
                            <a:ea typeface="Microsoft Yi Baiti" panose="03000500000000000000" pitchFamily="66" charset="0"/>
                          </a:rPr>
                          <m:t>𝑦</m:t>
                        </m:r>
                      </m:e>
                      <m:sub>
                        <m:r>
                          <a:rPr lang="en-US" sz="2400" b="0" i="1" dirty="0" smtClean="0">
                            <a:solidFill>
                              <a:schemeClr val="tx1"/>
                            </a:solidFill>
                            <a:latin typeface="Cambria Math" panose="02040503050406030204" pitchFamily="18" charset="0"/>
                            <a:ea typeface="Microsoft Yi Baiti" panose="03000500000000000000" pitchFamily="66" charset="0"/>
                          </a:rPr>
                          <m:t>𝑖</m:t>
                        </m:r>
                      </m:sub>
                    </m:sSub>
                    <m:r>
                      <a:rPr lang="en-US" sz="2400" b="0" i="1" dirty="0" smtClean="0">
                        <a:solidFill>
                          <a:schemeClr val="tx1"/>
                        </a:solidFill>
                        <a:latin typeface="Cambria Math" panose="02040503050406030204" pitchFamily="18" charset="0"/>
                        <a:ea typeface="Microsoft Yi Baiti" panose="03000500000000000000" pitchFamily="66" charset="0"/>
                      </a:rPr>
                      <m:t>∈</m:t>
                    </m:r>
                    <m:r>
                      <a:rPr lang="en-US" sz="2400" b="0" i="1" dirty="0" smtClean="0">
                        <a:solidFill>
                          <a:schemeClr val="tx1"/>
                        </a:solidFill>
                        <a:latin typeface="Cambria Math" panose="02040503050406030204" pitchFamily="18" charset="0"/>
                        <a:ea typeface="Microsoft Yi Baiti" panose="03000500000000000000" pitchFamily="66" charset="0"/>
                      </a:rPr>
                      <m:t>𝐷</m:t>
                    </m:r>
                  </m:oMath>
                </a14:m>
                <a:r>
                  <a:rPr lang="en-US" sz="2400" dirty="0">
                    <a:solidFill>
                      <a:schemeClr val="tx1"/>
                    </a:solidFill>
                    <a:latin typeface="Microsoft Yi Baiti" panose="03000500000000000000" pitchFamily="66" charset="0"/>
                    <a:ea typeface="Microsoft Yi Baiti" panose="03000500000000000000" pitchFamily="66" charset="0"/>
                  </a:rPr>
                  <a:t>: 	</a:t>
                </a:r>
              </a:p>
              <a:p>
                <a:pPr>
                  <a:lnSpc>
                    <a:spcPct val="125000"/>
                  </a:lnSpc>
                </a:pPr>
                <a:r>
                  <a:rPr lang="en-US" sz="2400" dirty="0">
                    <a:solidFill>
                      <a:schemeClr val="tx1"/>
                    </a:solidFill>
                    <a:latin typeface="Microsoft Yi Baiti" panose="03000500000000000000" pitchFamily="66" charset="0"/>
                    <a:ea typeface="Microsoft Yi Baiti" panose="03000500000000000000" pitchFamily="66" charset="0"/>
                  </a:rPr>
                  <a:t>      if </a:t>
                </a:r>
                <a14:m>
                  <m:oMath xmlns:m="http://schemas.openxmlformats.org/officeDocument/2006/math">
                    <m:sSub>
                      <m:sSubPr>
                        <m:ctrlPr>
                          <a:rPr lang="en-US" sz="2400" b="0" i="1" dirty="0" smtClean="0">
                            <a:solidFill>
                              <a:schemeClr val="tx1"/>
                            </a:solidFill>
                            <a:latin typeface="Cambria Math" panose="02040503050406030204" pitchFamily="18" charset="0"/>
                            <a:ea typeface="Microsoft Yi Baiti" panose="03000500000000000000" pitchFamily="66" charset="0"/>
                          </a:rPr>
                        </m:ctrlPr>
                      </m:sSubPr>
                      <m:e>
                        <m:r>
                          <a:rPr lang="en-US" sz="2400" b="0" i="1" dirty="0" smtClean="0">
                            <a:solidFill>
                              <a:schemeClr val="tx1"/>
                            </a:solidFill>
                            <a:latin typeface="Cambria Math" panose="02040503050406030204" pitchFamily="18" charset="0"/>
                            <a:ea typeface="Microsoft Yi Baiti" panose="03000500000000000000" pitchFamily="66" charset="0"/>
                          </a:rPr>
                          <m:t>𝑦</m:t>
                        </m:r>
                      </m:e>
                      <m:sub>
                        <m:r>
                          <a:rPr lang="en-US" sz="2400" b="0" i="1" dirty="0" smtClean="0">
                            <a:solidFill>
                              <a:schemeClr val="tx1"/>
                            </a:solidFill>
                            <a:latin typeface="Cambria Math" panose="02040503050406030204" pitchFamily="18" charset="0"/>
                            <a:ea typeface="Microsoft Yi Baiti" panose="03000500000000000000" pitchFamily="66" charset="0"/>
                          </a:rPr>
                          <m:t>𝑖</m:t>
                        </m:r>
                      </m:sub>
                    </m:sSub>
                    <m:r>
                      <a:rPr lang="en-US" sz="2400" i="1" smtClean="0">
                        <a:solidFill>
                          <a:srgbClr val="D73F09"/>
                        </a:solidFill>
                        <a:latin typeface="Cambria Math" panose="02040503050406030204" pitchFamily="18" charset="0"/>
                        <a:ea typeface="Microsoft Yi Baiti" panose="03000500000000000000" pitchFamily="66" charset="0"/>
                      </a:rPr>
                      <m:t>𝛼</m:t>
                    </m:r>
                    <m:sSup>
                      <m:sSupPr>
                        <m:ctrlPr>
                          <a:rPr lang="en-US" sz="2400" b="1" i="1" smtClean="0">
                            <a:solidFill>
                              <a:srgbClr val="D73F09"/>
                            </a:solidFill>
                            <a:latin typeface="Cambria Math" panose="02040503050406030204" pitchFamily="18" charset="0"/>
                            <a:ea typeface="Microsoft Yi Baiti" panose="03000500000000000000" pitchFamily="66" charset="0"/>
                          </a:rPr>
                        </m:ctrlPr>
                      </m:sSupPr>
                      <m:e>
                        <m:nary>
                          <m:naryPr>
                            <m:chr m:val="∑"/>
                            <m:ctrlPr>
                              <a:rPr lang="en-US" sz="2400" i="1">
                                <a:solidFill>
                                  <a:srgbClr val="D73F09"/>
                                </a:solidFill>
                                <a:latin typeface="Cambria Math" panose="02040503050406030204" pitchFamily="18" charset="0"/>
                                <a:ea typeface="Microsoft Yi Baiti" panose="03000500000000000000" pitchFamily="66" charset="0"/>
                              </a:rPr>
                            </m:ctrlPr>
                          </m:naryPr>
                          <m:sub>
                            <m:r>
                              <a:rPr lang="en-US" sz="2400" i="1">
                                <a:solidFill>
                                  <a:srgbClr val="D73F09"/>
                                </a:solidFill>
                                <a:latin typeface="Cambria Math" panose="02040503050406030204" pitchFamily="18" charset="0"/>
                                <a:ea typeface="Microsoft Yi Baiti" panose="03000500000000000000" pitchFamily="66" charset="0"/>
                              </a:rPr>
                              <m:t>𝑗</m:t>
                            </m:r>
                            <m:r>
                              <a:rPr lang="en-US" sz="2400" i="1">
                                <a:solidFill>
                                  <a:srgbClr val="D73F09"/>
                                </a:solidFill>
                                <a:latin typeface="Cambria Math" panose="02040503050406030204" pitchFamily="18" charset="0"/>
                                <a:ea typeface="Microsoft Yi Baiti" panose="03000500000000000000" pitchFamily="66" charset="0"/>
                              </a:rPr>
                              <m:t>=1</m:t>
                            </m:r>
                          </m:sub>
                          <m:sup>
                            <m:r>
                              <a:rPr lang="en-US" sz="2400" i="1">
                                <a:solidFill>
                                  <a:srgbClr val="D73F09"/>
                                </a:solidFill>
                                <a:latin typeface="Cambria Math" panose="02040503050406030204" pitchFamily="18" charset="0"/>
                                <a:ea typeface="Microsoft Yi Baiti" panose="03000500000000000000" pitchFamily="66" charset="0"/>
                              </a:rPr>
                              <m:t>𝑛</m:t>
                            </m:r>
                          </m:sup>
                          <m:e>
                            <m:sSub>
                              <m:sSubPr>
                                <m:ctrlPr>
                                  <a:rPr lang="en-US" sz="2400" i="1">
                                    <a:solidFill>
                                      <a:srgbClr val="D73F09"/>
                                    </a:solidFill>
                                    <a:latin typeface="Cambria Math" panose="02040503050406030204" pitchFamily="18" charset="0"/>
                                    <a:ea typeface="Microsoft Yi Baiti" panose="03000500000000000000" pitchFamily="66" charset="0"/>
                                  </a:rPr>
                                </m:ctrlPr>
                              </m:sSubPr>
                              <m:e>
                                <m:r>
                                  <a:rPr lang="en-US" sz="2400" i="1">
                                    <a:solidFill>
                                      <a:srgbClr val="D73F09"/>
                                    </a:solidFill>
                                    <a:latin typeface="Cambria Math" panose="02040503050406030204" pitchFamily="18" charset="0"/>
                                    <a:ea typeface="Microsoft Yi Baiti" panose="03000500000000000000" pitchFamily="66" charset="0"/>
                                  </a:rPr>
                                  <m:t>𝑐</m:t>
                                </m:r>
                              </m:e>
                              <m:sub>
                                <m:r>
                                  <a:rPr lang="en-US" sz="2400" i="1">
                                    <a:solidFill>
                                      <a:srgbClr val="D73F09"/>
                                    </a:solidFill>
                                    <a:latin typeface="Cambria Math" panose="02040503050406030204" pitchFamily="18" charset="0"/>
                                    <a:ea typeface="Microsoft Yi Baiti" panose="03000500000000000000" pitchFamily="66" charset="0"/>
                                  </a:rPr>
                                  <m:t>𝑗</m:t>
                                </m:r>
                              </m:sub>
                            </m:sSub>
                            <m:sSub>
                              <m:sSubPr>
                                <m:ctrlPr>
                                  <a:rPr lang="en-US" sz="2400" i="1">
                                    <a:solidFill>
                                      <a:srgbClr val="D73F09"/>
                                    </a:solidFill>
                                    <a:latin typeface="Cambria Math" panose="02040503050406030204" pitchFamily="18" charset="0"/>
                                    <a:ea typeface="Microsoft Yi Baiti" panose="03000500000000000000" pitchFamily="66" charset="0"/>
                                  </a:rPr>
                                </m:ctrlPr>
                              </m:sSubPr>
                              <m:e>
                                <m:r>
                                  <a:rPr lang="en-US" sz="2400" i="1">
                                    <a:solidFill>
                                      <a:srgbClr val="D73F09"/>
                                    </a:solidFill>
                                    <a:latin typeface="Cambria Math" panose="02040503050406030204" pitchFamily="18" charset="0"/>
                                    <a:ea typeface="Microsoft Yi Baiti" panose="03000500000000000000" pitchFamily="66" charset="0"/>
                                  </a:rPr>
                                  <m:t>𝑦</m:t>
                                </m:r>
                              </m:e>
                              <m:sub>
                                <m:r>
                                  <a:rPr lang="en-US" sz="2400" i="1">
                                    <a:solidFill>
                                      <a:srgbClr val="D73F09"/>
                                    </a:solidFill>
                                    <a:latin typeface="Cambria Math" panose="02040503050406030204" pitchFamily="18" charset="0"/>
                                    <a:ea typeface="Microsoft Yi Baiti" panose="03000500000000000000" pitchFamily="66" charset="0"/>
                                  </a:rPr>
                                  <m:t>𝑗</m:t>
                                </m:r>
                              </m:sub>
                            </m:sSub>
                            <m:sSub>
                              <m:sSubPr>
                                <m:ctrlPr>
                                  <a:rPr lang="en-US" sz="2400" b="1" i="1">
                                    <a:solidFill>
                                      <a:srgbClr val="D73F09"/>
                                    </a:solidFill>
                                    <a:latin typeface="Cambria Math" panose="02040503050406030204" pitchFamily="18" charset="0"/>
                                    <a:ea typeface="Microsoft Yi Baiti" panose="03000500000000000000" pitchFamily="66" charset="0"/>
                                  </a:rPr>
                                </m:ctrlPr>
                              </m:sSubPr>
                              <m:e>
                                <m:r>
                                  <a:rPr lang="en-US" sz="2400" b="1" i="1">
                                    <a:solidFill>
                                      <a:srgbClr val="D73F09"/>
                                    </a:solidFill>
                                    <a:latin typeface="Cambria Math" panose="02040503050406030204" pitchFamily="18" charset="0"/>
                                    <a:ea typeface="Microsoft Yi Baiti" panose="03000500000000000000" pitchFamily="66" charset="0"/>
                                  </a:rPr>
                                  <m:t>𝒙</m:t>
                                </m:r>
                              </m:e>
                              <m:sub>
                                <m:r>
                                  <a:rPr lang="en-US" sz="2400" b="1" i="1">
                                    <a:solidFill>
                                      <a:srgbClr val="D73F09"/>
                                    </a:solidFill>
                                    <a:latin typeface="Cambria Math" panose="02040503050406030204" pitchFamily="18" charset="0"/>
                                    <a:ea typeface="Microsoft Yi Baiti" panose="03000500000000000000" pitchFamily="66" charset="0"/>
                                  </a:rPr>
                                  <m:t>𝒋</m:t>
                                </m:r>
                              </m:sub>
                            </m:sSub>
                          </m:e>
                        </m:nary>
                      </m:e>
                      <m:sup>
                        <m:r>
                          <a:rPr lang="en-US" sz="2400" b="1" i="1" smtClean="0">
                            <a:solidFill>
                              <a:srgbClr val="D73F09"/>
                            </a:solidFill>
                            <a:latin typeface="Cambria Math" panose="02040503050406030204" pitchFamily="18" charset="0"/>
                            <a:ea typeface="Microsoft Yi Baiti" panose="03000500000000000000" pitchFamily="66" charset="0"/>
                          </a:rPr>
                          <m:t>𝑻</m:t>
                        </m:r>
                      </m:sup>
                    </m:sSup>
                    <m:sSub>
                      <m:sSubPr>
                        <m:ctrlPr>
                          <a:rPr lang="en-US" sz="2400" b="1" i="1" dirty="0" smtClean="0">
                            <a:solidFill>
                              <a:schemeClr val="tx1"/>
                            </a:solidFill>
                            <a:latin typeface="Cambria Math" panose="02040503050406030204" pitchFamily="18" charset="0"/>
                            <a:ea typeface="Microsoft Yi Baiti" panose="03000500000000000000" pitchFamily="66" charset="0"/>
                          </a:rPr>
                        </m:ctrlPr>
                      </m:sSubPr>
                      <m:e>
                        <m:r>
                          <a:rPr lang="en-US" sz="2400" b="1" i="1" dirty="0" smtClean="0">
                            <a:solidFill>
                              <a:schemeClr val="tx1"/>
                            </a:solidFill>
                            <a:latin typeface="Cambria Math" panose="02040503050406030204" pitchFamily="18" charset="0"/>
                            <a:ea typeface="Microsoft Yi Baiti" panose="03000500000000000000" pitchFamily="66" charset="0"/>
                          </a:rPr>
                          <m:t>𝒙</m:t>
                        </m:r>
                      </m:e>
                      <m:sub>
                        <m:r>
                          <a:rPr lang="en-US" sz="2400" b="1" i="1" dirty="0" smtClean="0">
                            <a:solidFill>
                              <a:schemeClr val="tx1"/>
                            </a:solidFill>
                            <a:latin typeface="Cambria Math" panose="02040503050406030204" pitchFamily="18" charset="0"/>
                            <a:ea typeface="Microsoft Yi Baiti" panose="03000500000000000000" pitchFamily="66" charset="0"/>
                          </a:rPr>
                          <m:t>𝒊</m:t>
                        </m:r>
                      </m:sub>
                    </m:sSub>
                    <m:r>
                      <a:rPr lang="en-US" sz="2400" b="0" i="1" dirty="0" smtClean="0">
                        <a:solidFill>
                          <a:schemeClr val="tx1"/>
                        </a:solidFill>
                        <a:latin typeface="Cambria Math" panose="02040503050406030204" pitchFamily="18" charset="0"/>
                        <a:ea typeface="Microsoft Yi Baiti" panose="03000500000000000000" pitchFamily="66" charset="0"/>
                      </a:rPr>
                      <m:t>&lt;0</m:t>
                    </m:r>
                    <m:r>
                      <a:rPr lang="en-US" sz="2400" b="1" i="1" dirty="0" smtClean="0">
                        <a:solidFill>
                          <a:schemeClr val="tx1"/>
                        </a:solidFill>
                        <a:latin typeface="Cambria Math" panose="02040503050406030204" pitchFamily="18" charset="0"/>
                        <a:ea typeface="Microsoft Yi Baiti" panose="03000500000000000000" pitchFamily="66" charset="0"/>
                      </a:rPr>
                      <m:t>:</m:t>
                    </m:r>
                  </m:oMath>
                </a14:m>
                <a:r>
                  <a:rPr lang="en-US" sz="2400" dirty="0">
                    <a:solidFill>
                      <a:schemeClr val="tx1"/>
                    </a:solidFill>
                    <a:latin typeface="Microsoft Yi Baiti" panose="03000500000000000000" pitchFamily="66" charset="0"/>
                    <a:ea typeface="Microsoft Yi Baiti" panose="03000500000000000000" pitchFamily="66" charset="0"/>
                  </a:rPr>
                  <a:t>	</a:t>
                </a:r>
                <a:endParaRPr lang="en-US" sz="2400" dirty="0">
                  <a:latin typeface="Microsoft Yi Baiti" panose="03000500000000000000" pitchFamily="66" charset="0"/>
                  <a:ea typeface="Microsoft Yi Baiti" panose="03000500000000000000" pitchFamily="66" charset="0"/>
                </a:endParaRPr>
              </a:p>
              <a:p>
                <a:pPr>
                  <a:lnSpc>
                    <a:spcPct val="125000"/>
                  </a:lnSpc>
                </a:pPr>
                <a:r>
                  <a:rPr lang="en-US" sz="2400" dirty="0">
                    <a:solidFill>
                      <a:schemeClr val="tx1"/>
                    </a:solidFill>
                    <a:latin typeface="Microsoft Yi Baiti" panose="03000500000000000000" pitchFamily="66" charset="0"/>
                    <a:ea typeface="Microsoft Yi Baiti" panose="03000500000000000000" pitchFamily="66" charset="0"/>
                  </a:rPr>
                  <a:t>	  </a:t>
                </a:r>
                <a14:m>
                  <m:oMath xmlns:m="http://schemas.openxmlformats.org/officeDocument/2006/math">
                    <m:sSub>
                      <m:sSubPr>
                        <m:ctrlPr>
                          <a:rPr lang="en-US" sz="2400" b="0" i="1" smtClean="0">
                            <a:solidFill>
                              <a:schemeClr val="tx1"/>
                            </a:solidFill>
                            <a:latin typeface="Cambria Math" panose="02040503050406030204" pitchFamily="18" charset="0"/>
                            <a:ea typeface="Microsoft Yi Baiti" panose="03000500000000000000" pitchFamily="66" charset="0"/>
                          </a:rPr>
                        </m:ctrlPr>
                      </m:sSubPr>
                      <m:e>
                        <m:r>
                          <a:rPr lang="en-US" sz="2400" b="0" i="1" smtClean="0">
                            <a:solidFill>
                              <a:schemeClr val="tx1"/>
                            </a:solidFill>
                            <a:latin typeface="Cambria Math" panose="02040503050406030204" pitchFamily="18" charset="0"/>
                            <a:ea typeface="Microsoft Yi Baiti" panose="03000500000000000000" pitchFamily="66" charset="0"/>
                          </a:rPr>
                          <m:t>𝑐</m:t>
                        </m:r>
                      </m:e>
                      <m:sub>
                        <m:r>
                          <a:rPr lang="en-US" sz="2400" b="0" i="1" smtClean="0">
                            <a:solidFill>
                              <a:schemeClr val="tx1"/>
                            </a:solidFill>
                            <a:latin typeface="Cambria Math" panose="02040503050406030204" pitchFamily="18" charset="0"/>
                            <a:ea typeface="Microsoft Yi Baiti" panose="03000500000000000000" pitchFamily="66" charset="0"/>
                          </a:rPr>
                          <m:t>𝑖</m:t>
                        </m:r>
                      </m:sub>
                    </m:sSub>
                    <m:r>
                      <a:rPr lang="en-US" sz="2400" b="0" i="1" smtClean="0">
                        <a:solidFill>
                          <a:schemeClr val="tx1"/>
                        </a:solidFill>
                        <a:latin typeface="Cambria Math" panose="02040503050406030204" pitchFamily="18" charset="0"/>
                        <a:ea typeface="Microsoft Yi Baiti" panose="03000500000000000000" pitchFamily="66" charset="0"/>
                      </a:rPr>
                      <m:t>=</m:t>
                    </m:r>
                    <m:sSub>
                      <m:sSubPr>
                        <m:ctrlPr>
                          <a:rPr lang="en-US" sz="2400" b="0" i="1" smtClean="0">
                            <a:solidFill>
                              <a:schemeClr val="tx1"/>
                            </a:solidFill>
                            <a:latin typeface="Cambria Math" panose="02040503050406030204" pitchFamily="18" charset="0"/>
                            <a:ea typeface="Microsoft Yi Baiti" panose="03000500000000000000" pitchFamily="66" charset="0"/>
                          </a:rPr>
                        </m:ctrlPr>
                      </m:sSubPr>
                      <m:e>
                        <m:r>
                          <a:rPr lang="en-US" sz="2400" b="0" i="1" smtClean="0">
                            <a:solidFill>
                              <a:schemeClr val="tx1"/>
                            </a:solidFill>
                            <a:latin typeface="Cambria Math" panose="02040503050406030204" pitchFamily="18" charset="0"/>
                            <a:ea typeface="Microsoft Yi Baiti" panose="03000500000000000000" pitchFamily="66" charset="0"/>
                          </a:rPr>
                          <m:t>𝑐</m:t>
                        </m:r>
                      </m:e>
                      <m:sub>
                        <m:r>
                          <a:rPr lang="en-US" sz="2400" b="0" i="1" smtClean="0">
                            <a:solidFill>
                              <a:schemeClr val="tx1"/>
                            </a:solidFill>
                            <a:latin typeface="Cambria Math" panose="02040503050406030204" pitchFamily="18" charset="0"/>
                            <a:ea typeface="Microsoft Yi Baiti" panose="03000500000000000000" pitchFamily="66" charset="0"/>
                          </a:rPr>
                          <m:t>𝑖</m:t>
                        </m:r>
                      </m:sub>
                    </m:sSub>
                    <m:r>
                      <a:rPr lang="en-US" sz="2400" b="0" i="1" smtClean="0">
                        <a:solidFill>
                          <a:schemeClr val="tx1"/>
                        </a:solidFill>
                        <a:latin typeface="Cambria Math" panose="02040503050406030204" pitchFamily="18" charset="0"/>
                        <a:ea typeface="Microsoft Yi Baiti" panose="03000500000000000000" pitchFamily="66" charset="0"/>
                      </a:rPr>
                      <m:t>+1</m:t>
                    </m:r>
                  </m:oMath>
                </a14:m>
                <a:r>
                  <a:rPr lang="en-US" sz="2400" dirty="0">
                    <a:solidFill>
                      <a:schemeClr val="tx1"/>
                    </a:solidFill>
                    <a:latin typeface="Microsoft Yi Baiti" panose="03000500000000000000" pitchFamily="66" charset="0"/>
                    <a:ea typeface="Microsoft Yi Baiti" panose="03000500000000000000" pitchFamily="66" charset="0"/>
                  </a:rPr>
                  <a:t>	</a:t>
                </a:r>
              </a:p>
              <a:p>
                <a:pPr>
                  <a:lnSpc>
                    <a:spcPct val="125000"/>
                  </a:lnSpc>
                </a:pPr>
                <a:r>
                  <a:rPr lang="en-US" sz="2400" dirty="0">
                    <a:solidFill>
                      <a:schemeClr val="tx1"/>
                    </a:solidFill>
                    <a:latin typeface="Microsoft Yi Baiti" panose="03000500000000000000" pitchFamily="66" charset="0"/>
                    <a:ea typeface="Microsoft Yi Baiti" panose="03000500000000000000" pitchFamily="66" charset="0"/>
                  </a:rPr>
                  <a:t>Until no errors or max iterations	</a:t>
                </a:r>
              </a:p>
            </p:txBody>
          </p:sp>
        </mc:Choice>
        <mc:Fallback xmlns="">
          <p:sp>
            <p:nvSpPr>
              <p:cNvPr id="6" name="TextBox 5">
                <a:extLst>
                  <a:ext uri="{FF2B5EF4-FFF2-40B4-BE49-F238E27FC236}">
                    <a16:creationId xmlns:a16="http://schemas.microsoft.com/office/drawing/2014/main" id="{8621418A-EB15-4904-B1BB-4F3567411D4E}"/>
                  </a:ext>
                </a:extLst>
              </p:cNvPr>
              <p:cNvSpPr txBox="1">
                <a:spLocks noRot="1" noChangeAspect="1" noMove="1" noResize="1" noEditPoints="1" noAdjustHandles="1" noChangeArrowheads="1" noChangeShapeType="1" noTextEdit="1"/>
              </p:cNvSpPr>
              <p:nvPr/>
            </p:nvSpPr>
            <p:spPr>
              <a:xfrm>
                <a:off x="1002117" y="1991824"/>
                <a:ext cx="6184156" cy="3403752"/>
              </a:xfrm>
              <a:prstGeom prst="rect">
                <a:avLst/>
              </a:prstGeom>
              <a:blipFill>
                <a:blip r:embed="rId2"/>
                <a:stretch>
                  <a:fillRect l="-1434" t="-372" b="-26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C0483EB-5F7D-48D2-948B-BEB278E14229}"/>
                  </a:ext>
                </a:extLst>
              </p:cNvPr>
              <p:cNvSpPr txBox="1"/>
              <p:nvPr/>
            </p:nvSpPr>
            <p:spPr>
              <a:xfrm>
                <a:off x="609597" y="979755"/>
                <a:ext cx="11057683" cy="400110"/>
              </a:xfrm>
              <a:prstGeom prst="rect">
                <a:avLst/>
              </a:prstGeom>
              <a:noFill/>
            </p:spPr>
            <p:txBody>
              <a:bodyPr wrap="square">
                <a:spAutoFit/>
              </a:bodyPr>
              <a:lstStyle/>
              <a:p>
                <a:pPr marL="0" lvl="1">
                  <a:lnSpc>
                    <a:spcPct val="100000"/>
                  </a:lnSpc>
                </a:pPr>
                <a:r>
                  <a:rPr lang="en-US" sz="2000" dirty="0">
                    <a:latin typeface="Avenir Next LT Pro" panose="020B0504020202020204" pitchFamily="34" charset="0"/>
                  </a:rPr>
                  <a:t>Let’s plug in our definition of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𝑡</m:t>
                        </m:r>
                      </m:sub>
                    </m:sSub>
                  </m:oMath>
                </a14:m>
                <a:r>
                  <a:rPr lang="en-US" sz="2000" dirty="0">
                    <a:latin typeface="Avenir Next LT Pro" panose="020B0504020202020204" pitchFamily="34" charset="0"/>
                  </a:rPr>
                  <a:t> and drop the update</a:t>
                </a:r>
              </a:p>
            </p:txBody>
          </p:sp>
        </mc:Choice>
        <mc:Fallback xmlns="">
          <p:sp>
            <p:nvSpPr>
              <p:cNvPr id="9" name="TextBox 8">
                <a:extLst>
                  <a:ext uri="{FF2B5EF4-FFF2-40B4-BE49-F238E27FC236}">
                    <a16:creationId xmlns:a16="http://schemas.microsoft.com/office/drawing/2014/main" id="{8C0483EB-5F7D-48D2-948B-BEB278E14229}"/>
                  </a:ext>
                </a:extLst>
              </p:cNvPr>
              <p:cNvSpPr txBox="1">
                <a:spLocks noRot="1" noChangeAspect="1" noMove="1" noResize="1" noEditPoints="1" noAdjustHandles="1" noChangeArrowheads="1" noChangeShapeType="1" noTextEdit="1"/>
              </p:cNvSpPr>
              <p:nvPr/>
            </p:nvSpPr>
            <p:spPr>
              <a:xfrm>
                <a:off x="609597" y="979755"/>
                <a:ext cx="11057683" cy="400110"/>
              </a:xfrm>
              <a:prstGeom prst="rect">
                <a:avLst/>
              </a:prstGeom>
              <a:blipFill>
                <a:blip r:embed="rId3"/>
                <a:stretch>
                  <a:fillRect l="-574"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A0D6A01-4829-4540-ADA0-D4BB16AE31F5}"/>
                  </a:ext>
                </a:extLst>
              </p:cNvPr>
              <p:cNvSpPr/>
              <p:nvPr/>
            </p:nvSpPr>
            <p:spPr>
              <a:xfrm>
                <a:off x="7391750" y="3144254"/>
                <a:ext cx="2526654" cy="10988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tx1"/>
                              </a:solidFill>
                              <a:latin typeface="Cambria Math" panose="02040503050406030204" pitchFamily="18" charset="0"/>
                              <a:ea typeface="Microsoft Yi Baiti" panose="03000500000000000000" pitchFamily="66" charset="0"/>
                            </a:rPr>
                          </m:ctrlPr>
                        </m:sSubPr>
                        <m:e>
                          <m:r>
                            <a:rPr lang="en-US" sz="2400" b="1" i="1" smtClean="0">
                              <a:solidFill>
                                <a:schemeClr val="tx1"/>
                              </a:solidFill>
                              <a:latin typeface="Cambria Math" panose="02040503050406030204" pitchFamily="18" charset="0"/>
                              <a:ea typeface="Microsoft Yi Baiti" panose="03000500000000000000" pitchFamily="66" charset="0"/>
                            </a:rPr>
                            <m:t>𝒘</m:t>
                          </m:r>
                        </m:e>
                        <m:sub>
                          <m:r>
                            <a:rPr lang="en-US" sz="2400" b="1" i="1" smtClean="0">
                              <a:solidFill>
                                <a:schemeClr val="tx1"/>
                              </a:solidFill>
                              <a:latin typeface="Cambria Math" panose="02040503050406030204" pitchFamily="18" charset="0"/>
                              <a:ea typeface="Microsoft Yi Baiti" panose="03000500000000000000" pitchFamily="66" charset="0"/>
                            </a:rPr>
                            <m:t>𝒕</m:t>
                          </m:r>
                        </m:sub>
                      </m:sSub>
                      <m:r>
                        <a:rPr lang="en-US" sz="2400" b="1" i="1" smtClean="0">
                          <a:solidFill>
                            <a:schemeClr val="tx1"/>
                          </a:solidFill>
                          <a:latin typeface="Cambria Math" panose="02040503050406030204" pitchFamily="18" charset="0"/>
                          <a:ea typeface="Microsoft Yi Baiti" panose="03000500000000000000" pitchFamily="66" charset="0"/>
                        </a:rPr>
                        <m:t>=</m:t>
                      </m:r>
                      <m:r>
                        <a:rPr lang="en-US" sz="2400" b="0" i="1">
                          <a:latin typeface="Cambria Math" panose="02040503050406030204" pitchFamily="18" charset="0"/>
                          <a:ea typeface="Microsoft Yi Baiti" panose="03000500000000000000" pitchFamily="66" charset="0"/>
                        </a:rPr>
                        <m:t>𝛼</m:t>
                      </m:r>
                      <m:nary>
                        <m:naryPr>
                          <m:chr m:val="∑"/>
                          <m:ctrlPr>
                            <a:rPr lang="en-US" sz="2400" i="1" smtClean="0">
                              <a:solidFill>
                                <a:schemeClr val="tx1"/>
                              </a:solidFill>
                              <a:latin typeface="Cambria Math" panose="02040503050406030204" pitchFamily="18" charset="0"/>
                              <a:ea typeface="Microsoft Yi Baiti" panose="03000500000000000000" pitchFamily="66" charset="0"/>
                            </a:rPr>
                          </m:ctrlPr>
                        </m:naryPr>
                        <m:sub>
                          <m:r>
                            <a:rPr lang="en-US" sz="2400" b="0" i="1" smtClean="0">
                              <a:solidFill>
                                <a:schemeClr val="tx1"/>
                              </a:solidFill>
                              <a:latin typeface="Cambria Math" panose="02040503050406030204" pitchFamily="18" charset="0"/>
                              <a:ea typeface="Microsoft Yi Baiti" panose="03000500000000000000" pitchFamily="66" charset="0"/>
                            </a:rPr>
                            <m:t>𝑖</m:t>
                          </m:r>
                          <m:r>
                            <a:rPr lang="en-US" sz="2400" b="0" i="1" smtClean="0">
                              <a:solidFill>
                                <a:schemeClr val="tx1"/>
                              </a:solidFill>
                              <a:latin typeface="Cambria Math" panose="02040503050406030204" pitchFamily="18" charset="0"/>
                              <a:ea typeface="Microsoft Yi Baiti" panose="03000500000000000000" pitchFamily="66" charset="0"/>
                            </a:rPr>
                            <m:t>=1</m:t>
                          </m:r>
                        </m:sub>
                        <m:sup>
                          <m:r>
                            <a:rPr lang="en-US" sz="2400" b="0" i="1" smtClean="0">
                              <a:solidFill>
                                <a:schemeClr val="tx1"/>
                              </a:solidFill>
                              <a:latin typeface="Cambria Math" panose="02040503050406030204" pitchFamily="18" charset="0"/>
                              <a:ea typeface="Microsoft Yi Baiti" panose="03000500000000000000" pitchFamily="66" charset="0"/>
                            </a:rPr>
                            <m:t>𝑛</m:t>
                          </m:r>
                        </m:sup>
                        <m:e>
                          <m:sSub>
                            <m:sSubPr>
                              <m:ctrlPr>
                                <a:rPr lang="en-US" sz="2400" i="1" smtClean="0">
                                  <a:solidFill>
                                    <a:schemeClr val="tx1"/>
                                  </a:solidFill>
                                  <a:latin typeface="Cambria Math" panose="02040503050406030204" pitchFamily="18" charset="0"/>
                                  <a:ea typeface="Microsoft Yi Baiti" panose="03000500000000000000" pitchFamily="66" charset="0"/>
                                </a:rPr>
                              </m:ctrlPr>
                            </m:sSubPr>
                            <m:e>
                              <m:r>
                                <a:rPr lang="en-US" sz="2400" b="0" i="1" smtClean="0">
                                  <a:solidFill>
                                    <a:schemeClr val="tx1"/>
                                  </a:solidFill>
                                  <a:latin typeface="Cambria Math" panose="02040503050406030204" pitchFamily="18" charset="0"/>
                                  <a:ea typeface="Microsoft Yi Baiti" panose="03000500000000000000" pitchFamily="66" charset="0"/>
                                </a:rPr>
                                <m:t>𝑐</m:t>
                              </m:r>
                            </m:e>
                            <m:sub>
                              <m:r>
                                <a:rPr lang="en-US" sz="2400" b="0" i="1" smtClean="0">
                                  <a:solidFill>
                                    <a:schemeClr val="tx1"/>
                                  </a:solidFill>
                                  <a:latin typeface="Cambria Math" panose="02040503050406030204" pitchFamily="18" charset="0"/>
                                  <a:ea typeface="Microsoft Yi Baiti" panose="03000500000000000000" pitchFamily="66" charset="0"/>
                                </a:rPr>
                                <m:t>𝑖</m:t>
                              </m:r>
                            </m:sub>
                          </m:sSub>
                          <m:sSub>
                            <m:sSubPr>
                              <m:ctrlPr>
                                <a:rPr lang="en-US" sz="2400" i="1" smtClean="0">
                                  <a:solidFill>
                                    <a:schemeClr val="tx1"/>
                                  </a:solidFill>
                                  <a:latin typeface="Cambria Math" panose="02040503050406030204" pitchFamily="18" charset="0"/>
                                  <a:ea typeface="Microsoft Yi Baiti" panose="03000500000000000000" pitchFamily="66" charset="0"/>
                                </a:rPr>
                              </m:ctrlPr>
                            </m:sSubPr>
                            <m:e>
                              <m:r>
                                <a:rPr lang="en-US" sz="2400" b="0" i="1" smtClean="0">
                                  <a:solidFill>
                                    <a:schemeClr val="tx1"/>
                                  </a:solidFill>
                                  <a:latin typeface="Cambria Math" panose="02040503050406030204" pitchFamily="18" charset="0"/>
                                  <a:ea typeface="Microsoft Yi Baiti" panose="03000500000000000000" pitchFamily="66" charset="0"/>
                                </a:rPr>
                                <m:t>𝑦</m:t>
                              </m:r>
                            </m:e>
                            <m:sub>
                              <m:r>
                                <a:rPr lang="en-US" sz="2400" b="0" i="1" smtClean="0">
                                  <a:solidFill>
                                    <a:schemeClr val="tx1"/>
                                  </a:solidFill>
                                  <a:latin typeface="Cambria Math" panose="02040503050406030204" pitchFamily="18" charset="0"/>
                                  <a:ea typeface="Microsoft Yi Baiti" panose="03000500000000000000" pitchFamily="66" charset="0"/>
                                </a:rPr>
                                <m:t>𝑖</m:t>
                              </m:r>
                            </m:sub>
                          </m:sSub>
                          <m:sSub>
                            <m:sSubPr>
                              <m:ctrlPr>
                                <a:rPr lang="en-US" sz="2400" b="1" i="1" smtClean="0">
                                  <a:solidFill>
                                    <a:schemeClr val="tx1"/>
                                  </a:solidFill>
                                  <a:latin typeface="Cambria Math" panose="02040503050406030204" pitchFamily="18" charset="0"/>
                                  <a:ea typeface="Microsoft Yi Baiti" panose="03000500000000000000" pitchFamily="66" charset="0"/>
                                </a:rPr>
                              </m:ctrlPr>
                            </m:sSubPr>
                            <m:e>
                              <m:r>
                                <a:rPr lang="en-US" sz="2400" b="1" i="1" smtClean="0">
                                  <a:solidFill>
                                    <a:schemeClr val="tx1"/>
                                  </a:solidFill>
                                  <a:latin typeface="Cambria Math" panose="02040503050406030204" pitchFamily="18" charset="0"/>
                                  <a:ea typeface="Microsoft Yi Baiti" panose="03000500000000000000" pitchFamily="66" charset="0"/>
                                </a:rPr>
                                <m:t>𝒙</m:t>
                              </m:r>
                            </m:e>
                            <m:sub>
                              <m:r>
                                <a:rPr lang="en-US" sz="2400" b="1" i="1" smtClean="0">
                                  <a:solidFill>
                                    <a:schemeClr val="tx1"/>
                                  </a:solidFill>
                                  <a:latin typeface="Cambria Math" panose="02040503050406030204" pitchFamily="18" charset="0"/>
                                  <a:ea typeface="Microsoft Yi Baiti" panose="03000500000000000000" pitchFamily="66" charset="0"/>
                                </a:rPr>
                                <m:t>𝒊</m:t>
                              </m:r>
                            </m:sub>
                          </m:sSub>
                        </m:e>
                      </m:nary>
                    </m:oMath>
                  </m:oMathPara>
                </a14:m>
                <a:endParaRPr lang="en-US" sz="2400" dirty="0">
                  <a:solidFill>
                    <a:schemeClr val="tx1"/>
                  </a:solidFill>
                </a:endParaRPr>
              </a:p>
            </p:txBody>
          </p:sp>
        </mc:Choice>
        <mc:Fallback xmlns="">
          <p:sp>
            <p:nvSpPr>
              <p:cNvPr id="12" name="Rectangle 11">
                <a:extLst>
                  <a:ext uri="{FF2B5EF4-FFF2-40B4-BE49-F238E27FC236}">
                    <a16:creationId xmlns:a16="http://schemas.microsoft.com/office/drawing/2014/main" id="{2A0D6A01-4829-4540-ADA0-D4BB16AE31F5}"/>
                  </a:ext>
                </a:extLst>
              </p:cNvPr>
              <p:cNvSpPr>
                <a:spLocks noRot="1" noChangeAspect="1" noMove="1" noResize="1" noEditPoints="1" noAdjustHandles="1" noChangeArrowheads="1" noChangeShapeType="1" noTextEdit="1"/>
              </p:cNvSpPr>
              <p:nvPr/>
            </p:nvSpPr>
            <p:spPr>
              <a:xfrm>
                <a:off x="7391750" y="3144254"/>
                <a:ext cx="2526654" cy="1098891"/>
              </a:xfrm>
              <a:prstGeom prst="rect">
                <a:avLst/>
              </a:prstGeom>
              <a:blipFill>
                <a:blip r:embed="rId4"/>
                <a:stretch>
                  <a:fillRect l="-500" t="-106897" b="-163218"/>
                </a:stretch>
              </a:blipFill>
            </p:spPr>
            <p:txBody>
              <a:bodyPr/>
              <a:lstStyle/>
              <a:p>
                <a:r>
                  <a:rPr lang="en-US">
                    <a:noFill/>
                  </a:rPr>
                  <a:t> </a:t>
                </a:r>
              </a:p>
            </p:txBody>
          </p:sp>
        </mc:Fallback>
      </mc:AlternateContent>
    </p:spTree>
    <p:extLst>
      <p:ext uri="{BB962C8B-B14F-4D97-AF65-F5344CB8AC3E}">
        <p14:creationId xmlns:p14="http://schemas.microsoft.com/office/powerpoint/2010/main" val="404825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75DA-CCC9-4425-BE5C-11E99EF49C5B}"/>
              </a:ext>
            </a:extLst>
          </p:cNvPr>
          <p:cNvSpPr>
            <a:spLocks noGrp="1"/>
          </p:cNvSpPr>
          <p:nvPr>
            <p:ph type="title"/>
          </p:nvPr>
        </p:nvSpPr>
        <p:spPr/>
        <p:txBody>
          <a:bodyPr/>
          <a:lstStyle/>
          <a:p>
            <a:r>
              <a:rPr lang="en-US" dirty="0"/>
              <a:t>Numerical Stability</a:t>
            </a:r>
          </a:p>
        </p:txBody>
      </p:sp>
      <p:sp>
        <p:nvSpPr>
          <p:cNvPr id="3" name="Slide Number Placeholder 2">
            <a:extLst>
              <a:ext uri="{FF2B5EF4-FFF2-40B4-BE49-F238E27FC236}">
                <a16:creationId xmlns:a16="http://schemas.microsoft.com/office/drawing/2014/main" id="{A993B50E-F426-496C-A8AC-7C966C966625}"/>
              </a:ext>
            </a:extLst>
          </p:cNvPr>
          <p:cNvSpPr>
            <a:spLocks noGrp="1"/>
          </p:cNvSpPr>
          <p:nvPr>
            <p:ph type="sldNum" sz="quarter" idx="4"/>
          </p:nvPr>
        </p:nvSpPr>
        <p:spPr/>
        <p:txBody>
          <a:bodyPr/>
          <a:lstStyle/>
          <a:p>
            <a:fld id="{02C8B7B2-9496-47E5-990F-169BD0B1DE6A}" type="slidenum">
              <a:rPr lang="en-US" smtClean="0"/>
              <a:t>8</a:t>
            </a:fld>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281FA5F-C758-1448-A25F-70B9D6B4ACAC}"/>
                  </a:ext>
                </a:extLst>
              </p:cNvPr>
              <p:cNvSpPr/>
              <p:nvPr/>
            </p:nvSpPr>
            <p:spPr>
              <a:xfrm>
                <a:off x="1574346" y="1369825"/>
                <a:ext cx="7207422" cy="10257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r>
                            <a:rPr lang="en-US" sz="3200" i="1">
                              <a:latin typeface="Cambria Math" panose="02040503050406030204" pitchFamily="18" charset="0"/>
                            </a:rPr>
                            <m:t>𝜎</m:t>
                          </m:r>
                          <m:d>
                            <m:dPr>
                              <m:ctrlPr>
                                <a:rPr lang="en-US" sz="3200" i="1">
                                  <a:latin typeface="Cambria Math" panose="02040503050406030204" pitchFamily="18" charset="0"/>
                                </a:rPr>
                              </m:ctrlPr>
                            </m:dPr>
                            <m:e>
                              <m:r>
                                <a:rPr lang="en-US" sz="3200" b="1" i="1">
                                  <a:latin typeface="Cambria Math" panose="02040503050406030204" pitchFamily="18" charset="0"/>
                                </a:rPr>
                                <m:t>𝒛</m:t>
                              </m:r>
                            </m:e>
                          </m:d>
                        </m:e>
                      </m:func>
                      <m:r>
                        <a:rPr lang="en-US" sz="3200" i="1">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1+</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m:t>
                                  </m:r>
                                  <m:r>
                                    <a:rPr lang="en-US" sz="3200" b="1" i="1">
                                      <a:latin typeface="Cambria Math" panose="02040503050406030204" pitchFamily="18" charset="0"/>
                                    </a:rPr>
                                    <m:t>𝒛</m:t>
                                  </m:r>
                                </m:sup>
                              </m:sSup>
                            </m:den>
                          </m:f>
                        </m:e>
                      </m:func>
                      <m:r>
                        <a:rPr lang="en-US" sz="3200" b="0" i="1" smtClean="0">
                          <a:latin typeface="Cambria Math" panose="02040503050406030204" pitchFamily="18" charset="0"/>
                        </a:rPr>
                        <m:t>=</m:t>
                      </m:r>
                      <m:r>
                        <a:rPr lang="en-US" sz="3200" b="0" i="0" smtClean="0">
                          <a:solidFill>
                            <a:srgbClr val="FF0000"/>
                          </a:solidFill>
                          <a:latin typeface="Cambria Math" panose="02040503050406030204" pitchFamily="18" charset="0"/>
                        </a:rPr>
                        <m:t>−</m:t>
                      </m:r>
                      <m:r>
                        <m:rPr>
                          <m:sty m:val="p"/>
                        </m:rPr>
                        <a:rPr lang="en-US" sz="3200" b="0" i="0" smtClean="0">
                          <a:solidFill>
                            <a:srgbClr val="FF0000"/>
                          </a:solidFill>
                          <a:latin typeface="Cambria Math" panose="02040503050406030204" pitchFamily="18" charset="0"/>
                        </a:rPr>
                        <m:t>log</m:t>
                      </m:r>
                      <m:r>
                        <a:rPr lang="en-US" sz="3200" b="0" i="1" smtClean="0">
                          <a:solidFill>
                            <a:srgbClr val="FF0000"/>
                          </a:solidFill>
                          <a:latin typeface="Cambria Math" panose="02040503050406030204" pitchFamily="18" charset="0"/>
                        </a:rPr>
                        <m:t>⁡(1+</m:t>
                      </m:r>
                      <m:sSup>
                        <m:sSupPr>
                          <m:ctrlPr>
                            <a:rPr lang="en-US" sz="3200" b="0" i="1" smtClean="0">
                              <a:solidFill>
                                <a:srgbClr val="FF0000"/>
                              </a:solidFill>
                              <a:latin typeface="Cambria Math" panose="02040503050406030204" pitchFamily="18" charset="0"/>
                            </a:rPr>
                          </m:ctrlPr>
                        </m:sSupPr>
                        <m:e>
                          <m:r>
                            <a:rPr lang="en-US" sz="3200" b="0" i="1" smtClean="0">
                              <a:solidFill>
                                <a:srgbClr val="FF0000"/>
                              </a:solidFill>
                              <a:latin typeface="Cambria Math" panose="02040503050406030204" pitchFamily="18" charset="0"/>
                            </a:rPr>
                            <m:t>𝑒</m:t>
                          </m:r>
                        </m:e>
                        <m:sup>
                          <m:r>
                            <a:rPr lang="en-US" sz="3200" b="0" i="1" smtClean="0">
                              <a:solidFill>
                                <a:srgbClr val="FF0000"/>
                              </a:solidFill>
                              <a:latin typeface="Cambria Math" panose="02040503050406030204" pitchFamily="18" charset="0"/>
                            </a:rPr>
                            <m:t>−</m:t>
                          </m:r>
                          <m:r>
                            <a:rPr lang="en-US" sz="3200" b="0" i="1" smtClean="0">
                              <a:solidFill>
                                <a:srgbClr val="FF0000"/>
                              </a:solidFill>
                              <a:latin typeface="Cambria Math" panose="02040503050406030204" pitchFamily="18" charset="0"/>
                            </a:rPr>
                            <m:t>𝑧</m:t>
                          </m:r>
                        </m:sup>
                      </m:sSup>
                      <m:r>
                        <a:rPr lang="en-US" sz="3200" b="0" i="1" smtClean="0">
                          <a:solidFill>
                            <a:srgbClr val="FF0000"/>
                          </a:solidFill>
                          <a:latin typeface="Cambria Math" panose="02040503050406030204" pitchFamily="18" charset="0"/>
                        </a:rPr>
                        <m:t>)</m:t>
                      </m:r>
                    </m:oMath>
                  </m:oMathPara>
                </a14:m>
                <a:endParaRPr lang="en-US" sz="3200" dirty="0"/>
              </a:p>
            </p:txBody>
          </p:sp>
        </mc:Choice>
        <mc:Fallback xmlns="">
          <p:sp>
            <p:nvSpPr>
              <p:cNvPr id="4" name="Rectangle 3">
                <a:extLst>
                  <a:ext uri="{FF2B5EF4-FFF2-40B4-BE49-F238E27FC236}">
                    <a16:creationId xmlns:a16="http://schemas.microsoft.com/office/drawing/2014/main" id="{2281FA5F-C758-1448-A25F-70B9D6B4ACAC}"/>
                  </a:ext>
                </a:extLst>
              </p:cNvPr>
              <p:cNvSpPr>
                <a:spLocks noRot="1" noChangeAspect="1" noMove="1" noResize="1" noEditPoints="1" noAdjustHandles="1" noChangeArrowheads="1" noChangeShapeType="1" noTextEdit="1"/>
              </p:cNvSpPr>
              <p:nvPr/>
            </p:nvSpPr>
            <p:spPr>
              <a:xfrm>
                <a:off x="1574346" y="1369825"/>
                <a:ext cx="7207422" cy="1025730"/>
              </a:xfrm>
              <a:prstGeom prst="rect">
                <a:avLst/>
              </a:prstGeom>
              <a:blipFill>
                <a:blip r:embed="rId2"/>
                <a:stretch>
                  <a:fillRect l="-176" r="-352" b="-4938"/>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2838D8EC-B08F-914A-90FE-64B323639846}"/>
              </a:ext>
            </a:extLst>
          </p:cNvPr>
          <p:cNvSpPr txBox="1"/>
          <p:nvPr/>
        </p:nvSpPr>
        <p:spPr>
          <a:xfrm>
            <a:off x="182063" y="736510"/>
            <a:ext cx="9042960" cy="461665"/>
          </a:xfrm>
          <a:prstGeom prst="rect">
            <a:avLst/>
          </a:prstGeom>
          <a:noFill/>
        </p:spPr>
        <p:txBody>
          <a:bodyPr wrap="square">
            <a:spAutoFit/>
          </a:bodyPr>
          <a:lstStyle/>
          <a:p>
            <a:pPr marL="0" lvl="2"/>
            <a:r>
              <a:rPr lang="en-US" sz="2400" b="1" dirty="0">
                <a:latin typeface="Avenir Next LT Pro" panose="020B0504020202020204" pitchFamily="34" charset="0"/>
              </a:rPr>
              <a:t>This time, consider computing the log-logistic:</a:t>
            </a:r>
            <a:endParaRPr lang="en-US" sz="2400" dirty="0">
              <a:latin typeface="Avenir Next LT Pro" panose="020B0504020202020204" pitchFamily="34"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360E7B3-BF46-AC4C-973B-F730322EA90D}"/>
                  </a:ext>
                </a:extLst>
              </p:cNvPr>
              <p:cNvSpPr txBox="1"/>
              <p:nvPr/>
            </p:nvSpPr>
            <p:spPr>
              <a:xfrm>
                <a:off x="196745" y="3397584"/>
                <a:ext cx="9294496" cy="2308324"/>
              </a:xfrm>
              <a:prstGeom prst="rect">
                <a:avLst/>
              </a:prstGeom>
              <a:noFill/>
            </p:spPr>
            <p:txBody>
              <a:bodyPr wrap="square">
                <a:spAutoFit/>
              </a:bodyPr>
              <a:lstStyle/>
              <a:p>
                <a:pPr marL="0" lvl="2"/>
                <a:r>
                  <a:rPr lang="en-US" sz="2400" b="1" dirty="0">
                    <a:latin typeface="Avenir Next LT Pro" panose="020B0504020202020204" pitchFamily="34" charset="0"/>
                  </a:rPr>
                  <a:t>Two cases to consider:</a:t>
                </a:r>
              </a:p>
              <a:p>
                <a:pPr marL="800100" lvl="3" indent="-342900">
                  <a:buFont typeface="Arial" panose="020B0604020202020204" pitchFamily="34" charset="0"/>
                  <a:buChar char="•"/>
                </a:pPr>
                <a:r>
                  <a:rPr lang="en-US" sz="2400" b="1" dirty="0">
                    <a:latin typeface="Avenir Next LT Pro" panose="020B0504020202020204" pitchFamily="34" charset="0"/>
                  </a:rPr>
                  <a:t>z is large and positive </a:t>
                </a:r>
                <a:r>
                  <a:rPr lang="en-US" sz="2400" b="1" dirty="0">
                    <a:solidFill>
                      <a:srgbClr val="FF0000"/>
                    </a:solidFill>
                    <a:latin typeface="Avenir Next LT Pro" panose="020B0504020202020204" pitchFamily="34" charset="0"/>
                  </a:rPr>
                  <a:t>(use A)</a:t>
                </a:r>
              </a:p>
              <a:p>
                <a:pPr marL="1257300" lvl="4" indent="-34290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a:rPr lang="en-US" sz="2400" b="0" i="1" smtClean="0">
                            <a:latin typeface="Cambria Math" panose="02040503050406030204" pitchFamily="18" charset="0"/>
                          </a:rPr>
                          <m:t>𝑧</m:t>
                        </m:r>
                      </m:sup>
                    </m:sSup>
                    <m:r>
                      <a:rPr lang="en-US" sz="2400" b="0" i="1" smtClean="0">
                        <a:latin typeface="Cambria Math" panose="02040503050406030204" pitchFamily="18" charset="0"/>
                      </a:rPr>
                      <m:t>→0.   </m:t>
                    </m:r>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⁡(1+0) →</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1</m:t>
                        </m:r>
                      </m:e>
                    </m:func>
                    <m:r>
                      <a:rPr lang="en-US" sz="2400" b="0" i="1" smtClean="0">
                        <a:latin typeface="Cambria Math" panose="02040503050406030204" pitchFamily="18" charset="0"/>
                      </a:rPr>
                      <m:t>. </m:t>
                    </m:r>
                    <m:func>
                      <m:funcPr>
                        <m:ctrlPr>
                          <a:rPr lang="en-US" sz="2400" b="0" i="1" smtClean="0">
                            <a:latin typeface="Cambria Math" panose="02040503050406030204" pitchFamily="18" charset="0"/>
                          </a:rPr>
                        </m:ctrlPr>
                      </m:funcPr>
                      <m:fName>
                        <m:r>
                          <a:rPr lang="en-US" sz="2400" b="0" i="0" smtClean="0">
                            <a:latin typeface="Cambria Math" panose="02040503050406030204" pitchFamily="18" charset="0"/>
                          </a:rPr>
                          <m:t>   </m:t>
                        </m:r>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𝜎</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e>
                    </m:func>
                    <m:r>
                      <a:rPr lang="en-US" sz="2400" b="0" i="1" smtClean="0">
                        <a:latin typeface="Cambria Math" panose="02040503050406030204" pitchFamily="18" charset="0"/>
                      </a:rPr>
                      <m:t>→0</m:t>
                    </m:r>
                  </m:oMath>
                </a14:m>
                <a:endParaRPr lang="en-US" sz="2400" dirty="0">
                  <a:latin typeface="Avenir Next LT Pro" panose="020B0504020202020204" pitchFamily="34" charset="0"/>
                </a:endParaRPr>
              </a:p>
              <a:p>
                <a:pPr marL="457200" lvl="3"/>
                <a:endParaRPr lang="en-US" sz="2400" b="1" dirty="0">
                  <a:latin typeface="Avenir Next LT Pro" panose="020B0504020202020204" pitchFamily="34" charset="0"/>
                </a:endParaRPr>
              </a:p>
              <a:p>
                <a:pPr marL="800100" lvl="3" indent="-342900">
                  <a:buFont typeface="Arial" panose="020B0604020202020204" pitchFamily="34" charset="0"/>
                  <a:buChar char="•"/>
                </a:pPr>
                <a:r>
                  <a:rPr lang="en-US" sz="2400" b="1" dirty="0">
                    <a:solidFill>
                      <a:schemeClr val="tx1"/>
                    </a:solidFill>
                    <a:latin typeface="Avenir Next LT Pro" panose="020B0504020202020204" pitchFamily="34" charset="0"/>
                  </a:rPr>
                  <a:t>z is large and negative </a:t>
                </a:r>
                <a:r>
                  <a:rPr lang="en-US" sz="2400" b="1" dirty="0">
                    <a:solidFill>
                      <a:srgbClr val="FF0000"/>
                    </a:solidFill>
                    <a:latin typeface="Avenir Next LT Pro" panose="020B0504020202020204" pitchFamily="34" charset="0"/>
                  </a:rPr>
                  <a:t>(use B)</a:t>
                </a:r>
              </a:p>
              <a:p>
                <a:pPr marL="1257300" lvl="4" indent="-342900">
                  <a:buFont typeface="Arial" panose="020B0604020202020204" pitchFamily="34" charset="0"/>
                  <a:buChar char="•"/>
                </a:pPr>
                <a14:m>
                  <m:oMath xmlns:m="http://schemas.openxmlformats.org/officeDocument/2006/math">
                    <m:r>
                      <a:rPr lang="en-US" sz="2400" i="1">
                        <a:solidFill>
                          <a:schemeClr val="tx1"/>
                        </a:solidFill>
                        <a:latin typeface="Cambria Math" panose="02040503050406030204" pitchFamily="18" charset="0"/>
                      </a:rPr>
                      <m:t>𝑧</m:t>
                    </m:r>
                    <m:r>
                      <a:rPr lang="en-US" sz="2400" i="1">
                        <a:solidFill>
                          <a:schemeClr val="tx1"/>
                        </a:solidFill>
                        <a:latin typeface="Cambria Math" panose="02040503050406030204" pitchFamily="18" charset="0"/>
                      </a:rPr>
                      <m:t>→−∞.    </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𝑒</m:t>
                        </m:r>
                      </m:e>
                      <m:sup>
                        <m:r>
                          <a:rPr lang="en-US" sz="2400" i="1">
                            <a:solidFill>
                              <a:schemeClr val="tx1"/>
                            </a:solidFill>
                            <a:latin typeface="Cambria Math" panose="02040503050406030204" pitchFamily="18" charset="0"/>
                          </a:rPr>
                          <m:t>𝑧</m:t>
                        </m:r>
                      </m:sup>
                    </m:sSup>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0</m:t>
                    </m:r>
                    <m:r>
                      <a:rPr lang="en-US" sz="2400" i="1">
                        <a:solidFill>
                          <a:schemeClr val="tx1"/>
                        </a:solidFill>
                        <a:latin typeface="Cambria Math" panose="02040503050406030204" pitchFamily="18" charset="0"/>
                      </a:rPr>
                      <m:t>.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0+1</m:t>
                            </m:r>
                          </m:e>
                        </m:d>
                      </m:e>
                    </m:func>
                    <m:r>
                      <a:rPr lang="en-US" sz="2400" i="1">
                        <a:solidFill>
                          <a:schemeClr val="tx1"/>
                        </a:solidFill>
                        <a:latin typeface="Cambria Math" panose="02040503050406030204" pitchFamily="18" charset="0"/>
                      </a:rPr>
                      <m:t>→</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r>
                          <a:rPr lang="en-US" sz="2400" b="0" i="1" smtClean="0">
                            <a:solidFill>
                              <a:schemeClr val="tx1"/>
                            </a:solidFill>
                            <a:latin typeface="Cambria Math" panose="02040503050406030204" pitchFamily="18" charset="0"/>
                          </a:rPr>
                          <m:t>1</m:t>
                        </m:r>
                      </m:e>
                    </m:func>
                    <m:r>
                      <a:rPr lang="en-US" sz="2400" b="0" i="1" smtClean="0">
                        <a:solidFill>
                          <a:schemeClr val="tx1"/>
                        </a:solidFill>
                        <a:latin typeface="Cambria Math" panose="02040503050406030204" pitchFamily="18" charset="0"/>
                      </a:rPr>
                      <m:t>.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r>
                          <a:rPr lang="en-US" sz="2400" b="0" i="1" smtClean="0">
                            <a:solidFill>
                              <a:schemeClr val="tx1"/>
                            </a:solidFill>
                            <a:latin typeface="Cambria Math" panose="02040503050406030204" pitchFamily="18" charset="0"/>
                          </a:rPr>
                          <m:t>𝜎</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𝑧</m:t>
                            </m:r>
                          </m:e>
                        </m:d>
                      </m:e>
                    </m:func>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𝑧</m:t>
                    </m:r>
                  </m:oMath>
                </a14:m>
                <a:endParaRPr lang="en-US" sz="2400" b="0" dirty="0">
                  <a:solidFill>
                    <a:schemeClr val="tx1"/>
                  </a:solidFill>
                  <a:latin typeface="Avenir Next LT Pro" panose="020B0504020202020204" pitchFamily="34" charset="0"/>
                </a:endParaRPr>
              </a:p>
            </p:txBody>
          </p:sp>
        </mc:Choice>
        <mc:Fallback xmlns="">
          <p:sp>
            <p:nvSpPr>
              <p:cNvPr id="53" name="TextBox 52">
                <a:extLst>
                  <a:ext uri="{FF2B5EF4-FFF2-40B4-BE49-F238E27FC236}">
                    <a16:creationId xmlns:a16="http://schemas.microsoft.com/office/drawing/2014/main" id="{0360E7B3-BF46-AC4C-973B-F730322EA90D}"/>
                  </a:ext>
                </a:extLst>
              </p:cNvPr>
              <p:cNvSpPr txBox="1">
                <a:spLocks noRot="1" noChangeAspect="1" noMove="1" noResize="1" noEditPoints="1" noAdjustHandles="1" noChangeArrowheads="1" noChangeShapeType="1" noTextEdit="1"/>
              </p:cNvSpPr>
              <p:nvPr/>
            </p:nvSpPr>
            <p:spPr>
              <a:xfrm>
                <a:off x="196745" y="3397584"/>
                <a:ext cx="9294496" cy="2308324"/>
              </a:xfrm>
              <a:prstGeom prst="rect">
                <a:avLst/>
              </a:prstGeom>
              <a:blipFill>
                <a:blip r:embed="rId3"/>
                <a:stretch>
                  <a:fillRect l="-819" t="-2198"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50916A6-10AA-984B-9228-1B689B0F8AF3}"/>
                  </a:ext>
                </a:extLst>
              </p:cNvPr>
              <p:cNvSpPr/>
              <p:nvPr/>
            </p:nvSpPr>
            <p:spPr>
              <a:xfrm>
                <a:off x="5560543" y="2567205"/>
                <a:ext cx="377693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r>
                        <a:rPr lang="en-US" sz="3200" b="0" i="1" smtClean="0">
                          <a:solidFill>
                            <a:srgbClr val="FF0000"/>
                          </a:solidFill>
                          <a:latin typeface="Cambria Math" panose="02040503050406030204" pitchFamily="18" charset="0"/>
                        </a:rPr>
                        <m:t>−</m:t>
                      </m:r>
                      <m:func>
                        <m:funcPr>
                          <m:ctrlPr>
                            <a:rPr lang="en-US" sz="3200" b="0" i="1" smtClean="0">
                              <a:solidFill>
                                <a:srgbClr val="FF0000"/>
                              </a:solidFill>
                              <a:latin typeface="Cambria Math" panose="02040503050406030204" pitchFamily="18" charset="0"/>
                            </a:rPr>
                          </m:ctrlPr>
                        </m:funcPr>
                        <m:fName>
                          <m:r>
                            <m:rPr>
                              <m:sty m:val="p"/>
                            </m:rPr>
                            <a:rPr lang="en-US" sz="3200" b="0" i="0" smtClean="0">
                              <a:solidFill>
                                <a:srgbClr val="FF0000"/>
                              </a:solidFill>
                              <a:latin typeface="Cambria Math" panose="02040503050406030204" pitchFamily="18" charset="0"/>
                            </a:rPr>
                            <m:t>log</m:t>
                          </m:r>
                        </m:fName>
                        <m:e>
                          <m:d>
                            <m:dPr>
                              <m:ctrlPr>
                                <a:rPr lang="en-US" sz="3200" b="0" i="1" smtClean="0">
                                  <a:solidFill>
                                    <a:srgbClr val="FF0000"/>
                                  </a:solidFill>
                                  <a:latin typeface="Cambria Math" panose="02040503050406030204" pitchFamily="18" charset="0"/>
                                </a:rPr>
                              </m:ctrlPr>
                            </m:dPr>
                            <m:e>
                              <m:sSup>
                                <m:sSupPr>
                                  <m:ctrlPr>
                                    <a:rPr lang="en-US" sz="3200" i="1">
                                      <a:solidFill>
                                        <a:srgbClr val="FF0000"/>
                                      </a:solidFill>
                                      <a:latin typeface="Cambria Math" panose="02040503050406030204" pitchFamily="18" charset="0"/>
                                    </a:rPr>
                                  </m:ctrlPr>
                                </m:sSupPr>
                                <m:e>
                                  <m:r>
                                    <a:rPr lang="en-US" sz="3200" i="1">
                                      <a:solidFill>
                                        <a:srgbClr val="FF0000"/>
                                      </a:solidFill>
                                      <a:latin typeface="Cambria Math" panose="02040503050406030204" pitchFamily="18" charset="0"/>
                                    </a:rPr>
                                    <m:t>𝑒</m:t>
                                  </m:r>
                                </m:e>
                                <m:sup>
                                  <m:r>
                                    <a:rPr lang="en-US" sz="3200" i="1">
                                      <a:solidFill>
                                        <a:srgbClr val="FF0000"/>
                                      </a:solidFill>
                                      <a:latin typeface="Cambria Math" panose="02040503050406030204" pitchFamily="18" charset="0"/>
                                    </a:rPr>
                                    <m:t>𝑧</m:t>
                                  </m:r>
                                </m:sup>
                              </m:sSup>
                              <m:r>
                                <a:rPr lang="en-US" sz="3200" i="1">
                                  <a:solidFill>
                                    <a:srgbClr val="FF0000"/>
                                  </a:solidFill>
                                  <a:latin typeface="Cambria Math" panose="02040503050406030204" pitchFamily="18" charset="0"/>
                                </a:rPr>
                                <m:t>+</m:t>
                              </m:r>
                              <m:r>
                                <a:rPr lang="en-US" sz="3200" b="0" i="1" smtClean="0">
                                  <a:solidFill>
                                    <a:srgbClr val="FF0000"/>
                                  </a:solidFill>
                                  <a:latin typeface="Cambria Math" panose="02040503050406030204" pitchFamily="18" charset="0"/>
                                </a:rPr>
                                <m:t>1</m:t>
                              </m:r>
                            </m:e>
                          </m:d>
                          <m:r>
                            <a:rPr lang="en-US" sz="3200" b="0" i="1" smtClean="0">
                              <a:solidFill>
                                <a:srgbClr val="FF0000"/>
                              </a:solidFill>
                              <a:latin typeface="Cambria Math" panose="02040503050406030204" pitchFamily="18" charset="0"/>
                            </a:rPr>
                            <m:t>+</m:t>
                          </m:r>
                          <m:r>
                            <a:rPr lang="en-US" sz="3200" b="0" i="1" smtClean="0">
                              <a:solidFill>
                                <a:srgbClr val="FF0000"/>
                              </a:solidFill>
                              <a:latin typeface="Cambria Math" panose="02040503050406030204" pitchFamily="18" charset="0"/>
                            </a:rPr>
                            <m:t>𝑧</m:t>
                          </m:r>
                        </m:e>
                      </m:func>
                    </m:oMath>
                  </m:oMathPara>
                </a14:m>
                <a:endParaRPr lang="en-US" sz="3200" dirty="0"/>
              </a:p>
            </p:txBody>
          </p:sp>
        </mc:Choice>
        <mc:Fallback xmlns="">
          <p:sp>
            <p:nvSpPr>
              <p:cNvPr id="7" name="Rectangle 6">
                <a:extLst>
                  <a:ext uri="{FF2B5EF4-FFF2-40B4-BE49-F238E27FC236}">
                    <a16:creationId xmlns:a16="http://schemas.microsoft.com/office/drawing/2014/main" id="{D50916A6-10AA-984B-9228-1B689B0F8AF3}"/>
                  </a:ext>
                </a:extLst>
              </p:cNvPr>
              <p:cNvSpPr>
                <a:spLocks noRot="1" noChangeAspect="1" noMove="1" noResize="1" noEditPoints="1" noAdjustHandles="1" noChangeArrowheads="1" noChangeShapeType="1" noTextEdit="1"/>
              </p:cNvSpPr>
              <p:nvPr/>
            </p:nvSpPr>
            <p:spPr>
              <a:xfrm>
                <a:off x="5560543" y="2567205"/>
                <a:ext cx="3776931" cy="584775"/>
              </a:xfrm>
              <a:prstGeom prst="rect">
                <a:avLst/>
              </a:prstGeom>
              <a:blipFill>
                <a:blip r:embed="rId4"/>
                <a:stretch>
                  <a:fillRect b="-1914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266AC0B-BA43-1E48-9622-443B5D3768D5}"/>
              </a:ext>
            </a:extLst>
          </p:cNvPr>
          <p:cNvSpPr txBox="1"/>
          <p:nvPr/>
        </p:nvSpPr>
        <p:spPr>
          <a:xfrm>
            <a:off x="9617196" y="1651857"/>
            <a:ext cx="1015663" cy="461665"/>
          </a:xfrm>
          <a:prstGeom prst="rect">
            <a:avLst/>
          </a:prstGeom>
          <a:noFill/>
        </p:spPr>
        <p:txBody>
          <a:bodyPr wrap="square">
            <a:spAutoFit/>
          </a:bodyPr>
          <a:lstStyle/>
          <a:p>
            <a:pPr marL="0" lvl="2"/>
            <a:r>
              <a:rPr lang="en-US" sz="2400" b="1" dirty="0">
                <a:latin typeface="Avenir Next LT Pro" panose="020B0504020202020204" pitchFamily="34" charset="0"/>
              </a:rPr>
              <a:t>(A)</a:t>
            </a:r>
            <a:endParaRPr lang="en-US" sz="2400" dirty="0">
              <a:latin typeface="Avenir Next LT Pro" panose="020B0504020202020204" pitchFamily="34" charset="0"/>
            </a:endParaRPr>
          </a:p>
        </p:txBody>
      </p:sp>
      <p:sp>
        <p:nvSpPr>
          <p:cNvPr id="9" name="TextBox 8">
            <a:extLst>
              <a:ext uri="{FF2B5EF4-FFF2-40B4-BE49-F238E27FC236}">
                <a16:creationId xmlns:a16="http://schemas.microsoft.com/office/drawing/2014/main" id="{D0884D2B-0B30-F643-84E9-653FE2E349AB}"/>
              </a:ext>
            </a:extLst>
          </p:cNvPr>
          <p:cNvSpPr txBox="1"/>
          <p:nvPr/>
        </p:nvSpPr>
        <p:spPr>
          <a:xfrm>
            <a:off x="9617196" y="2628759"/>
            <a:ext cx="1015663" cy="461665"/>
          </a:xfrm>
          <a:prstGeom prst="rect">
            <a:avLst/>
          </a:prstGeom>
          <a:noFill/>
        </p:spPr>
        <p:txBody>
          <a:bodyPr wrap="square">
            <a:spAutoFit/>
          </a:bodyPr>
          <a:lstStyle/>
          <a:p>
            <a:pPr marL="0" lvl="2"/>
            <a:r>
              <a:rPr lang="en-US" sz="2400" b="1" dirty="0">
                <a:latin typeface="Avenir Next LT Pro" panose="020B0504020202020204" pitchFamily="34" charset="0"/>
              </a:rPr>
              <a:t>(B)</a:t>
            </a:r>
            <a:endParaRPr lang="en-US" sz="2400" dirty="0">
              <a:latin typeface="Avenir Next LT Pro" panose="020B0504020202020204" pitchFamily="34" charset="0"/>
            </a:endParaRPr>
          </a:p>
        </p:txBody>
      </p:sp>
    </p:spTree>
    <p:extLst>
      <p:ext uri="{BB962C8B-B14F-4D97-AF65-F5344CB8AC3E}">
        <p14:creationId xmlns:p14="http://schemas.microsoft.com/office/powerpoint/2010/main" val="19874738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0CC5E9-7386-4464-BE13-AF1280676881}"/>
              </a:ext>
            </a:extLst>
          </p:cNvPr>
          <p:cNvSpPr>
            <a:spLocks noGrp="1"/>
          </p:cNvSpPr>
          <p:nvPr>
            <p:ph type="title"/>
          </p:nvPr>
        </p:nvSpPr>
        <p:spPr/>
        <p:txBody>
          <a:bodyPr/>
          <a:lstStyle/>
          <a:p>
            <a:r>
              <a:rPr lang="en-US" dirty="0"/>
              <a:t>Kernelizing the Perceptron</a:t>
            </a:r>
          </a:p>
        </p:txBody>
      </p:sp>
      <p:sp>
        <p:nvSpPr>
          <p:cNvPr id="2" name="Slide Number Placeholder 1">
            <a:extLst>
              <a:ext uri="{FF2B5EF4-FFF2-40B4-BE49-F238E27FC236}">
                <a16:creationId xmlns:a16="http://schemas.microsoft.com/office/drawing/2014/main" id="{9BF0680F-9170-47E7-A72B-08A6DDA1CD87}"/>
              </a:ext>
            </a:extLst>
          </p:cNvPr>
          <p:cNvSpPr>
            <a:spLocks noGrp="1"/>
          </p:cNvSpPr>
          <p:nvPr>
            <p:ph type="sldNum" sz="quarter" idx="4"/>
          </p:nvPr>
        </p:nvSpPr>
        <p:spPr/>
        <p:txBody>
          <a:bodyPr/>
          <a:lstStyle/>
          <a:p>
            <a:fld id="{02C8B7B2-9496-47E5-990F-169BD0B1DE6A}" type="slidenum">
              <a:rPr lang="en-US" smtClean="0"/>
              <a:t>80</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21418A-EB15-4904-B1BB-4F3567411D4E}"/>
                  </a:ext>
                </a:extLst>
              </p:cNvPr>
              <p:cNvSpPr txBox="1"/>
              <p:nvPr/>
            </p:nvSpPr>
            <p:spPr>
              <a:xfrm>
                <a:off x="1002117" y="2250071"/>
                <a:ext cx="6184156" cy="3314690"/>
              </a:xfrm>
              <a:prstGeom prst="rect">
                <a:avLst/>
              </a:prstGeom>
              <a:noFill/>
            </p:spPr>
            <p:txBody>
              <a:bodyPr wrap="square">
                <a:spAutoFit/>
              </a:bodyPr>
              <a:lstStyle/>
              <a:p>
                <a:pPr>
                  <a:lnSpc>
                    <a:spcPct val="125000"/>
                  </a:lnSpc>
                </a:pPr>
                <a:r>
                  <a:rPr lang="en-US" sz="2400" dirty="0">
                    <a:solidFill>
                      <a:schemeClr val="tx1"/>
                    </a:solidFill>
                    <a:latin typeface="Microsoft Yi Baiti" panose="03000500000000000000" pitchFamily="66" charset="0"/>
                    <a:ea typeface="Microsoft Yi Baiti" panose="03000500000000000000" pitchFamily="66" charset="0"/>
                  </a:rPr>
                  <a:t>w = zeros(d)</a:t>
                </a:r>
              </a:p>
              <a:p>
                <a:pPr>
                  <a:lnSpc>
                    <a:spcPct val="125000"/>
                  </a:lnSpc>
                </a:pPr>
                <a:r>
                  <a:rPr lang="en-US" sz="2400" dirty="0">
                    <a:latin typeface="Microsoft Yi Baiti" panose="03000500000000000000" pitchFamily="66" charset="0"/>
                    <a:ea typeface="Microsoft Yi Baiti" panose="03000500000000000000" pitchFamily="66" charset="0"/>
                  </a:rPr>
                  <a:t>c = zeros(n)</a:t>
                </a:r>
                <a:endParaRPr lang="en-US" sz="2400" dirty="0">
                  <a:solidFill>
                    <a:schemeClr val="tx1"/>
                  </a:solidFill>
                  <a:latin typeface="Microsoft Yi Baiti" panose="03000500000000000000" pitchFamily="66" charset="0"/>
                  <a:ea typeface="Microsoft Yi Baiti" panose="03000500000000000000" pitchFamily="66" charset="0"/>
                </a:endParaRPr>
              </a:p>
              <a:p>
                <a:pPr>
                  <a:lnSpc>
                    <a:spcPct val="125000"/>
                  </a:lnSpc>
                </a:pPr>
                <a:r>
                  <a:rPr lang="en-US" sz="2400" dirty="0">
                    <a:solidFill>
                      <a:schemeClr val="tx1"/>
                    </a:solidFill>
                    <a:latin typeface="Microsoft Yi Baiti" panose="03000500000000000000" pitchFamily="66" charset="0"/>
                    <a:ea typeface="Microsoft Yi Baiti" panose="03000500000000000000" pitchFamily="66" charset="0"/>
                  </a:rPr>
                  <a:t>Repeat:</a:t>
                </a:r>
              </a:p>
              <a:p>
                <a:pPr>
                  <a:lnSpc>
                    <a:spcPct val="125000"/>
                  </a:lnSpc>
                </a:pPr>
                <a:r>
                  <a:rPr lang="en-US" sz="2400" dirty="0">
                    <a:solidFill>
                      <a:schemeClr val="tx1"/>
                    </a:solidFill>
                    <a:latin typeface="Microsoft Yi Baiti" panose="03000500000000000000" pitchFamily="66" charset="0"/>
                    <a:ea typeface="Microsoft Yi Baiti" panose="03000500000000000000" pitchFamily="66" charset="0"/>
                  </a:rPr>
                  <a:t>   for each example </a:t>
                </a:r>
                <a14:m>
                  <m:oMath xmlns:m="http://schemas.openxmlformats.org/officeDocument/2006/math">
                    <m:sSub>
                      <m:sSubPr>
                        <m:ctrlPr>
                          <a:rPr lang="en-US" sz="2400" b="0" i="1" dirty="0" smtClean="0">
                            <a:solidFill>
                              <a:schemeClr val="tx1"/>
                            </a:solidFill>
                            <a:latin typeface="Cambria Math" panose="02040503050406030204" pitchFamily="18" charset="0"/>
                            <a:ea typeface="Microsoft Yi Baiti" panose="03000500000000000000" pitchFamily="66" charset="0"/>
                          </a:rPr>
                        </m:ctrlPr>
                      </m:sSubPr>
                      <m:e>
                        <m:r>
                          <a:rPr lang="en-US" sz="2400" b="1" i="1" dirty="0" smtClean="0">
                            <a:solidFill>
                              <a:schemeClr val="tx1"/>
                            </a:solidFill>
                            <a:latin typeface="Cambria Math" panose="02040503050406030204" pitchFamily="18" charset="0"/>
                            <a:ea typeface="Microsoft Yi Baiti" panose="03000500000000000000" pitchFamily="66" charset="0"/>
                          </a:rPr>
                          <m:t>𝒙</m:t>
                        </m:r>
                      </m:e>
                      <m:sub>
                        <m:r>
                          <a:rPr lang="en-US" sz="2400" b="0" i="1" dirty="0" smtClean="0">
                            <a:solidFill>
                              <a:schemeClr val="tx1"/>
                            </a:solidFill>
                            <a:latin typeface="Cambria Math" panose="02040503050406030204" pitchFamily="18" charset="0"/>
                            <a:ea typeface="Microsoft Yi Baiti" panose="03000500000000000000" pitchFamily="66" charset="0"/>
                          </a:rPr>
                          <m:t>𝑖</m:t>
                        </m:r>
                      </m:sub>
                    </m:sSub>
                    <m:r>
                      <a:rPr lang="en-US" sz="2400" b="0" i="1" dirty="0" smtClean="0">
                        <a:solidFill>
                          <a:schemeClr val="tx1"/>
                        </a:solidFill>
                        <a:latin typeface="Cambria Math" panose="02040503050406030204" pitchFamily="18" charset="0"/>
                        <a:ea typeface="Microsoft Yi Baiti" panose="03000500000000000000" pitchFamily="66" charset="0"/>
                      </a:rPr>
                      <m:t>, </m:t>
                    </m:r>
                    <m:sSub>
                      <m:sSubPr>
                        <m:ctrlPr>
                          <a:rPr lang="en-US" sz="2400" b="0" i="1" dirty="0" smtClean="0">
                            <a:solidFill>
                              <a:schemeClr val="tx1"/>
                            </a:solidFill>
                            <a:latin typeface="Cambria Math" panose="02040503050406030204" pitchFamily="18" charset="0"/>
                            <a:ea typeface="Microsoft Yi Baiti" panose="03000500000000000000" pitchFamily="66" charset="0"/>
                          </a:rPr>
                        </m:ctrlPr>
                      </m:sSubPr>
                      <m:e>
                        <m:r>
                          <a:rPr lang="en-US" sz="2400" b="0" i="1" dirty="0" smtClean="0">
                            <a:solidFill>
                              <a:schemeClr val="tx1"/>
                            </a:solidFill>
                            <a:latin typeface="Cambria Math" panose="02040503050406030204" pitchFamily="18" charset="0"/>
                            <a:ea typeface="Microsoft Yi Baiti" panose="03000500000000000000" pitchFamily="66" charset="0"/>
                          </a:rPr>
                          <m:t>𝑦</m:t>
                        </m:r>
                      </m:e>
                      <m:sub>
                        <m:r>
                          <a:rPr lang="en-US" sz="2400" b="0" i="1" dirty="0" smtClean="0">
                            <a:solidFill>
                              <a:schemeClr val="tx1"/>
                            </a:solidFill>
                            <a:latin typeface="Cambria Math" panose="02040503050406030204" pitchFamily="18" charset="0"/>
                            <a:ea typeface="Microsoft Yi Baiti" panose="03000500000000000000" pitchFamily="66" charset="0"/>
                          </a:rPr>
                          <m:t>𝑖</m:t>
                        </m:r>
                      </m:sub>
                    </m:sSub>
                    <m:r>
                      <a:rPr lang="en-US" sz="2400" b="0" i="1" dirty="0" smtClean="0">
                        <a:solidFill>
                          <a:schemeClr val="tx1"/>
                        </a:solidFill>
                        <a:latin typeface="Cambria Math" panose="02040503050406030204" pitchFamily="18" charset="0"/>
                        <a:ea typeface="Microsoft Yi Baiti" panose="03000500000000000000" pitchFamily="66" charset="0"/>
                      </a:rPr>
                      <m:t>∈</m:t>
                    </m:r>
                    <m:r>
                      <a:rPr lang="en-US" sz="2400" b="0" i="1" dirty="0" smtClean="0">
                        <a:solidFill>
                          <a:schemeClr val="tx1"/>
                        </a:solidFill>
                        <a:latin typeface="Cambria Math" panose="02040503050406030204" pitchFamily="18" charset="0"/>
                        <a:ea typeface="Microsoft Yi Baiti" panose="03000500000000000000" pitchFamily="66" charset="0"/>
                      </a:rPr>
                      <m:t>𝐷</m:t>
                    </m:r>
                  </m:oMath>
                </a14:m>
                <a:r>
                  <a:rPr lang="en-US" sz="2400" dirty="0">
                    <a:solidFill>
                      <a:schemeClr val="tx1"/>
                    </a:solidFill>
                    <a:latin typeface="Microsoft Yi Baiti" panose="03000500000000000000" pitchFamily="66" charset="0"/>
                    <a:ea typeface="Microsoft Yi Baiti" panose="03000500000000000000" pitchFamily="66" charset="0"/>
                  </a:rPr>
                  <a:t>: 	</a:t>
                </a:r>
              </a:p>
              <a:p>
                <a:pPr>
                  <a:lnSpc>
                    <a:spcPct val="125000"/>
                  </a:lnSpc>
                </a:pPr>
                <a:r>
                  <a:rPr lang="en-US" sz="2400" dirty="0">
                    <a:solidFill>
                      <a:schemeClr val="tx1"/>
                    </a:solidFill>
                    <a:latin typeface="Microsoft Yi Baiti" panose="03000500000000000000" pitchFamily="66" charset="0"/>
                    <a:ea typeface="Microsoft Yi Baiti" panose="03000500000000000000" pitchFamily="66" charset="0"/>
                  </a:rPr>
                  <a:t>      if </a:t>
                </a:r>
                <a14:m>
                  <m:oMath xmlns:m="http://schemas.openxmlformats.org/officeDocument/2006/math">
                    <m:sSub>
                      <m:sSubPr>
                        <m:ctrlPr>
                          <a:rPr lang="en-US" sz="2400" b="0" i="1" dirty="0" smtClean="0">
                            <a:solidFill>
                              <a:schemeClr val="tx1"/>
                            </a:solidFill>
                            <a:latin typeface="Cambria Math" panose="02040503050406030204" pitchFamily="18" charset="0"/>
                            <a:ea typeface="Microsoft Yi Baiti" panose="03000500000000000000" pitchFamily="66" charset="0"/>
                          </a:rPr>
                        </m:ctrlPr>
                      </m:sSubPr>
                      <m:e>
                        <m:r>
                          <a:rPr lang="en-US" sz="2400" b="0" i="1" dirty="0" smtClean="0">
                            <a:solidFill>
                              <a:schemeClr val="tx1"/>
                            </a:solidFill>
                            <a:latin typeface="Cambria Math" panose="02040503050406030204" pitchFamily="18" charset="0"/>
                            <a:ea typeface="Microsoft Yi Baiti" panose="03000500000000000000" pitchFamily="66" charset="0"/>
                          </a:rPr>
                          <m:t>𝑦</m:t>
                        </m:r>
                      </m:e>
                      <m:sub>
                        <m:r>
                          <a:rPr lang="en-US" sz="2400" b="0" i="1" dirty="0" smtClean="0">
                            <a:solidFill>
                              <a:schemeClr val="tx1"/>
                            </a:solidFill>
                            <a:latin typeface="Cambria Math" panose="02040503050406030204" pitchFamily="18" charset="0"/>
                            <a:ea typeface="Microsoft Yi Baiti" panose="03000500000000000000" pitchFamily="66" charset="0"/>
                          </a:rPr>
                          <m:t>𝑖</m:t>
                        </m:r>
                      </m:sub>
                    </m:sSub>
                    <m:r>
                      <a:rPr lang="en-US" sz="2400" i="1" smtClean="0">
                        <a:solidFill>
                          <a:schemeClr val="tx1"/>
                        </a:solidFill>
                        <a:latin typeface="Cambria Math" panose="02040503050406030204" pitchFamily="18" charset="0"/>
                        <a:ea typeface="Microsoft Yi Baiti" panose="03000500000000000000" pitchFamily="66" charset="0"/>
                      </a:rPr>
                      <m:t>𝛼</m:t>
                    </m:r>
                    <m:nary>
                      <m:naryPr>
                        <m:chr m:val="∑"/>
                        <m:ctrlPr>
                          <a:rPr lang="en-US" sz="2400" i="1" smtClean="0">
                            <a:latin typeface="Cambria Math" panose="02040503050406030204" pitchFamily="18" charset="0"/>
                            <a:ea typeface="Microsoft Yi Baiti" panose="03000500000000000000" pitchFamily="66" charset="0"/>
                          </a:rPr>
                        </m:ctrlPr>
                      </m:naryPr>
                      <m:sub>
                        <m:r>
                          <a:rPr lang="en-US" sz="2400" i="1">
                            <a:latin typeface="Cambria Math" panose="02040503050406030204" pitchFamily="18" charset="0"/>
                            <a:ea typeface="Microsoft Yi Baiti" panose="03000500000000000000" pitchFamily="66" charset="0"/>
                          </a:rPr>
                          <m:t>𝑗</m:t>
                        </m:r>
                        <m:r>
                          <a:rPr lang="en-US" sz="2400" i="1">
                            <a:latin typeface="Cambria Math" panose="02040503050406030204" pitchFamily="18" charset="0"/>
                            <a:ea typeface="Microsoft Yi Baiti" panose="03000500000000000000" pitchFamily="66" charset="0"/>
                          </a:rPr>
                          <m:t>=1</m:t>
                        </m:r>
                      </m:sub>
                      <m:sup>
                        <m:r>
                          <a:rPr lang="en-US" sz="2400" i="1">
                            <a:latin typeface="Cambria Math" panose="02040503050406030204" pitchFamily="18" charset="0"/>
                            <a:ea typeface="Microsoft Yi Baiti" panose="03000500000000000000" pitchFamily="66" charset="0"/>
                          </a:rPr>
                          <m:t>𝑛</m:t>
                        </m:r>
                      </m:sup>
                      <m:e>
                        <m:sSub>
                          <m:sSubPr>
                            <m:ctrlPr>
                              <a:rPr lang="en-US" sz="2400" i="1">
                                <a:latin typeface="Cambria Math" panose="02040503050406030204" pitchFamily="18" charset="0"/>
                                <a:ea typeface="Microsoft Yi Baiti" panose="03000500000000000000" pitchFamily="66" charset="0"/>
                              </a:rPr>
                            </m:ctrlPr>
                          </m:sSubPr>
                          <m:e>
                            <m:r>
                              <a:rPr lang="en-US" sz="2400" i="1">
                                <a:latin typeface="Cambria Math" panose="02040503050406030204" pitchFamily="18" charset="0"/>
                                <a:ea typeface="Microsoft Yi Baiti" panose="03000500000000000000" pitchFamily="66" charset="0"/>
                              </a:rPr>
                              <m:t>𝑐</m:t>
                            </m:r>
                          </m:e>
                          <m:sub>
                            <m:r>
                              <a:rPr lang="en-US" sz="2400" i="1">
                                <a:latin typeface="Cambria Math" panose="02040503050406030204" pitchFamily="18" charset="0"/>
                                <a:ea typeface="Microsoft Yi Baiti" panose="03000500000000000000" pitchFamily="66" charset="0"/>
                              </a:rPr>
                              <m:t>𝑗</m:t>
                            </m:r>
                          </m:sub>
                        </m:sSub>
                        <m:sSub>
                          <m:sSubPr>
                            <m:ctrlPr>
                              <a:rPr lang="en-US" sz="2400" i="1">
                                <a:latin typeface="Cambria Math" panose="02040503050406030204" pitchFamily="18" charset="0"/>
                                <a:ea typeface="Microsoft Yi Baiti" panose="03000500000000000000" pitchFamily="66" charset="0"/>
                              </a:rPr>
                            </m:ctrlPr>
                          </m:sSubPr>
                          <m:e>
                            <m:r>
                              <a:rPr lang="en-US" sz="2400" i="1">
                                <a:latin typeface="Cambria Math" panose="02040503050406030204" pitchFamily="18" charset="0"/>
                                <a:ea typeface="Microsoft Yi Baiti" panose="03000500000000000000" pitchFamily="66" charset="0"/>
                              </a:rPr>
                              <m:t>𝑦</m:t>
                            </m:r>
                          </m:e>
                          <m:sub>
                            <m:r>
                              <a:rPr lang="en-US" sz="2400" i="1">
                                <a:latin typeface="Cambria Math" panose="02040503050406030204" pitchFamily="18" charset="0"/>
                                <a:ea typeface="Microsoft Yi Baiti" panose="03000500000000000000" pitchFamily="66" charset="0"/>
                              </a:rPr>
                              <m:t>𝑗</m:t>
                            </m:r>
                          </m:sub>
                        </m:sSub>
                      </m:e>
                    </m:nary>
                    <m:r>
                      <a:rPr lang="en-US" sz="2400" b="1" i="1" smtClean="0">
                        <a:solidFill>
                          <a:srgbClr val="D73F09"/>
                        </a:solidFill>
                        <a:latin typeface="Cambria Math" panose="02040503050406030204" pitchFamily="18" charset="0"/>
                        <a:ea typeface="Microsoft Yi Baiti" panose="03000500000000000000" pitchFamily="66" charset="0"/>
                      </a:rPr>
                      <m:t>𝜿</m:t>
                    </m:r>
                    <m:r>
                      <a:rPr lang="en-US" sz="2400" b="1" i="1" smtClean="0">
                        <a:solidFill>
                          <a:srgbClr val="D73F09"/>
                        </a:solidFill>
                        <a:latin typeface="Cambria Math" panose="02040503050406030204" pitchFamily="18" charset="0"/>
                        <a:ea typeface="Microsoft Yi Baiti" panose="03000500000000000000" pitchFamily="66" charset="0"/>
                      </a:rPr>
                      <m:t>(</m:t>
                    </m:r>
                    <m:sSub>
                      <m:sSubPr>
                        <m:ctrlPr>
                          <a:rPr lang="en-US" sz="2400" b="1" i="1">
                            <a:solidFill>
                              <a:srgbClr val="D73F09"/>
                            </a:solidFill>
                            <a:latin typeface="Cambria Math" panose="02040503050406030204" pitchFamily="18" charset="0"/>
                            <a:ea typeface="Microsoft Yi Baiti" panose="03000500000000000000" pitchFamily="66" charset="0"/>
                          </a:rPr>
                        </m:ctrlPr>
                      </m:sSubPr>
                      <m:e>
                        <m:r>
                          <a:rPr lang="en-US" sz="2400" b="1" i="1">
                            <a:solidFill>
                              <a:srgbClr val="D73F09"/>
                            </a:solidFill>
                            <a:latin typeface="Cambria Math" panose="02040503050406030204" pitchFamily="18" charset="0"/>
                            <a:ea typeface="Microsoft Yi Baiti" panose="03000500000000000000" pitchFamily="66" charset="0"/>
                          </a:rPr>
                          <m:t>𝒙</m:t>
                        </m:r>
                      </m:e>
                      <m:sub>
                        <m:r>
                          <a:rPr lang="en-US" sz="2400" b="1" i="1">
                            <a:solidFill>
                              <a:srgbClr val="D73F09"/>
                            </a:solidFill>
                            <a:latin typeface="Cambria Math" panose="02040503050406030204" pitchFamily="18" charset="0"/>
                            <a:ea typeface="Microsoft Yi Baiti" panose="03000500000000000000" pitchFamily="66" charset="0"/>
                          </a:rPr>
                          <m:t>𝒋</m:t>
                        </m:r>
                      </m:sub>
                    </m:sSub>
                    <m:r>
                      <a:rPr lang="en-US" sz="2400" b="1" i="1" smtClean="0">
                        <a:solidFill>
                          <a:srgbClr val="D73F09"/>
                        </a:solidFill>
                        <a:latin typeface="Cambria Math" panose="02040503050406030204" pitchFamily="18" charset="0"/>
                        <a:ea typeface="Microsoft Yi Baiti" panose="03000500000000000000" pitchFamily="66" charset="0"/>
                      </a:rPr>
                      <m:t>, </m:t>
                    </m:r>
                    <m:sSub>
                      <m:sSubPr>
                        <m:ctrlPr>
                          <a:rPr lang="en-US" sz="2400" b="1" i="1" smtClean="0">
                            <a:solidFill>
                              <a:srgbClr val="D73F09"/>
                            </a:solidFill>
                            <a:latin typeface="Cambria Math" panose="02040503050406030204" pitchFamily="18" charset="0"/>
                            <a:ea typeface="Microsoft Yi Baiti" panose="03000500000000000000" pitchFamily="66" charset="0"/>
                          </a:rPr>
                        </m:ctrlPr>
                      </m:sSubPr>
                      <m:e>
                        <m:r>
                          <a:rPr lang="en-US" sz="2400" b="1" i="1" smtClean="0">
                            <a:solidFill>
                              <a:srgbClr val="D73F09"/>
                            </a:solidFill>
                            <a:latin typeface="Cambria Math" panose="02040503050406030204" pitchFamily="18" charset="0"/>
                            <a:ea typeface="Microsoft Yi Baiti" panose="03000500000000000000" pitchFamily="66" charset="0"/>
                          </a:rPr>
                          <m:t>𝒙</m:t>
                        </m:r>
                      </m:e>
                      <m:sub>
                        <m:r>
                          <a:rPr lang="en-US" sz="2400" b="1" i="1" smtClean="0">
                            <a:solidFill>
                              <a:srgbClr val="D73F09"/>
                            </a:solidFill>
                            <a:latin typeface="Cambria Math" panose="02040503050406030204" pitchFamily="18" charset="0"/>
                            <a:ea typeface="Microsoft Yi Baiti" panose="03000500000000000000" pitchFamily="66" charset="0"/>
                          </a:rPr>
                          <m:t>𝒊</m:t>
                        </m:r>
                      </m:sub>
                    </m:sSub>
                    <m:r>
                      <a:rPr lang="en-US" sz="2400" b="1" i="1" smtClean="0">
                        <a:solidFill>
                          <a:srgbClr val="D73F09"/>
                        </a:solidFill>
                        <a:latin typeface="Cambria Math" panose="02040503050406030204" pitchFamily="18" charset="0"/>
                        <a:ea typeface="Microsoft Yi Baiti" panose="03000500000000000000" pitchFamily="66" charset="0"/>
                      </a:rPr>
                      <m:t>)</m:t>
                    </m:r>
                    <m:r>
                      <a:rPr lang="en-US" sz="2400" b="1" i="1" dirty="0" smtClean="0">
                        <a:solidFill>
                          <a:schemeClr val="tx1"/>
                        </a:solidFill>
                        <a:latin typeface="Cambria Math" panose="02040503050406030204" pitchFamily="18" charset="0"/>
                        <a:ea typeface="Microsoft Yi Baiti" panose="03000500000000000000" pitchFamily="66" charset="0"/>
                      </a:rPr>
                      <m:t> </m:t>
                    </m:r>
                    <m:r>
                      <a:rPr lang="en-US" sz="2400" b="0" i="1" dirty="0" smtClean="0">
                        <a:solidFill>
                          <a:schemeClr val="tx1"/>
                        </a:solidFill>
                        <a:latin typeface="Cambria Math" panose="02040503050406030204" pitchFamily="18" charset="0"/>
                        <a:ea typeface="Microsoft Yi Baiti" panose="03000500000000000000" pitchFamily="66" charset="0"/>
                      </a:rPr>
                      <m:t>&lt;0</m:t>
                    </m:r>
                    <m:r>
                      <a:rPr lang="en-US" sz="2400" b="1" i="1" dirty="0" smtClean="0">
                        <a:solidFill>
                          <a:schemeClr val="tx1"/>
                        </a:solidFill>
                        <a:latin typeface="Cambria Math" panose="02040503050406030204" pitchFamily="18" charset="0"/>
                        <a:ea typeface="Microsoft Yi Baiti" panose="03000500000000000000" pitchFamily="66" charset="0"/>
                      </a:rPr>
                      <m:t>:</m:t>
                    </m:r>
                  </m:oMath>
                </a14:m>
                <a:r>
                  <a:rPr lang="en-US" sz="2400" dirty="0">
                    <a:solidFill>
                      <a:schemeClr val="tx1"/>
                    </a:solidFill>
                    <a:latin typeface="Microsoft Yi Baiti" panose="03000500000000000000" pitchFamily="66" charset="0"/>
                    <a:ea typeface="Microsoft Yi Baiti" panose="03000500000000000000" pitchFamily="66" charset="0"/>
                  </a:rPr>
                  <a:t>	</a:t>
                </a:r>
                <a:endParaRPr lang="en-US" sz="2400" dirty="0">
                  <a:latin typeface="Microsoft Yi Baiti" panose="03000500000000000000" pitchFamily="66" charset="0"/>
                  <a:ea typeface="Microsoft Yi Baiti" panose="03000500000000000000" pitchFamily="66" charset="0"/>
                </a:endParaRPr>
              </a:p>
              <a:p>
                <a:pPr>
                  <a:lnSpc>
                    <a:spcPct val="125000"/>
                  </a:lnSpc>
                </a:pPr>
                <a:r>
                  <a:rPr lang="en-US" sz="2400" dirty="0">
                    <a:solidFill>
                      <a:schemeClr val="tx1"/>
                    </a:solidFill>
                    <a:latin typeface="Microsoft Yi Baiti" panose="03000500000000000000" pitchFamily="66" charset="0"/>
                    <a:ea typeface="Microsoft Yi Baiti" panose="03000500000000000000" pitchFamily="66" charset="0"/>
                  </a:rPr>
                  <a:t>	  </a:t>
                </a:r>
                <a14:m>
                  <m:oMath xmlns:m="http://schemas.openxmlformats.org/officeDocument/2006/math">
                    <m:sSub>
                      <m:sSubPr>
                        <m:ctrlPr>
                          <a:rPr lang="en-US" sz="2400" b="0" i="1" smtClean="0">
                            <a:solidFill>
                              <a:schemeClr val="tx1"/>
                            </a:solidFill>
                            <a:latin typeface="Cambria Math" panose="02040503050406030204" pitchFamily="18" charset="0"/>
                            <a:ea typeface="Microsoft Yi Baiti" panose="03000500000000000000" pitchFamily="66" charset="0"/>
                          </a:rPr>
                        </m:ctrlPr>
                      </m:sSubPr>
                      <m:e>
                        <m:r>
                          <a:rPr lang="en-US" sz="2400" b="0" i="1" smtClean="0">
                            <a:solidFill>
                              <a:schemeClr val="tx1"/>
                            </a:solidFill>
                            <a:latin typeface="Cambria Math" panose="02040503050406030204" pitchFamily="18" charset="0"/>
                            <a:ea typeface="Microsoft Yi Baiti" panose="03000500000000000000" pitchFamily="66" charset="0"/>
                          </a:rPr>
                          <m:t>𝑐</m:t>
                        </m:r>
                      </m:e>
                      <m:sub>
                        <m:r>
                          <a:rPr lang="en-US" sz="2400" b="0" i="1" smtClean="0">
                            <a:solidFill>
                              <a:schemeClr val="tx1"/>
                            </a:solidFill>
                            <a:latin typeface="Cambria Math" panose="02040503050406030204" pitchFamily="18" charset="0"/>
                            <a:ea typeface="Microsoft Yi Baiti" panose="03000500000000000000" pitchFamily="66" charset="0"/>
                          </a:rPr>
                          <m:t>𝑖</m:t>
                        </m:r>
                      </m:sub>
                    </m:sSub>
                    <m:r>
                      <a:rPr lang="en-US" sz="2400" b="0" i="1" smtClean="0">
                        <a:solidFill>
                          <a:schemeClr val="tx1"/>
                        </a:solidFill>
                        <a:latin typeface="Cambria Math" panose="02040503050406030204" pitchFamily="18" charset="0"/>
                        <a:ea typeface="Microsoft Yi Baiti" panose="03000500000000000000" pitchFamily="66" charset="0"/>
                      </a:rPr>
                      <m:t>=</m:t>
                    </m:r>
                    <m:sSub>
                      <m:sSubPr>
                        <m:ctrlPr>
                          <a:rPr lang="en-US" sz="2400" b="0" i="1" smtClean="0">
                            <a:solidFill>
                              <a:schemeClr val="tx1"/>
                            </a:solidFill>
                            <a:latin typeface="Cambria Math" panose="02040503050406030204" pitchFamily="18" charset="0"/>
                            <a:ea typeface="Microsoft Yi Baiti" panose="03000500000000000000" pitchFamily="66" charset="0"/>
                          </a:rPr>
                        </m:ctrlPr>
                      </m:sSubPr>
                      <m:e>
                        <m:r>
                          <a:rPr lang="en-US" sz="2400" b="0" i="1" smtClean="0">
                            <a:solidFill>
                              <a:schemeClr val="tx1"/>
                            </a:solidFill>
                            <a:latin typeface="Cambria Math" panose="02040503050406030204" pitchFamily="18" charset="0"/>
                            <a:ea typeface="Microsoft Yi Baiti" panose="03000500000000000000" pitchFamily="66" charset="0"/>
                          </a:rPr>
                          <m:t>𝑐</m:t>
                        </m:r>
                      </m:e>
                      <m:sub>
                        <m:r>
                          <a:rPr lang="en-US" sz="2400" b="0" i="1" smtClean="0">
                            <a:solidFill>
                              <a:schemeClr val="tx1"/>
                            </a:solidFill>
                            <a:latin typeface="Cambria Math" panose="02040503050406030204" pitchFamily="18" charset="0"/>
                            <a:ea typeface="Microsoft Yi Baiti" panose="03000500000000000000" pitchFamily="66" charset="0"/>
                          </a:rPr>
                          <m:t>𝑖</m:t>
                        </m:r>
                      </m:sub>
                    </m:sSub>
                    <m:r>
                      <a:rPr lang="en-US" sz="2400" b="0" i="1" smtClean="0">
                        <a:solidFill>
                          <a:schemeClr val="tx1"/>
                        </a:solidFill>
                        <a:latin typeface="Cambria Math" panose="02040503050406030204" pitchFamily="18" charset="0"/>
                        <a:ea typeface="Microsoft Yi Baiti" panose="03000500000000000000" pitchFamily="66" charset="0"/>
                      </a:rPr>
                      <m:t>+1</m:t>
                    </m:r>
                  </m:oMath>
                </a14:m>
                <a:r>
                  <a:rPr lang="en-US" sz="2400" dirty="0">
                    <a:solidFill>
                      <a:schemeClr val="tx1"/>
                    </a:solidFill>
                    <a:latin typeface="Microsoft Yi Baiti" panose="03000500000000000000" pitchFamily="66" charset="0"/>
                    <a:ea typeface="Microsoft Yi Baiti" panose="03000500000000000000" pitchFamily="66" charset="0"/>
                  </a:rPr>
                  <a:t>	</a:t>
                </a:r>
              </a:p>
              <a:p>
                <a:pPr>
                  <a:lnSpc>
                    <a:spcPct val="125000"/>
                  </a:lnSpc>
                </a:pPr>
                <a:r>
                  <a:rPr lang="en-US" sz="2400" dirty="0">
                    <a:solidFill>
                      <a:schemeClr val="tx1"/>
                    </a:solidFill>
                    <a:latin typeface="Microsoft Yi Baiti" panose="03000500000000000000" pitchFamily="66" charset="0"/>
                    <a:ea typeface="Microsoft Yi Baiti" panose="03000500000000000000" pitchFamily="66" charset="0"/>
                  </a:rPr>
                  <a:t>Until no errors or max iterations	</a:t>
                </a:r>
              </a:p>
            </p:txBody>
          </p:sp>
        </mc:Choice>
        <mc:Fallback xmlns="">
          <p:sp>
            <p:nvSpPr>
              <p:cNvPr id="6" name="TextBox 5">
                <a:extLst>
                  <a:ext uri="{FF2B5EF4-FFF2-40B4-BE49-F238E27FC236}">
                    <a16:creationId xmlns:a16="http://schemas.microsoft.com/office/drawing/2014/main" id="{8621418A-EB15-4904-B1BB-4F3567411D4E}"/>
                  </a:ext>
                </a:extLst>
              </p:cNvPr>
              <p:cNvSpPr txBox="1">
                <a:spLocks noRot="1" noChangeAspect="1" noMove="1" noResize="1" noEditPoints="1" noAdjustHandles="1" noChangeArrowheads="1" noChangeShapeType="1" noTextEdit="1"/>
              </p:cNvSpPr>
              <p:nvPr/>
            </p:nvSpPr>
            <p:spPr>
              <a:xfrm>
                <a:off x="1002117" y="2250071"/>
                <a:ext cx="6184156" cy="3314690"/>
              </a:xfrm>
              <a:prstGeom prst="rect">
                <a:avLst/>
              </a:prstGeom>
              <a:blipFill>
                <a:blip r:embed="rId2"/>
                <a:stretch>
                  <a:fillRect l="-1434" t="-382" b="-305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C0483EB-5F7D-48D2-948B-BEB278E14229}"/>
              </a:ext>
            </a:extLst>
          </p:cNvPr>
          <p:cNvSpPr txBox="1"/>
          <p:nvPr/>
        </p:nvSpPr>
        <p:spPr>
          <a:xfrm>
            <a:off x="609597" y="979755"/>
            <a:ext cx="11057683" cy="707886"/>
          </a:xfrm>
          <a:prstGeom prst="rect">
            <a:avLst/>
          </a:prstGeom>
          <a:noFill/>
        </p:spPr>
        <p:txBody>
          <a:bodyPr wrap="square">
            <a:spAutoFit/>
          </a:bodyPr>
          <a:lstStyle/>
          <a:p>
            <a:pPr marL="0" lvl="1">
              <a:lnSpc>
                <a:spcPct val="100000"/>
              </a:lnSpc>
            </a:pPr>
            <a:r>
              <a:rPr lang="en-US" sz="2000" dirty="0">
                <a:latin typeface="Avenir Next LT Pro" panose="020B0504020202020204" pitchFamily="34" charset="0"/>
              </a:rPr>
              <a:t>This only depends on dot products as well… kernelize it! Both training and prediction can be expressed as dot products between input vectors!</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A0D6A01-4829-4540-ADA0-D4BB16AE31F5}"/>
                  </a:ext>
                </a:extLst>
              </p:cNvPr>
              <p:cNvSpPr/>
              <p:nvPr/>
            </p:nvSpPr>
            <p:spPr>
              <a:xfrm>
                <a:off x="7882095" y="1936587"/>
                <a:ext cx="2526654" cy="10988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tx1"/>
                              </a:solidFill>
                              <a:latin typeface="Cambria Math" panose="02040503050406030204" pitchFamily="18" charset="0"/>
                              <a:ea typeface="Microsoft Yi Baiti" panose="03000500000000000000" pitchFamily="66" charset="0"/>
                            </a:rPr>
                          </m:ctrlPr>
                        </m:sSubPr>
                        <m:e>
                          <m:r>
                            <a:rPr lang="en-US" sz="2400" b="1" i="1" smtClean="0">
                              <a:solidFill>
                                <a:schemeClr val="tx1"/>
                              </a:solidFill>
                              <a:latin typeface="Cambria Math" panose="02040503050406030204" pitchFamily="18" charset="0"/>
                              <a:ea typeface="Microsoft Yi Baiti" panose="03000500000000000000" pitchFamily="66" charset="0"/>
                            </a:rPr>
                            <m:t>𝒘</m:t>
                          </m:r>
                        </m:e>
                        <m:sub>
                          <m:r>
                            <a:rPr lang="en-US" sz="2400" b="1" i="1" smtClean="0">
                              <a:solidFill>
                                <a:schemeClr val="tx1"/>
                              </a:solidFill>
                              <a:latin typeface="Cambria Math" panose="02040503050406030204" pitchFamily="18" charset="0"/>
                              <a:ea typeface="Microsoft Yi Baiti" panose="03000500000000000000" pitchFamily="66" charset="0"/>
                            </a:rPr>
                            <m:t>𝒕</m:t>
                          </m:r>
                        </m:sub>
                      </m:sSub>
                      <m:r>
                        <a:rPr lang="en-US" sz="2400" b="1" i="1" smtClean="0">
                          <a:solidFill>
                            <a:schemeClr val="tx1"/>
                          </a:solidFill>
                          <a:latin typeface="Cambria Math" panose="02040503050406030204" pitchFamily="18" charset="0"/>
                          <a:ea typeface="Microsoft Yi Baiti" panose="03000500000000000000" pitchFamily="66" charset="0"/>
                        </a:rPr>
                        <m:t>=</m:t>
                      </m:r>
                      <m:r>
                        <a:rPr lang="en-US" sz="2400" b="0" i="1">
                          <a:latin typeface="Cambria Math" panose="02040503050406030204" pitchFamily="18" charset="0"/>
                          <a:ea typeface="Microsoft Yi Baiti" panose="03000500000000000000" pitchFamily="66" charset="0"/>
                        </a:rPr>
                        <m:t>𝛼</m:t>
                      </m:r>
                      <m:nary>
                        <m:naryPr>
                          <m:chr m:val="∑"/>
                          <m:ctrlPr>
                            <a:rPr lang="en-US" sz="2400" i="1" smtClean="0">
                              <a:solidFill>
                                <a:schemeClr val="tx1"/>
                              </a:solidFill>
                              <a:latin typeface="Cambria Math" panose="02040503050406030204" pitchFamily="18" charset="0"/>
                              <a:ea typeface="Microsoft Yi Baiti" panose="03000500000000000000" pitchFamily="66" charset="0"/>
                            </a:rPr>
                          </m:ctrlPr>
                        </m:naryPr>
                        <m:sub>
                          <m:r>
                            <a:rPr lang="en-US" sz="2400" b="0" i="1" smtClean="0">
                              <a:solidFill>
                                <a:schemeClr val="tx1"/>
                              </a:solidFill>
                              <a:latin typeface="Cambria Math" panose="02040503050406030204" pitchFamily="18" charset="0"/>
                              <a:ea typeface="Microsoft Yi Baiti" panose="03000500000000000000" pitchFamily="66" charset="0"/>
                            </a:rPr>
                            <m:t>𝑖</m:t>
                          </m:r>
                          <m:r>
                            <a:rPr lang="en-US" sz="2400" b="0" i="1" smtClean="0">
                              <a:solidFill>
                                <a:schemeClr val="tx1"/>
                              </a:solidFill>
                              <a:latin typeface="Cambria Math" panose="02040503050406030204" pitchFamily="18" charset="0"/>
                              <a:ea typeface="Microsoft Yi Baiti" panose="03000500000000000000" pitchFamily="66" charset="0"/>
                            </a:rPr>
                            <m:t>=1</m:t>
                          </m:r>
                        </m:sub>
                        <m:sup>
                          <m:r>
                            <a:rPr lang="en-US" sz="2400" b="0" i="1" smtClean="0">
                              <a:solidFill>
                                <a:schemeClr val="tx1"/>
                              </a:solidFill>
                              <a:latin typeface="Cambria Math" panose="02040503050406030204" pitchFamily="18" charset="0"/>
                              <a:ea typeface="Microsoft Yi Baiti" panose="03000500000000000000" pitchFamily="66" charset="0"/>
                            </a:rPr>
                            <m:t>𝑛</m:t>
                          </m:r>
                        </m:sup>
                        <m:e>
                          <m:sSub>
                            <m:sSubPr>
                              <m:ctrlPr>
                                <a:rPr lang="en-US" sz="2400" i="1" smtClean="0">
                                  <a:solidFill>
                                    <a:schemeClr val="tx1"/>
                                  </a:solidFill>
                                  <a:latin typeface="Cambria Math" panose="02040503050406030204" pitchFamily="18" charset="0"/>
                                  <a:ea typeface="Microsoft Yi Baiti" panose="03000500000000000000" pitchFamily="66" charset="0"/>
                                </a:rPr>
                              </m:ctrlPr>
                            </m:sSubPr>
                            <m:e>
                              <m:r>
                                <a:rPr lang="en-US" sz="2400" b="0" i="1" smtClean="0">
                                  <a:solidFill>
                                    <a:schemeClr val="tx1"/>
                                  </a:solidFill>
                                  <a:latin typeface="Cambria Math" panose="02040503050406030204" pitchFamily="18" charset="0"/>
                                  <a:ea typeface="Microsoft Yi Baiti" panose="03000500000000000000" pitchFamily="66" charset="0"/>
                                </a:rPr>
                                <m:t>𝑐</m:t>
                              </m:r>
                            </m:e>
                            <m:sub>
                              <m:r>
                                <a:rPr lang="en-US" sz="2400" b="0" i="1" smtClean="0">
                                  <a:solidFill>
                                    <a:schemeClr val="tx1"/>
                                  </a:solidFill>
                                  <a:latin typeface="Cambria Math" panose="02040503050406030204" pitchFamily="18" charset="0"/>
                                  <a:ea typeface="Microsoft Yi Baiti" panose="03000500000000000000" pitchFamily="66" charset="0"/>
                                </a:rPr>
                                <m:t>𝑖</m:t>
                              </m:r>
                            </m:sub>
                          </m:sSub>
                          <m:sSub>
                            <m:sSubPr>
                              <m:ctrlPr>
                                <a:rPr lang="en-US" sz="2400" i="1" smtClean="0">
                                  <a:solidFill>
                                    <a:schemeClr val="tx1"/>
                                  </a:solidFill>
                                  <a:latin typeface="Cambria Math" panose="02040503050406030204" pitchFamily="18" charset="0"/>
                                  <a:ea typeface="Microsoft Yi Baiti" panose="03000500000000000000" pitchFamily="66" charset="0"/>
                                </a:rPr>
                              </m:ctrlPr>
                            </m:sSubPr>
                            <m:e>
                              <m:r>
                                <a:rPr lang="en-US" sz="2400" b="0" i="1" smtClean="0">
                                  <a:solidFill>
                                    <a:schemeClr val="tx1"/>
                                  </a:solidFill>
                                  <a:latin typeface="Cambria Math" panose="02040503050406030204" pitchFamily="18" charset="0"/>
                                  <a:ea typeface="Microsoft Yi Baiti" panose="03000500000000000000" pitchFamily="66" charset="0"/>
                                </a:rPr>
                                <m:t>𝑦</m:t>
                              </m:r>
                            </m:e>
                            <m:sub>
                              <m:r>
                                <a:rPr lang="en-US" sz="2400" b="0" i="1" smtClean="0">
                                  <a:solidFill>
                                    <a:schemeClr val="tx1"/>
                                  </a:solidFill>
                                  <a:latin typeface="Cambria Math" panose="02040503050406030204" pitchFamily="18" charset="0"/>
                                  <a:ea typeface="Microsoft Yi Baiti" panose="03000500000000000000" pitchFamily="66" charset="0"/>
                                </a:rPr>
                                <m:t>𝑖</m:t>
                              </m:r>
                            </m:sub>
                          </m:sSub>
                          <m:sSub>
                            <m:sSubPr>
                              <m:ctrlPr>
                                <a:rPr lang="en-US" sz="2400" b="1" i="1" smtClean="0">
                                  <a:solidFill>
                                    <a:schemeClr val="tx1"/>
                                  </a:solidFill>
                                  <a:latin typeface="Cambria Math" panose="02040503050406030204" pitchFamily="18" charset="0"/>
                                  <a:ea typeface="Microsoft Yi Baiti" panose="03000500000000000000" pitchFamily="66" charset="0"/>
                                </a:rPr>
                              </m:ctrlPr>
                            </m:sSubPr>
                            <m:e>
                              <m:r>
                                <a:rPr lang="en-US" sz="2400" b="1" i="1" smtClean="0">
                                  <a:solidFill>
                                    <a:schemeClr val="tx1"/>
                                  </a:solidFill>
                                  <a:latin typeface="Cambria Math" panose="02040503050406030204" pitchFamily="18" charset="0"/>
                                  <a:ea typeface="Microsoft Yi Baiti" panose="03000500000000000000" pitchFamily="66" charset="0"/>
                                </a:rPr>
                                <m:t>𝒙</m:t>
                              </m:r>
                            </m:e>
                            <m:sub>
                              <m:r>
                                <a:rPr lang="en-US" sz="2400" b="1" i="1" smtClean="0">
                                  <a:solidFill>
                                    <a:schemeClr val="tx1"/>
                                  </a:solidFill>
                                  <a:latin typeface="Cambria Math" panose="02040503050406030204" pitchFamily="18" charset="0"/>
                                  <a:ea typeface="Microsoft Yi Baiti" panose="03000500000000000000" pitchFamily="66" charset="0"/>
                                </a:rPr>
                                <m:t>𝒊</m:t>
                              </m:r>
                            </m:sub>
                          </m:sSub>
                        </m:e>
                      </m:nary>
                    </m:oMath>
                  </m:oMathPara>
                </a14:m>
                <a:endParaRPr lang="en-US" sz="2400" dirty="0">
                  <a:solidFill>
                    <a:schemeClr val="tx1"/>
                  </a:solidFill>
                </a:endParaRPr>
              </a:p>
            </p:txBody>
          </p:sp>
        </mc:Choice>
        <mc:Fallback xmlns="">
          <p:sp>
            <p:nvSpPr>
              <p:cNvPr id="12" name="Rectangle 11">
                <a:extLst>
                  <a:ext uri="{FF2B5EF4-FFF2-40B4-BE49-F238E27FC236}">
                    <a16:creationId xmlns:a16="http://schemas.microsoft.com/office/drawing/2014/main" id="{2A0D6A01-4829-4540-ADA0-D4BB16AE31F5}"/>
                  </a:ext>
                </a:extLst>
              </p:cNvPr>
              <p:cNvSpPr>
                <a:spLocks noRot="1" noChangeAspect="1" noMove="1" noResize="1" noEditPoints="1" noAdjustHandles="1" noChangeArrowheads="1" noChangeShapeType="1" noTextEdit="1"/>
              </p:cNvSpPr>
              <p:nvPr/>
            </p:nvSpPr>
            <p:spPr>
              <a:xfrm>
                <a:off x="7882095" y="1936587"/>
                <a:ext cx="2526654" cy="1098891"/>
              </a:xfrm>
              <a:prstGeom prst="rect">
                <a:avLst/>
              </a:prstGeom>
              <a:blipFill>
                <a:blip r:embed="rId3"/>
                <a:stretch>
                  <a:fillRect l="-1000" t="-104545" b="-16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F66BF2E-2530-3D4C-A454-AFD3D4FCEBDB}"/>
                  </a:ext>
                </a:extLst>
              </p:cNvPr>
              <p:cNvSpPr/>
              <p:nvPr/>
            </p:nvSpPr>
            <p:spPr>
              <a:xfrm>
                <a:off x="7247852" y="4597317"/>
                <a:ext cx="3795141" cy="967444"/>
              </a:xfrm>
              <a:prstGeom prst="rect">
                <a:avLst/>
              </a:prstGeom>
            </p:spPr>
            <p:txBody>
              <a:bodyPr wrap="none">
                <a:spAutoFit/>
              </a:bodyPr>
              <a:lstStyle/>
              <a:p>
                <a:pPr marL="0" lvl="1">
                  <a:lnSpc>
                    <a:spcPct val="100000"/>
                  </a:lnSpc>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𝑠𝑖𝑔𝑛</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i="1">
                          <a:latin typeface="Cambria Math" panose="02040503050406030204" pitchFamily="18" charset="0"/>
                          <a:ea typeface="Microsoft Yi Baiti" panose="03000500000000000000" pitchFamily="66" charset="0"/>
                        </a:rPr>
                        <m:t>𝛼</m:t>
                      </m:r>
                      <m:nary>
                        <m:naryPr>
                          <m:chr m:val="∑"/>
                          <m:ctrlPr>
                            <a:rPr lang="en-US" sz="2000" i="1">
                              <a:latin typeface="Cambria Math" panose="02040503050406030204" pitchFamily="18" charset="0"/>
                              <a:ea typeface="Microsoft Yi Baiti" panose="03000500000000000000" pitchFamily="66" charset="0"/>
                            </a:rPr>
                          </m:ctrlPr>
                        </m:naryPr>
                        <m:sub>
                          <m:r>
                            <a:rPr lang="en-US" sz="2000" i="1">
                              <a:latin typeface="Cambria Math" panose="02040503050406030204" pitchFamily="18" charset="0"/>
                              <a:ea typeface="Microsoft Yi Baiti" panose="03000500000000000000" pitchFamily="66" charset="0"/>
                            </a:rPr>
                            <m:t>𝑗</m:t>
                          </m:r>
                          <m:r>
                            <a:rPr lang="en-US" sz="2000" i="1">
                              <a:latin typeface="Cambria Math" panose="02040503050406030204" pitchFamily="18" charset="0"/>
                              <a:ea typeface="Microsoft Yi Baiti" panose="03000500000000000000" pitchFamily="66" charset="0"/>
                            </a:rPr>
                            <m:t>=1</m:t>
                          </m:r>
                        </m:sub>
                        <m:sup>
                          <m:r>
                            <a:rPr lang="en-US" sz="2000" i="1">
                              <a:latin typeface="Cambria Math" panose="02040503050406030204" pitchFamily="18" charset="0"/>
                              <a:ea typeface="Microsoft Yi Baiti" panose="03000500000000000000" pitchFamily="66" charset="0"/>
                            </a:rPr>
                            <m:t>𝑛</m:t>
                          </m:r>
                        </m:sup>
                        <m:e>
                          <m:sSub>
                            <m:sSubPr>
                              <m:ctrlPr>
                                <a:rPr lang="en-US" sz="2000" i="1">
                                  <a:latin typeface="Cambria Math" panose="02040503050406030204" pitchFamily="18" charset="0"/>
                                  <a:ea typeface="Microsoft Yi Baiti" panose="03000500000000000000" pitchFamily="66" charset="0"/>
                                </a:rPr>
                              </m:ctrlPr>
                            </m:sSubPr>
                            <m:e>
                              <m:r>
                                <a:rPr lang="en-US" sz="2000" i="1">
                                  <a:latin typeface="Cambria Math" panose="02040503050406030204" pitchFamily="18" charset="0"/>
                                  <a:ea typeface="Microsoft Yi Baiti" panose="03000500000000000000" pitchFamily="66" charset="0"/>
                                </a:rPr>
                                <m:t>𝑐</m:t>
                              </m:r>
                            </m:e>
                            <m:sub>
                              <m:r>
                                <a:rPr lang="en-US" sz="2000" i="1">
                                  <a:latin typeface="Cambria Math" panose="02040503050406030204" pitchFamily="18" charset="0"/>
                                  <a:ea typeface="Microsoft Yi Baiti" panose="03000500000000000000" pitchFamily="66" charset="0"/>
                                </a:rPr>
                                <m:t>𝑗</m:t>
                              </m:r>
                            </m:sub>
                          </m:sSub>
                          <m:sSub>
                            <m:sSubPr>
                              <m:ctrlPr>
                                <a:rPr lang="en-US" sz="2000" i="1">
                                  <a:latin typeface="Cambria Math" panose="02040503050406030204" pitchFamily="18" charset="0"/>
                                  <a:ea typeface="Microsoft Yi Baiti" panose="03000500000000000000" pitchFamily="66" charset="0"/>
                                </a:rPr>
                              </m:ctrlPr>
                            </m:sSubPr>
                            <m:e>
                              <m:r>
                                <a:rPr lang="en-US" sz="2000" i="1">
                                  <a:latin typeface="Cambria Math" panose="02040503050406030204" pitchFamily="18" charset="0"/>
                                  <a:ea typeface="Microsoft Yi Baiti" panose="03000500000000000000" pitchFamily="66" charset="0"/>
                                </a:rPr>
                                <m:t>𝑦</m:t>
                              </m:r>
                            </m:e>
                            <m:sub>
                              <m:r>
                                <a:rPr lang="en-US" sz="2000" i="1">
                                  <a:latin typeface="Cambria Math" panose="02040503050406030204" pitchFamily="18" charset="0"/>
                                  <a:ea typeface="Microsoft Yi Baiti" panose="03000500000000000000" pitchFamily="66" charset="0"/>
                                </a:rPr>
                                <m:t>𝑗</m:t>
                              </m:r>
                            </m:sub>
                          </m:sSub>
                        </m:e>
                      </m:nary>
                      <m:r>
                        <a:rPr lang="en-US" sz="2000" b="1" i="1">
                          <a:solidFill>
                            <a:srgbClr val="D73F09"/>
                          </a:solidFill>
                          <a:latin typeface="Cambria Math" panose="02040503050406030204" pitchFamily="18" charset="0"/>
                          <a:ea typeface="Microsoft Yi Baiti" panose="03000500000000000000" pitchFamily="66" charset="0"/>
                        </a:rPr>
                        <m:t>𝜿</m:t>
                      </m:r>
                      <m:r>
                        <a:rPr lang="en-US" sz="2000" b="1" i="1">
                          <a:solidFill>
                            <a:srgbClr val="D73F09"/>
                          </a:solidFill>
                          <a:latin typeface="Cambria Math" panose="02040503050406030204" pitchFamily="18" charset="0"/>
                          <a:ea typeface="Microsoft Yi Baiti" panose="03000500000000000000" pitchFamily="66" charset="0"/>
                        </a:rPr>
                        <m:t>(</m:t>
                      </m:r>
                      <m:sSub>
                        <m:sSubPr>
                          <m:ctrlPr>
                            <a:rPr lang="en-US" sz="2000" b="1" i="1">
                              <a:solidFill>
                                <a:srgbClr val="D73F09"/>
                              </a:solidFill>
                              <a:latin typeface="Cambria Math" panose="02040503050406030204" pitchFamily="18" charset="0"/>
                              <a:ea typeface="Microsoft Yi Baiti" panose="03000500000000000000" pitchFamily="66" charset="0"/>
                            </a:rPr>
                          </m:ctrlPr>
                        </m:sSubPr>
                        <m:e>
                          <m:r>
                            <a:rPr lang="en-US" sz="2000" b="1" i="1">
                              <a:solidFill>
                                <a:srgbClr val="D73F09"/>
                              </a:solidFill>
                              <a:latin typeface="Cambria Math" panose="02040503050406030204" pitchFamily="18" charset="0"/>
                              <a:ea typeface="Microsoft Yi Baiti" panose="03000500000000000000" pitchFamily="66" charset="0"/>
                            </a:rPr>
                            <m:t>𝒙</m:t>
                          </m:r>
                        </m:e>
                        <m:sub>
                          <m:r>
                            <a:rPr lang="en-US" sz="2000" b="1" i="1">
                              <a:solidFill>
                                <a:srgbClr val="D73F09"/>
                              </a:solidFill>
                              <a:latin typeface="Cambria Math" panose="02040503050406030204" pitchFamily="18" charset="0"/>
                              <a:ea typeface="Microsoft Yi Baiti" panose="03000500000000000000" pitchFamily="66" charset="0"/>
                            </a:rPr>
                            <m:t>𝒋</m:t>
                          </m:r>
                        </m:sub>
                      </m:sSub>
                      <m:r>
                        <a:rPr lang="en-US" sz="2000" b="1" i="1">
                          <a:solidFill>
                            <a:srgbClr val="D73F09"/>
                          </a:solidFill>
                          <a:latin typeface="Cambria Math" panose="02040503050406030204" pitchFamily="18" charset="0"/>
                          <a:ea typeface="Microsoft Yi Baiti" panose="03000500000000000000" pitchFamily="66" charset="0"/>
                        </a:rPr>
                        <m:t>, </m:t>
                      </m:r>
                      <m:r>
                        <a:rPr lang="en-US" sz="2000" b="1" i="1" smtClean="0">
                          <a:solidFill>
                            <a:srgbClr val="D73F09"/>
                          </a:solidFill>
                          <a:latin typeface="Cambria Math" panose="02040503050406030204" pitchFamily="18" charset="0"/>
                          <a:ea typeface="Microsoft Yi Baiti" panose="03000500000000000000" pitchFamily="66" charset="0"/>
                        </a:rPr>
                        <m:t>𝒙</m:t>
                      </m:r>
                      <m:r>
                        <a:rPr lang="en-US" sz="2000" b="1" i="1">
                          <a:solidFill>
                            <a:srgbClr val="D73F09"/>
                          </a:solidFill>
                          <a:latin typeface="Cambria Math" panose="02040503050406030204" pitchFamily="18" charset="0"/>
                          <a:ea typeface="Microsoft Yi Baiti" panose="03000500000000000000" pitchFamily="66" charset="0"/>
                        </a:rPr>
                        <m:t>)</m:t>
                      </m:r>
                      <m:r>
                        <a:rPr lang="en-US" sz="2000" i="1">
                          <a:latin typeface="Cambria Math" panose="02040503050406030204" pitchFamily="18" charset="0"/>
                        </a:rPr>
                        <m:t>)</m:t>
                      </m:r>
                    </m:oMath>
                  </m:oMathPara>
                </a14:m>
                <a:endParaRPr lang="en-US" sz="2000" dirty="0">
                  <a:latin typeface="Avenir Next LT Pro" panose="020B0504020202020204" pitchFamily="34" charset="0"/>
                </a:endParaRPr>
              </a:p>
            </p:txBody>
          </p:sp>
        </mc:Choice>
        <mc:Fallback xmlns="">
          <p:sp>
            <p:nvSpPr>
              <p:cNvPr id="3" name="Rectangle 2">
                <a:extLst>
                  <a:ext uri="{FF2B5EF4-FFF2-40B4-BE49-F238E27FC236}">
                    <a16:creationId xmlns:a16="http://schemas.microsoft.com/office/drawing/2014/main" id="{CF66BF2E-2530-3D4C-A454-AFD3D4FCEBDB}"/>
                  </a:ext>
                </a:extLst>
              </p:cNvPr>
              <p:cNvSpPr>
                <a:spLocks noRot="1" noChangeAspect="1" noMove="1" noResize="1" noEditPoints="1" noAdjustHandles="1" noChangeArrowheads="1" noChangeShapeType="1" noTextEdit="1"/>
              </p:cNvSpPr>
              <p:nvPr/>
            </p:nvSpPr>
            <p:spPr>
              <a:xfrm>
                <a:off x="7247852" y="4597317"/>
                <a:ext cx="3795141" cy="967444"/>
              </a:xfrm>
              <a:prstGeom prst="rect">
                <a:avLst/>
              </a:prstGeom>
              <a:blipFill>
                <a:blip r:embed="rId4"/>
                <a:stretch>
                  <a:fillRect t="-98701" b="-1480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349FA95-D4D2-9C42-84FB-63A137100F41}"/>
                  </a:ext>
                </a:extLst>
              </p:cNvPr>
              <p:cNvSpPr/>
              <p:nvPr/>
            </p:nvSpPr>
            <p:spPr>
              <a:xfrm>
                <a:off x="7955353" y="3538388"/>
                <a:ext cx="2380139" cy="405624"/>
              </a:xfrm>
              <a:prstGeom prst="rect">
                <a:avLst/>
              </a:prstGeom>
            </p:spPr>
            <p:txBody>
              <a:bodyPr wrap="none">
                <a:spAutoFit/>
              </a:bodyPr>
              <a:lstStyle/>
              <a:p>
                <a:pPr marL="0" lvl="1">
                  <a:lnSpc>
                    <a:spcPct val="100000"/>
                  </a:lnSpc>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𝑠𝑖𝑔𝑛</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𝒘</m:t>
                          </m:r>
                        </m:e>
                        <m:sup>
                          <m:r>
                            <a:rPr lang="en-US" sz="2000" b="1" i="1" smtClean="0">
                              <a:latin typeface="Cambria Math" panose="02040503050406030204" pitchFamily="18" charset="0"/>
                            </a:rPr>
                            <m:t>𝑻</m:t>
                          </m:r>
                        </m:sup>
                      </m:sSup>
                      <m:r>
                        <a:rPr lang="en-US" sz="2000" b="1" i="1" smtClean="0">
                          <a:latin typeface="Cambria Math" panose="02040503050406030204" pitchFamily="18" charset="0"/>
                        </a:rPr>
                        <m:t>𝒙</m:t>
                      </m:r>
                      <m:r>
                        <a:rPr lang="en-US" sz="2000" b="1" i="1" smtClean="0">
                          <a:solidFill>
                            <a:schemeClr val="tx1"/>
                          </a:solidFill>
                          <a:latin typeface="Cambria Math" panose="02040503050406030204" pitchFamily="18" charset="0"/>
                          <a:ea typeface="Microsoft Yi Baiti" panose="03000500000000000000" pitchFamily="66" charset="0"/>
                        </a:rPr>
                        <m:t>)</m:t>
                      </m:r>
                    </m:oMath>
                  </m:oMathPara>
                </a14:m>
                <a:endParaRPr lang="en-US" sz="2000" dirty="0">
                  <a:latin typeface="Avenir Next LT Pro" panose="020B0504020202020204" pitchFamily="34" charset="0"/>
                </a:endParaRPr>
              </a:p>
            </p:txBody>
          </p:sp>
        </mc:Choice>
        <mc:Fallback xmlns="">
          <p:sp>
            <p:nvSpPr>
              <p:cNvPr id="8" name="Rectangle 7">
                <a:extLst>
                  <a:ext uri="{FF2B5EF4-FFF2-40B4-BE49-F238E27FC236}">
                    <a16:creationId xmlns:a16="http://schemas.microsoft.com/office/drawing/2014/main" id="{1349FA95-D4D2-9C42-84FB-63A137100F41}"/>
                  </a:ext>
                </a:extLst>
              </p:cNvPr>
              <p:cNvSpPr>
                <a:spLocks noRot="1" noChangeAspect="1" noMove="1" noResize="1" noEditPoints="1" noAdjustHandles="1" noChangeArrowheads="1" noChangeShapeType="1" noTextEdit="1"/>
              </p:cNvSpPr>
              <p:nvPr/>
            </p:nvSpPr>
            <p:spPr>
              <a:xfrm>
                <a:off x="7955353" y="3538388"/>
                <a:ext cx="2380139" cy="405624"/>
              </a:xfrm>
              <a:prstGeom prst="rect">
                <a:avLst/>
              </a:prstGeom>
              <a:blipFill>
                <a:blip r:embed="rId5"/>
                <a:stretch>
                  <a:fillRect b="-12121"/>
                </a:stretch>
              </a:blipFill>
            </p:spPr>
            <p:txBody>
              <a:bodyPr/>
              <a:lstStyle/>
              <a:p>
                <a:r>
                  <a:rPr lang="en-US">
                    <a:noFill/>
                  </a:rPr>
                  <a:t> </a:t>
                </a:r>
              </a:p>
            </p:txBody>
          </p:sp>
        </mc:Fallback>
      </mc:AlternateContent>
      <p:sp>
        <p:nvSpPr>
          <p:cNvPr id="5" name="Down Arrow 4">
            <a:extLst>
              <a:ext uri="{FF2B5EF4-FFF2-40B4-BE49-F238E27FC236}">
                <a16:creationId xmlns:a16="http://schemas.microsoft.com/office/drawing/2014/main" id="{C44DD84B-3E7C-C14A-9B4C-3F07B2C96949}"/>
              </a:ext>
            </a:extLst>
          </p:cNvPr>
          <p:cNvSpPr/>
          <p:nvPr/>
        </p:nvSpPr>
        <p:spPr>
          <a:xfrm>
            <a:off x="8913929" y="4094407"/>
            <a:ext cx="462987" cy="35251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04118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0CC5E9-7386-4464-BE13-AF1280676881}"/>
              </a:ext>
            </a:extLst>
          </p:cNvPr>
          <p:cNvSpPr>
            <a:spLocks noGrp="1"/>
          </p:cNvSpPr>
          <p:nvPr>
            <p:ph type="title"/>
          </p:nvPr>
        </p:nvSpPr>
        <p:spPr/>
        <p:txBody>
          <a:bodyPr/>
          <a:lstStyle/>
          <a:p>
            <a:r>
              <a:rPr lang="en-US" dirty="0"/>
              <a:t>Kernelizing Linear Regression</a:t>
            </a:r>
          </a:p>
        </p:txBody>
      </p:sp>
      <p:sp>
        <p:nvSpPr>
          <p:cNvPr id="2" name="Slide Number Placeholder 1">
            <a:extLst>
              <a:ext uri="{FF2B5EF4-FFF2-40B4-BE49-F238E27FC236}">
                <a16:creationId xmlns:a16="http://schemas.microsoft.com/office/drawing/2014/main" id="{9BF0680F-9170-47E7-A72B-08A6DDA1CD87}"/>
              </a:ext>
            </a:extLst>
          </p:cNvPr>
          <p:cNvSpPr>
            <a:spLocks noGrp="1"/>
          </p:cNvSpPr>
          <p:nvPr>
            <p:ph type="sldNum" sz="quarter" idx="4"/>
          </p:nvPr>
        </p:nvSpPr>
        <p:spPr/>
        <p:txBody>
          <a:bodyPr/>
          <a:lstStyle/>
          <a:p>
            <a:fld id="{02C8B7B2-9496-47E5-990F-169BD0B1DE6A}" type="slidenum">
              <a:rPr lang="en-US" smtClean="0"/>
              <a:t>81</a:t>
            </a:fld>
            <a:endParaRPr lang="en-US"/>
          </a:p>
        </p:txBody>
      </p:sp>
      <p:sp>
        <p:nvSpPr>
          <p:cNvPr id="9" name="TextBox 8">
            <a:extLst>
              <a:ext uri="{FF2B5EF4-FFF2-40B4-BE49-F238E27FC236}">
                <a16:creationId xmlns:a16="http://schemas.microsoft.com/office/drawing/2014/main" id="{8C0483EB-5F7D-48D2-948B-BEB278E14229}"/>
              </a:ext>
            </a:extLst>
          </p:cNvPr>
          <p:cNvSpPr txBox="1"/>
          <p:nvPr/>
        </p:nvSpPr>
        <p:spPr>
          <a:xfrm>
            <a:off x="609597" y="715939"/>
            <a:ext cx="11057683" cy="461665"/>
          </a:xfrm>
          <a:prstGeom prst="rect">
            <a:avLst/>
          </a:prstGeom>
          <a:noFill/>
        </p:spPr>
        <p:txBody>
          <a:bodyPr wrap="square">
            <a:spAutoFit/>
          </a:bodyPr>
          <a:lstStyle/>
          <a:p>
            <a:pPr marL="0" lvl="1">
              <a:lnSpc>
                <a:spcPct val="100000"/>
              </a:lnSpc>
            </a:pPr>
            <a:r>
              <a:rPr lang="en-US" sz="2400" b="1" dirty="0">
                <a:latin typeface="Avenir Next LT Pro" panose="020B0504020202020204" pitchFamily="34" charset="0"/>
              </a:rPr>
              <a:t>Can also kernelize linear regression (with L2 regularization):</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A0D6A01-4829-4540-ADA0-D4BB16AE31F5}"/>
                  </a:ext>
                </a:extLst>
              </p:cNvPr>
              <p:cNvSpPr/>
              <p:nvPr/>
            </p:nvSpPr>
            <p:spPr>
              <a:xfrm>
                <a:off x="1618082" y="2072864"/>
                <a:ext cx="3712298" cy="461665"/>
              </a:xfrm>
              <a:prstGeom prst="rect">
                <a:avLst/>
              </a:prstGeom>
            </p:spPr>
            <p:txBody>
              <a:bodyPr wrap="none">
                <a:spAutoFit/>
              </a:bodyPr>
              <a:lstStyle/>
              <a:p>
                <a:r>
                  <a:rPr lang="en-US" sz="2400" b="0" dirty="0">
                    <a:solidFill>
                      <a:schemeClr val="tx1"/>
                    </a:solidFill>
                    <a:latin typeface="Avenir Next LT Pro" panose="020B0504020202020204" pitchFamily="34" charset="77"/>
                  </a:rPr>
                  <a:t>Original model:  </a:t>
                </a:r>
                <a14:m>
                  <m:oMath xmlns:m="http://schemas.openxmlformats.org/officeDocument/2006/math">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sSup>
                      <m:sSupPr>
                        <m:ctrlPr>
                          <a:rPr lang="en-US" sz="2400" b="0"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𝒘</m:t>
                        </m:r>
                      </m:e>
                      <m:sup>
                        <m:r>
                          <a:rPr lang="en-US" sz="2400" b="0" i="1" smtClean="0">
                            <a:solidFill>
                              <a:schemeClr val="tx1"/>
                            </a:solidFill>
                            <a:latin typeface="Cambria Math" panose="02040503050406030204" pitchFamily="18" charset="0"/>
                          </a:rPr>
                          <m:t>𝑇</m:t>
                        </m:r>
                      </m:sup>
                    </m:sSup>
                    <m:r>
                      <a:rPr lang="en-US" sz="2400" b="1" i="1" smtClean="0">
                        <a:solidFill>
                          <a:schemeClr val="tx1"/>
                        </a:solidFill>
                        <a:latin typeface="Cambria Math" panose="02040503050406030204" pitchFamily="18" charset="0"/>
                      </a:rPr>
                      <m:t>𝒙</m:t>
                    </m:r>
                  </m:oMath>
                </a14:m>
                <a:endParaRPr lang="en-US" sz="2400" b="1" dirty="0">
                  <a:solidFill>
                    <a:schemeClr val="tx1"/>
                  </a:solidFill>
                  <a:latin typeface="Avenir Next LT Pro" panose="020B0504020202020204" pitchFamily="34" charset="77"/>
                </a:endParaRPr>
              </a:p>
            </p:txBody>
          </p:sp>
        </mc:Choice>
        <mc:Fallback xmlns="">
          <p:sp>
            <p:nvSpPr>
              <p:cNvPr id="12" name="Rectangle 11">
                <a:extLst>
                  <a:ext uri="{FF2B5EF4-FFF2-40B4-BE49-F238E27FC236}">
                    <a16:creationId xmlns:a16="http://schemas.microsoft.com/office/drawing/2014/main" id="{2A0D6A01-4829-4540-ADA0-D4BB16AE31F5}"/>
                  </a:ext>
                </a:extLst>
              </p:cNvPr>
              <p:cNvSpPr>
                <a:spLocks noRot="1" noChangeAspect="1" noMove="1" noResize="1" noEditPoints="1" noAdjustHandles="1" noChangeArrowheads="1" noChangeShapeType="1" noTextEdit="1"/>
              </p:cNvSpPr>
              <p:nvPr/>
            </p:nvSpPr>
            <p:spPr>
              <a:xfrm>
                <a:off x="1618082" y="2072864"/>
                <a:ext cx="3712298" cy="461665"/>
              </a:xfrm>
              <a:prstGeom prst="rect">
                <a:avLst/>
              </a:prstGeom>
              <a:blipFill>
                <a:blip r:embed="rId2"/>
                <a:stretch>
                  <a:fillRect l="-2041" t="-7895"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C0D84E9-D62A-FD42-A33C-D09DB9AE04D7}"/>
                  </a:ext>
                </a:extLst>
              </p:cNvPr>
              <p:cNvSpPr/>
              <p:nvPr/>
            </p:nvSpPr>
            <p:spPr>
              <a:xfrm>
                <a:off x="6832497" y="2071488"/>
                <a:ext cx="4917757" cy="462947"/>
              </a:xfrm>
              <a:prstGeom prst="rect">
                <a:avLst/>
              </a:prstGeom>
            </p:spPr>
            <p:txBody>
              <a:bodyPr wrap="none">
                <a:spAutoFit/>
              </a:bodyPr>
              <a:lstStyle/>
              <a:p>
                <a:r>
                  <a:rPr lang="en-US" sz="2400" b="0" dirty="0">
                    <a:solidFill>
                      <a:schemeClr val="tx1"/>
                    </a:solidFill>
                    <a:latin typeface="Avenir Next LT Pro" panose="020B0504020202020204" pitchFamily="34" charset="77"/>
                  </a:rPr>
                  <a:t>Kernel version:  </a:t>
                </a:r>
                <a14:m>
                  <m:oMath xmlns:m="http://schemas.openxmlformats.org/officeDocument/2006/math">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nary>
                      <m:naryPr>
                        <m:chr m:val="∑"/>
                        <m:ctrlPr>
                          <a:rPr lang="en-US" sz="2400" b="0" i="1" smtClean="0">
                            <a:solidFill>
                              <a:schemeClr val="tx1"/>
                            </a:solidFill>
                            <a:latin typeface="Cambria Math" panose="02040503050406030204" pitchFamily="18" charset="0"/>
                          </a:rPr>
                        </m:ctrlPr>
                      </m:naryPr>
                      <m:sub>
                        <m:r>
                          <a:rPr lang="en-US" sz="2400" b="0" i="1" smtClean="0">
                            <a:solidFill>
                              <a:schemeClr val="tx1"/>
                            </a:solidFill>
                            <a:latin typeface="Cambria Math" panose="02040503050406030204" pitchFamily="18" charset="0"/>
                          </a:rPr>
                          <m:t>𝑖</m:t>
                        </m:r>
                        <m:r>
                          <a:rPr lang="en-US" sz="2400" b="0" i="1" smtClean="0">
                            <a:solidFill>
                              <a:schemeClr val="tx1"/>
                            </a:solidFill>
                            <a:latin typeface="Cambria Math" panose="02040503050406030204" pitchFamily="18" charset="0"/>
                          </a:rPr>
                          <m:t>=1</m:t>
                        </m:r>
                      </m:sub>
                      <m:sup>
                        <m:r>
                          <a:rPr lang="en-US" sz="2400" b="0" i="1" smtClean="0">
                            <a:solidFill>
                              <a:schemeClr val="tx1"/>
                            </a:solidFill>
                            <a:latin typeface="Cambria Math" panose="02040503050406030204" pitchFamily="18" charset="0"/>
                          </a:rPr>
                          <m:t>𝑛</m:t>
                        </m:r>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𝛼</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𝜅</m:t>
                        </m:r>
                        <m:r>
                          <a:rPr lang="en-US" sz="2400" b="0"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𝒊</m:t>
                            </m:r>
                          </m:sub>
                        </m:sSub>
                        <m:r>
                          <a:rPr lang="en-US" sz="2400" b="1" i="1" smtClean="0">
                            <a:solidFill>
                              <a:schemeClr val="tx1"/>
                            </a:solidFill>
                            <a:latin typeface="Cambria Math" panose="02040503050406030204" pitchFamily="18" charset="0"/>
                          </a:rPr>
                          <m:t>, </m:t>
                        </m:r>
                        <m:r>
                          <a:rPr lang="en-US" sz="2400" b="1" i="1" smtClean="0">
                            <a:solidFill>
                              <a:schemeClr val="tx1"/>
                            </a:solidFill>
                            <a:latin typeface="Cambria Math" panose="02040503050406030204" pitchFamily="18" charset="0"/>
                          </a:rPr>
                          <m:t>𝒙</m:t>
                        </m:r>
                        <m:r>
                          <a:rPr lang="en-US" sz="2400" b="0" i="1" smtClean="0">
                            <a:solidFill>
                              <a:schemeClr val="tx1"/>
                            </a:solidFill>
                            <a:latin typeface="Cambria Math" panose="02040503050406030204" pitchFamily="18" charset="0"/>
                          </a:rPr>
                          <m:t>)</m:t>
                        </m:r>
                      </m:e>
                    </m:nary>
                  </m:oMath>
                </a14:m>
                <a:endParaRPr lang="en-US" sz="2400" dirty="0">
                  <a:solidFill>
                    <a:schemeClr val="tx1"/>
                  </a:solidFill>
                  <a:latin typeface="Avenir Next LT Pro" panose="020B0504020202020204" pitchFamily="34" charset="77"/>
                </a:endParaRPr>
              </a:p>
            </p:txBody>
          </p:sp>
        </mc:Choice>
        <mc:Fallback xmlns="">
          <p:sp>
            <p:nvSpPr>
              <p:cNvPr id="11" name="Rectangle 10">
                <a:extLst>
                  <a:ext uri="{FF2B5EF4-FFF2-40B4-BE49-F238E27FC236}">
                    <a16:creationId xmlns:a16="http://schemas.microsoft.com/office/drawing/2014/main" id="{1C0D84E9-D62A-FD42-A33C-D09DB9AE04D7}"/>
                  </a:ext>
                </a:extLst>
              </p:cNvPr>
              <p:cNvSpPr>
                <a:spLocks noRot="1" noChangeAspect="1" noMove="1" noResize="1" noEditPoints="1" noAdjustHandles="1" noChangeArrowheads="1" noChangeShapeType="1" noTextEdit="1"/>
              </p:cNvSpPr>
              <p:nvPr/>
            </p:nvSpPr>
            <p:spPr>
              <a:xfrm>
                <a:off x="6832497" y="2071488"/>
                <a:ext cx="4917757" cy="462947"/>
              </a:xfrm>
              <a:prstGeom prst="rect">
                <a:avLst/>
              </a:prstGeom>
              <a:blipFill>
                <a:blip r:embed="rId3"/>
                <a:stretch>
                  <a:fillRect l="-1804" t="-121053" r="-258" b="-184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6BF2211-BB5F-5C4E-9B65-A89A2C850118}"/>
                  </a:ext>
                </a:extLst>
              </p:cNvPr>
              <p:cNvSpPr/>
              <p:nvPr/>
            </p:nvSpPr>
            <p:spPr>
              <a:xfrm>
                <a:off x="1618082" y="3792601"/>
                <a:ext cx="4669996" cy="461665"/>
              </a:xfrm>
              <a:prstGeom prst="rect">
                <a:avLst/>
              </a:prstGeom>
            </p:spPr>
            <p:txBody>
              <a:bodyPr wrap="none">
                <a:spAutoFit/>
              </a:bodyPr>
              <a:lstStyle/>
              <a:p>
                <a:r>
                  <a:rPr lang="en-US" sz="2400" b="0" dirty="0">
                    <a:solidFill>
                      <a:schemeClr val="tx1"/>
                    </a:solidFill>
                    <a:latin typeface="Avenir Next LT Pro" panose="020B0504020202020204" pitchFamily="34" charset="77"/>
                  </a:rPr>
                  <a:t>Original SSE:  </a:t>
                </a:r>
                <a14:m>
                  <m:oMath xmlns:m="http://schemas.openxmlformats.org/officeDocument/2006/math">
                    <m:d>
                      <m:dPr>
                        <m:begChr m:val="‖"/>
                        <m:endChr m:val="‖"/>
                        <m:ctrlPr>
                          <a:rPr lang="en-US" sz="2400" b="0" i="1" smtClean="0">
                            <a:solidFill>
                              <a:schemeClr val="tx1"/>
                            </a:solidFill>
                            <a:latin typeface="Cambria Math" panose="02040503050406030204" pitchFamily="18" charset="0"/>
                          </a:rPr>
                        </m:ctrlPr>
                      </m:dPr>
                      <m:e>
                        <m:r>
                          <a:rPr lang="en-US" sz="2400" b="1" i="1" smtClean="0">
                            <a:solidFill>
                              <a:schemeClr val="tx1"/>
                            </a:solidFill>
                            <a:latin typeface="Cambria Math" panose="02040503050406030204" pitchFamily="18" charset="0"/>
                          </a:rPr>
                          <m:t>𝒚</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𝑋</m:t>
                        </m:r>
                        <m:r>
                          <a:rPr lang="en-US" sz="2400" b="1" i="1" smtClean="0">
                            <a:solidFill>
                              <a:schemeClr val="tx1"/>
                            </a:solidFill>
                            <a:latin typeface="Cambria Math" panose="02040503050406030204" pitchFamily="18" charset="0"/>
                          </a:rPr>
                          <m:t>𝒘</m:t>
                        </m:r>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𝜆</m:t>
                    </m:r>
                    <m:d>
                      <m:dPr>
                        <m:begChr m:val="‖"/>
                        <m:endChr m:val="‖"/>
                        <m:ctrlPr>
                          <a:rPr lang="en-US" sz="2400" b="0" i="1" smtClean="0">
                            <a:solidFill>
                              <a:schemeClr val="tx1"/>
                            </a:solidFill>
                            <a:latin typeface="Cambria Math" panose="02040503050406030204" pitchFamily="18" charset="0"/>
                          </a:rPr>
                        </m:ctrlPr>
                      </m:dPr>
                      <m:e>
                        <m:r>
                          <a:rPr lang="en-US" sz="2400" b="1" i="1" smtClean="0">
                            <a:solidFill>
                              <a:schemeClr val="tx1"/>
                            </a:solidFill>
                            <a:latin typeface="Cambria Math" panose="02040503050406030204" pitchFamily="18" charset="0"/>
                          </a:rPr>
                          <m:t>𝒘</m:t>
                        </m:r>
                      </m:e>
                    </m:d>
                  </m:oMath>
                </a14:m>
                <a:endParaRPr lang="en-US" sz="2400" b="1" dirty="0">
                  <a:solidFill>
                    <a:schemeClr val="tx1"/>
                  </a:solidFill>
                  <a:latin typeface="Avenir Next LT Pro" panose="020B0504020202020204" pitchFamily="34" charset="77"/>
                </a:endParaRPr>
              </a:p>
            </p:txBody>
          </p:sp>
        </mc:Choice>
        <mc:Fallback xmlns="">
          <p:sp>
            <p:nvSpPr>
              <p:cNvPr id="13" name="Rectangle 12">
                <a:extLst>
                  <a:ext uri="{FF2B5EF4-FFF2-40B4-BE49-F238E27FC236}">
                    <a16:creationId xmlns:a16="http://schemas.microsoft.com/office/drawing/2014/main" id="{F6BF2211-BB5F-5C4E-9B65-A89A2C850118}"/>
                  </a:ext>
                </a:extLst>
              </p:cNvPr>
              <p:cNvSpPr>
                <a:spLocks noRot="1" noChangeAspect="1" noMove="1" noResize="1" noEditPoints="1" noAdjustHandles="1" noChangeArrowheads="1" noChangeShapeType="1" noTextEdit="1"/>
              </p:cNvSpPr>
              <p:nvPr/>
            </p:nvSpPr>
            <p:spPr>
              <a:xfrm>
                <a:off x="1618082" y="3792601"/>
                <a:ext cx="4669996" cy="461665"/>
              </a:xfrm>
              <a:prstGeom prst="rect">
                <a:avLst/>
              </a:prstGeom>
              <a:blipFill>
                <a:blip r:embed="rId4"/>
                <a:stretch>
                  <a:fillRect l="-1626" t="-10811" b="-29730"/>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C0B547E0-D807-8642-B194-F39950BB2349}"/>
              </a:ext>
            </a:extLst>
          </p:cNvPr>
          <p:cNvSpPr/>
          <p:nvPr/>
        </p:nvSpPr>
        <p:spPr>
          <a:xfrm>
            <a:off x="1049436" y="1397546"/>
            <a:ext cx="1690399" cy="461665"/>
          </a:xfrm>
          <a:prstGeom prst="rect">
            <a:avLst/>
          </a:prstGeom>
        </p:spPr>
        <p:txBody>
          <a:bodyPr wrap="none">
            <a:spAutoFit/>
          </a:bodyPr>
          <a:lstStyle/>
          <a:p>
            <a:r>
              <a:rPr lang="en-US" sz="2400" b="0" dirty="0">
                <a:solidFill>
                  <a:schemeClr val="tx1"/>
                </a:solidFill>
                <a:latin typeface="Avenir Next LT Pro" panose="020B0504020202020204" pitchFamily="34" charset="77"/>
              </a:rPr>
              <a:t>Prediction:</a:t>
            </a:r>
            <a:endParaRPr lang="en-US" sz="2400" b="1" dirty="0">
              <a:solidFill>
                <a:schemeClr val="tx1"/>
              </a:solidFill>
              <a:latin typeface="Avenir Next LT Pro" panose="020B0504020202020204" pitchFamily="34" charset="77"/>
            </a:endParaRPr>
          </a:p>
        </p:txBody>
      </p:sp>
      <p:sp>
        <p:nvSpPr>
          <p:cNvPr id="16" name="Rectangle 15">
            <a:extLst>
              <a:ext uri="{FF2B5EF4-FFF2-40B4-BE49-F238E27FC236}">
                <a16:creationId xmlns:a16="http://schemas.microsoft.com/office/drawing/2014/main" id="{6352BA69-5D52-1547-80C4-102F3D129C73}"/>
              </a:ext>
            </a:extLst>
          </p:cNvPr>
          <p:cNvSpPr/>
          <p:nvPr/>
        </p:nvSpPr>
        <p:spPr>
          <a:xfrm>
            <a:off x="1049435" y="3093930"/>
            <a:ext cx="1643399" cy="461665"/>
          </a:xfrm>
          <a:prstGeom prst="rect">
            <a:avLst/>
          </a:prstGeom>
        </p:spPr>
        <p:txBody>
          <a:bodyPr wrap="none">
            <a:spAutoFit/>
          </a:bodyPr>
          <a:lstStyle/>
          <a:p>
            <a:r>
              <a:rPr lang="en-US" sz="2400" b="0" dirty="0">
                <a:solidFill>
                  <a:schemeClr val="tx1"/>
                </a:solidFill>
                <a:latin typeface="Avenir Next LT Pro" panose="020B0504020202020204" pitchFamily="34" charset="77"/>
              </a:rPr>
              <a:t>Objective:</a:t>
            </a:r>
            <a:endParaRPr lang="en-US" sz="2400" b="1" dirty="0">
              <a:solidFill>
                <a:schemeClr val="tx1"/>
              </a:solidFill>
              <a:latin typeface="Avenir Next LT Pro" panose="020B0504020202020204" pitchFamily="34" charset="77"/>
            </a:endParaRP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12C3A88-4F59-2E4E-BC8A-AF086F350165}"/>
                  </a:ext>
                </a:extLst>
              </p:cNvPr>
              <p:cNvSpPr/>
              <p:nvPr/>
            </p:nvSpPr>
            <p:spPr>
              <a:xfrm>
                <a:off x="6832497" y="3825549"/>
                <a:ext cx="5243487" cy="461665"/>
              </a:xfrm>
              <a:prstGeom prst="rect">
                <a:avLst/>
              </a:prstGeom>
            </p:spPr>
            <p:txBody>
              <a:bodyPr wrap="none">
                <a:spAutoFit/>
              </a:bodyPr>
              <a:lstStyle/>
              <a:p>
                <a:r>
                  <a:rPr lang="en-US" sz="2400" b="0" dirty="0">
                    <a:solidFill>
                      <a:schemeClr val="tx1"/>
                    </a:solidFill>
                    <a:latin typeface="Avenir Next LT Pro" panose="020B0504020202020204" pitchFamily="34" charset="77"/>
                  </a:rPr>
                  <a:t>Kernel version:  </a:t>
                </a:r>
                <a14:m>
                  <m:oMath xmlns:m="http://schemas.openxmlformats.org/officeDocument/2006/math">
                    <m:d>
                      <m:dPr>
                        <m:begChr m:val="‖"/>
                        <m:endChr m:val="‖"/>
                        <m:ctrlPr>
                          <a:rPr lang="en-US" sz="2400" b="0" i="1" smtClean="0">
                            <a:solidFill>
                              <a:schemeClr val="tx1"/>
                            </a:solidFill>
                            <a:latin typeface="Cambria Math" panose="02040503050406030204" pitchFamily="18" charset="0"/>
                          </a:rPr>
                        </m:ctrlPr>
                      </m:dPr>
                      <m:e>
                        <m:r>
                          <a:rPr lang="en-US" sz="2400" b="1" i="1" smtClean="0">
                            <a:solidFill>
                              <a:schemeClr val="tx1"/>
                            </a:solidFill>
                            <a:latin typeface="Cambria Math" panose="02040503050406030204" pitchFamily="18" charset="0"/>
                          </a:rPr>
                          <m:t>𝒚</m:t>
                        </m:r>
                        <m:r>
                          <a:rPr lang="en-US" sz="2400" b="0"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𝜶</m:t>
                        </m:r>
                        <m:r>
                          <a:rPr lang="en-US" sz="2400" b="0" i="1" smtClean="0">
                            <a:solidFill>
                              <a:schemeClr val="tx1"/>
                            </a:solidFill>
                            <a:latin typeface="Cambria Math" panose="02040503050406030204" pitchFamily="18" charset="0"/>
                          </a:rPr>
                          <m:t>𝐾</m:t>
                        </m:r>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𝜆</m:t>
                    </m:r>
                    <m:sSup>
                      <m:sSupPr>
                        <m:ctrlPr>
                          <a:rPr lang="en-US" sz="2400" b="0"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𝜶</m:t>
                        </m:r>
                      </m:e>
                      <m:sup>
                        <m:r>
                          <a:rPr lang="en-US" sz="2400" b="0" i="1" smtClean="0">
                            <a:solidFill>
                              <a:schemeClr val="tx1"/>
                            </a:solidFill>
                            <a:latin typeface="Cambria Math" panose="02040503050406030204" pitchFamily="18" charset="0"/>
                          </a:rPr>
                          <m:t>𝑇</m:t>
                        </m:r>
                      </m:sup>
                    </m:sSup>
                    <m:r>
                      <a:rPr lang="en-US" sz="2400" b="0" i="1" smtClean="0">
                        <a:solidFill>
                          <a:schemeClr val="tx1"/>
                        </a:solidFill>
                        <a:latin typeface="Cambria Math" panose="02040503050406030204" pitchFamily="18" charset="0"/>
                      </a:rPr>
                      <m:t>𝐾</m:t>
                    </m:r>
                    <m:r>
                      <a:rPr lang="en-US" sz="2400" b="1" i="1" smtClean="0">
                        <a:solidFill>
                          <a:schemeClr val="tx1"/>
                        </a:solidFill>
                        <a:latin typeface="Cambria Math" panose="02040503050406030204" pitchFamily="18" charset="0"/>
                      </a:rPr>
                      <m:t>𝜶</m:t>
                    </m:r>
                  </m:oMath>
                </a14:m>
                <a:endParaRPr lang="en-US" sz="2400" b="1" dirty="0">
                  <a:solidFill>
                    <a:schemeClr val="tx1"/>
                  </a:solidFill>
                  <a:latin typeface="Avenir Next LT Pro" panose="020B0504020202020204" pitchFamily="34" charset="77"/>
                </a:endParaRPr>
              </a:p>
            </p:txBody>
          </p:sp>
        </mc:Choice>
        <mc:Fallback xmlns="">
          <p:sp>
            <p:nvSpPr>
              <p:cNvPr id="17" name="Rectangle 16">
                <a:extLst>
                  <a:ext uri="{FF2B5EF4-FFF2-40B4-BE49-F238E27FC236}">
                    <a16:creationId xmlns:a16="http://schemas.microsoft.com/office/drawing/2014/main" id="{312C3A88-4F59-2E4E-BC8A-AF086F350165}"/>
                  </a:ext>
                </a:extLst>
              </p:cNvPr>
              <p:cNvSpPr>
                <a:spLocks noRot="1" noChangeAspect="1" noMove="1" noResize="1" noEditPoints="1" noAdjustHandles="1" noChangeArrowheads="1" noChangeShapeType="1" noTextEdit="1"/>
              </p:cNvSpPr>
              <p:nvPr/>
            </p:nvSpPr>
            <p:spPr>
              <a:xfrm>
                <a:off x="6832497" y="3825549"/>
                <a:ext cx="5243487" cy="461665"/>
              </a:xfrm>
              <a:prstGeom prst="rect">
                <a:avLst/>
              </a:prstGeom>
              <a:blipFill>
                <a:blip r:embed="rId5"/>
                <a:stretch>
                  <a:fillRect l="-1691" t="-7895" b="-26316"/>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74F8ADBA-295C-434E-814B-82283AA9977E}"/>
              </a:ext>
            </a:extLst>
          </p:cNvPr>
          <p:cNvSpPr/>
          <p:nvPr/>
        </p:nvSpPr>
        <p:spPr>
          <a:xfrm>
            <a:off x="1049434" y="4790313"/>
            <a:ext cx="1436612" cy="461665"/>
          </a:xfrm>
          <a:prstGeom prst="rect">
            <a:avLst/>
          </a:prstGeom>
        </p:spPr>
        <p:txBody>
          <a:bodyPr wrap="none">
            <a:spAutoFit/>
          </a:bodyPr>
          <a:lstStyle/>
          <a:p>
            <a:r>
              <a:rPr lang="en-US" sz="2400" b="0" dirty="0">
                <a:solidFill>
                  <a:schemeClr val="tx1"/>
                </a:solidFill>
                <a:latin typeface="Avenir Next LT Pro" panose="020B0504020202020204" pitchFamily="34" charset="77"/>
              </a:rPr>
              <a:t>Solution:</a:t>
            </a:r>
            <a:endParaRPr lang="en-US" sz="2400" b="1" dirty="0">
              <a:solidFill>
                <a:schemeClr val="tx1"/>
              </a:solidFill>
              <a:latin typeface="Avenir Next LT Pro" panose="020B0504020202020204" pitchFamily="34" charset="77"/>
            </a:endParaRP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D662C732-FDE5-614E-9E40-383F0DBCEFD4}"/>
                  </a:ext>
                </a:extLst>
              </p:cNvPr>
              <p:cNvSpPr/>
              <p:nvPr/>
            </p:nvSpPr>
            <p:spPr>
              <a:xfrm>
                <a:off x="6880622" y="5460454"/>
                <a:ext cx="4044890" cy="461665"/>
              </a:xfrm>
              <a:prstGeom prst="rect">
                <a:avLst/>
              </a:prstGeom>
            </p:spPr>
            <p:txBody>
              <a:bodyPr wrap="none">
                <a:spAutoFit/>
              </a:bodyPr>
              <a:lstStyle/>
              <a:p>
                <a:r>
                  <a:rPr lang="en-US" sz="2400" b="0" dirty="0">
                    <a:solidFill>
                      <a:schemeClr val="tx1"/>
                    </a:solidFill>
                    <a:latin typeface="Avenir Next LT Pro" panose="020B0504020202020204" pitchFamily="34" charset="77"/>
                  </a:rPr>
                  <a:t>Kernel version:  </a:t>
                </a:r>
                <a14:m>
                  <m:oMath xmlns:m="http://schemas.openxmlformats.org/officeDocument/2006/math">
                    <m:sSup>
                      <m:sSupPr>
                        <m:ctrlPr>
                          <a:rPr lang="en-US" sz="2400" b="0" i="1" smtClean="0">
                            <a:solidFill>
                              <a:schemeClr val="tx1"/>
                            </a:solidFill>
                            <a:latin typeface="Cambria Math" panose="02040503050406030204" pitchFamily="18" charset="0"/>
                          </a:rPr>
                        </m:ctrlPr>
                      </m:sSup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𝐾</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𝜆</m:t>
                            </m:r>
                            <m:r>
                              <a:rPr lang="en-US" sz="2400" b="0" i="1" smtClean="0">
                                <a:solidFill>
                                  <a:schemeClr val="tx1"/>
                                </a:solidFill>
                                <a:latin typeface="Cambria Math" panose="02040503050406030204" pitchFamily="18" charset="0"/>
                              </a:rPr>
                              <m:t>𝐼</m:t>
                            </m:r>
                          </m:e>
                        </m:d>
                      </m:e>
                      <m:sup>
                        <m:r>
                          <a:rPr lang="en-US" sz="2400" b="0" i="1" smtClean="0">
                            <a:solidFill>
                              <a:schemeClr val="tx1"/>
                            </a:solidFill>
                            <a:latin typeface="Cambria Math" panose="02040503050406030204" pitchFamily="18" charset="0"/>
                          </a:rPr>
                          <m:t>−1</m:t>
                        </m:r>
                      </m:sup>
                    </m:sSup>
                    <m:r>
                      <a:rPr lang="en-US" sz="2400" b="0" i="1" smtClean="0">
                        <a:solidFill>
                          <a:schemeClr val="tx1"/>
                        </a:solidFill>
                        <a:latin typeface="Cambria Math" panose="02040503050406030204" pitchFamily="18" charset="0"/>
                      </a:rPr>
                      <m:t>𝑦</m:t>
                    </m:r>
                  </m:oMath>
                </a14:m>
                <a:endParaRPr lang="en-US" sz="2400" b="1" dirty="0">
                  <a:solidFill>
                    <a:schemeClr val="tx1"/>
                  </a:solidFill>
                  <a:latin typeface="Avenir Next LT Pro" panose="020B0504020202020204" pitchFamily="34" charset="77"/>
                </a:endParaRPr>
              </a:p>
            </p:txBody>
          </p:sp>
        </mc:Choice>
        <mc:Fallback xmlns="">
          <p:sp>
            <p:nvSpPr>
              <p:cNvPr id="19" name="Rectangle 18">
                <a:extLst>
                  <a:ext uri="{FF2B5EF4-FFF2-40B4-BE49-F238E27FC236}">
                    <a16:creationId xmlns:a16="http://schemas.microsoft.com/office/drawing/2014/main" id="{D662C732-FDE5-614E-9E40-383F0DBCEFD4}"/>
                  </a:ext>
                </a:extLst>
              </p:cNvPr>
              <p:cNvSpPr>
                <a:spLocks noRot="1" noChangeAspect="1" noMove="1" noResize="1" noEditPoints="1" noAdjustHandles="1" noChangeArrowheads="1" noChangeShapeType="1" noTextEdit="1"/>
              </p:cNvSpPr>
              <p:nvPr/>
            </p:nvSpPr>
            <p:spPr>
              <a:xfrm>
                <a:off x="6880622" y="5460454"/>
                <a:ext cx="4044890" cy="461665"/>
              </a:xfrm>
              <a:prstGeom prst="rect">
                <a:avLst/>
              </a:prstGeom>
              <a:blipFill>
                <a:blip r:embed="rId6"/>
                <a:stretch>
                  <a:fillRect l="-2194"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62AF22BC-2FFC-7440-B7A8-0EA131E8C937}"/>
                  </a:ext>
                </a:extLst>
              </p:cNvPr>
              <p:cNvSpPr/>
              <p:nvPr/>
            </p:nvSpPr>
            <p:spPr>
              <a:xfrm>
                <a:off x="1555856" y="5460453"/>
                <a:ext cx="5193729" cy="461665"/>
              </a:xfrm>
              <a:prstGeom prst="rect">
                <a:avLst/>
              </a:prstGeom>
            </p:spPr>
            <p:txBody>
              <a:bodyPr wrap="none">
                <a:spAutoFit/>
              </a:bodyPr>
              <a:lstStyle/>
              <a:p>
                <a:r>
                  <a:rPr lang="en-US" sz="2400" b="0" dirty="0">
                    <a:solidFill>
                      <a:schemeClr val="tx1"/>
                    </a:solidFill>
                    <a:latin typeface="Avenir Next LT Pro" panose="020B0504020202020204" pitchFamily="34" charset="77"/>
                  </a:rPr>
                  <a:t>Original version:  </a:t>
                </a:r>
                <a14:m>
                  <m:oMath xmlns:m="http://schemas.openxmlformats.org/officeDocument/2006/math">
                    <m:sSup>
                      <m:sSupPr>
                        <m:ctrlPr>
                          <a:rPr lang="en-US" sz="2400" b="0" i="1" smtClean="0">
                            <a:solidFill>
                              <a:schemeClr val="tx1"/>
                            </a:solidFill>
                            <a:latin typeface="Cambria Math" panose="02040503050406030204" pitchFamily="18" charset="0"/>
                          </a:rPr>
                        </m:ctrlPr>
                      </m:sSupPr>
                      <m:e>
                        <m:d>
                          <m:dPr>
                            <m:ctrlPr>
                              <a:rPr lang="en-US" sz="2400" b="0" i="1" smtClean="0">
                                <a:solidFill>
                                  <a:schemeClr val="tx1"/>
                                </a:solidFill>
                                <a:latin typeface="Cambria Math" panose="02040503050406030204" pitchFamily="18" charset="0"/>
                              </a:rPr>
                            </m:ctrlPr>
                          </m:dPr>
                          <m:e>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𝑋</m:t>
                                </m:r>
                              </m:e>
                              <m:sup>
                                <m:r>
                                  <a:rPr lang="en-US" sz="2400" b="0" i="1" smtClean="0">
                                    <a:solidFill>
                                      <a:schemeClr val="tx1"/>
                                    </a:solidFill>
                                    <a:latin typeface="Cambria Math" panose="02040503050406030204" pitchFamily="18" charset="0"/>
                                  </a:rPr>
                                  <m:t>𝑇</m:t>
                                </m:r>
                              </m:sup>
                            </m:sSup>
                            <m:r>
                              <a:rPr lang="en-US" sz="2400" b="0" i="1" smtClean="0">
                                <a:solidFill>
                                  <a:schemeClr val="tx1"/>
                                </a:solidFill>
                                <a:latin typeface="Cambria Math" panose="02040503050406030204" pitchFamily="18" charset="0"/>
                              </a:rPr>
                              <m:t>𝑋</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𝜆</m:t>
                            </m:r>
                            <m:r>
                              <a:rPr lang="en-US" sz="2400" b="0" i="1" smtClean="0">
                                <a:solidFill>
                                  <a:schemeClr val="tx1"/>
                                </a:solidFill>
                                <a:latin typeface="Cambria Math" panose="02040503050406030204" pitchFamily="18" charset="0"/>
                              </a:rPr>
                              <m:t>𝐼</m:t>
                            </m:r>
                          </m:e>
                        </m:d>
                      </m:e>
                      <m:sup>
                        <m:r>
                          <a:rPr lang="en-US" sz="2400" b="0" i="1" smtClean="0">
                            <a:solidFill>
                              <a:schemeClr val="tx1"/>
                            </a:solidFill>
                            <a:latin typeface="Cambria Math" panose="02040503050406030204" pitchFamily="18" charset="0"/>
                          </a:rPr>
                          <m:t>−1</m:t>
                        </m:r>
                      </m:sup>
                    </m:sSup>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𝑋</m:t>
                        </m:r>
                      </m:e>
                      <m:sup>
                        <m:r>
                          <a:rPr lang="en-US" sz="2400" b="0" i="1" smtClean="0">
                            <a:solidFill>
                              <a:schemeClr val="tx1"/>
                            </a:solidFill>
                            <a:latin typeface="Cambria Math" panose="02040503050406030204" pitchFamily="18" charset="0"/>
                          </a:rPr>
                          <m:t>𝑇</m:t>
                        </m:r>
                      </m:sup>
                    </m:sSup>
                    <m:r>
                      <a:rPr lang="en-US" sz="2400" b="0" i="1" smtClean="0">
                        <a:solidFill>
                          <a:schemeClr val="tx1"/>
                        </a:solidFill>
                        <a:latin typeface="Cambria Math" panose="02040503050406030204" pitchFamily="18" charset="0"/>
                      </a:rPr>
                      <m:t>𝑦</m:t>
                    </m:r>
                  </m:oMath>
                </a14:m>
                <a:endParaRPr lang="en-US" sz="2400" b="1" dirty="0">
                  <a:solidFill>
                    <a:schemeClr val="tx1"/>
                  </a:solidFill>
                  <a:latin typeface="Avenir Next LT Pro" panose="020B0504020202020204" pitchFamily="34" charset="77"/>
                </a:endParaRPr>
              </a:p>
            </p:txBody>
          </p:sp>
        </mc:Choice>
        <mc:Fallback xmlns="">
          <p:sp>
            <p:nvSpPr>
              <p:cNvPr id="20" name="Rectangle 19">
                <a:extLst>
                  <a:ext uri="{FF2B5EF4-FFF2-40B4-BE49-F238E27FC236}">
                    <a16:creationId xmlns:a16="http://schemas.microsoft.com/office/drawing/2014/main" id="{62AF22BC-2FFC-7440-B7A8-0EA131E8C937}"/>
                  </a:ext>
                </a:extLst>
              </p:cNvPr>
              <p:cNvSpPr>
                <a:spLocks noRot="1" noChangeAspect="1" noMove="1" noResize="1" noEditPoints="1" noAdjustHandles="1" noChangeArrowheads="1" noChangeShapeType="1" noTextEdit="1"/>
              </p:cNvSpPr>
              <p:nvPr/>
            </p:nvSpPr>
            <p:spPr>
              <a:xfrm>
                <a:off x="1555856" y="5460453"/>
                <a:ext cx="5193729" cy="461665"/>
              </a:xfrm>
              <a:prstGeom prst="rect">
                <a:avLst/>
              </a:prstGeom>
              <a:blipFill>
                <a:blip r:embed="rId7"/>
                <a:stretch>
                  <a:fillRect l="-1711" t="-8108" b="-29730"/>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55FE9D4B-CC2E-4C46-A1A0-C1191AE31A84}"/>
              </a:ext>
            </a:extLst>
          </p:cNvPr>
          <p:cNvSpPr/>
          <p:nvPr/>
        </p:nvSpPr>
        <p:spPr>
          <a:xfrm>
            <a:off x="6880622" y="4254266"/>
            <a:ext cx="2262286" cy="369332"/>
          </a:xfrm>
          <a:prstGeom prst="rect">
            <a:avLst/>
          </a:prstGeom>
        </p:spPr>
        <p:txBody>
          <a:bodyPr wrap="none">
            <a:spAutoFit/>
          </a:bodyPr>
          <a:lstStyle/>
          <a:p>
            <a:r>
              <a:rPr lang="en-US" b="0" dirty="0">
                <a:solidFill>
                  <a:schemeClr val="tx1"/>
                </a:solidFill>
                <a:latin typeface="Avenir Next LT Pro" panose="020B0504020202020204" pitchFamily="34" charset="77"/>
              </a:rPr>
              <a:t>K is the gram matrix</a:t>
            </a:r>
            <a:endParaRPr lang="en-US" b="1" dirty="0">
              <a:solidFill>
                <a:schemeClr val="tx1"/>
              </a:solidFill>
              <a:latin typeface="Avenir Next LT Pro" panose="020B0504020202020204" pitchFamily="34" charset="77"/>
            </a:endParaRPr>
          </a:p>
        </p:txBody>
      </p:sp>
    </p:spTree>
    <p:extLst>
      <p:ext uri="{BB962C8B-B14F-4D97-AF65-F5344CB8AC3E}">
        <p14:creationId xmlns:p14="http://schemas.microsoft.com/office/powerpoint/2010/main" val="1712029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5536F-D7EB-4153-848A-840823CAC6DE}"/>
              </a:ext>
            </a:extLst>
          </p:cNvPr>
          <p:cNvSpPr>
            <a:spLocks noGrp="1"/>
          </p:cNvSpPr>
          <p:nvPr>
            <p:ph type="title"/>
          </p:nvPr>
        </p:nvSpPr>
        <p:spPr/>
        <p:txBody>
          <a:bodyPr/>
          <a:lstStyle/>
          <a:p>
            <a:r>
              <a:rPr lang="en-US" dirty="0"/>
              <a:t>Summarizing Kernels</a:t>
            </a:r>
          </a:p>
        </p:txBody>
      </p:sp>
      <p:sp>
        <p:nvSpPr>
          <p:cNvPr id="3" name="Slide Number Placeholder 2">
            <a:extLst>
              <a:ext uri="{FF2B5EF4-FFF2-40B4-BE49-F238E27FC236}">
                <a16:creationId xmlns:a16="http://schemas.microsoft.com/office/drawing/2014/main" id="{2CA9C16E-FBA7-4BCB-A3AC-4147259C8E47}"/>
              </a:ext>
            </a:extLst>
          </p:cNvPr>
          <p:cNvSpPr>
            <a:spLocks noGrp="1"/>
          </p:cNvSpPr>
          <p:nvPr>
            <p:ph type="sldNum" sz="quarter" idx="4"/>
          </p:nvPr>
        </p:nvSpPr>
        <p:spPr/>
        <p:txBody>
          <a:bodyPr/>
          <a:lstStyle/>
          <a:p>
            <a:fld id="{02C8B7B2-9496-47E5-990F-169BD0B1DE6A}" type="slidenum">
              <a:rPr lang="en-US" smtClean="0"/>
              <a:t>82</a:t>
            </a:fld>
            <a:endParaRPr lang="en-US"/>
          </a:p>
        </p:txBody>
      </p:sp>
      <p:sp>
        <p:nvSpPr>
          <p:cNvPr id="6" name="TextBox 5">
            <a:extLst>
              <a:ext uri="{FF2B5EF4-FFF2-40B4-BE49-F238E27FC236}">
                <a16:creationId xmlns:a16="http://schemas.microsoft.com/office/drawing/2014/main" id="{9367A2D1-C85E-4E27-B8FA-8B364AAFC864}"/>
              </a:ext>
            </a:extLst>
          </p:cNvPr>
          <p:cNvSpPr txBox="1"/>
          <p:nvPr/>
        </p:nvSpPr>
        <p:spPr>
          <a:xfrm>
            <a:off x="225509" y="1303631"/>
            <a:ext cx="11740982" cy="3785652"/>
          </a:xfrm>
          <a:prstGeom prst="rect">
            <a:avLst/>
          </a:prstGeom>
          <a:noFill/>
        </p:spPr>
        <p:txBody>
          <a:bodyPr wrap="square">
            <a:spAutoFit/>
          </a:bodyPr>
          <a:lstStyle/>
          <a:p>
            <a:pPr marL="0" lvl="2"/>
            <a:r>
              <a:rPr lang="en-US" sz="2000" b="1" dirty="0">
                <a:latin typeface="Avenir Next LT Pro" panose="020B0504020202020204" pitchFamily="34" charset="0"/>
              </a:rPr>
              <a:t>Kernels </a:t>
            </a:r>
            <a:r>
              <a:rPr lang="en-US" sz="2000" dirty="0">
                <a:latin typeface="Avenir Next LT Pro" panose="020B0504020202020204" pitchFamily="34" charset="0"/>
              </a:rPr>
              <a:t>are a general way to compute dot products between high-dimensional representations of data </a:t>
            </a:r>
            <a:r>
              <a:rPr lang="en-US" sz="2000" i="1" dirty="0">
                <a:latin typeface="Avenir Next LT Pro" panose="020B0504020202020204" pitchFamily="34" charset="0"/>
              </a:rPr>
              <a:t>without </a:t>
            </a:r>
            <a:r>
              <a:rPr lang="en-US" sz="2000" dirty="0">
                <a:latin typeface="Avenir Next LT Pro" panose="020B0504020202020204" pitchFamily="34" charset="0"/>
              </a:rPr>
              <a:t>ever actually having to represent that high-dimensional vector.</a:t>
            </a:r>
          </a:p>
          <a:p>
            <a:pPr marL="0" lvl="2"/>
            <a:endParaRPr lang="en-US" sz="2000" dirty="0">
              <a:latin typeface="Avenir Next LT Pro" panose="020B0504020202020204" pitchFamily="34" charset="0"/>
            </a:endParaRPr>
          </a:p>
          <a:p>
            <a:pPr marL="0" lvl="2"/>
            <a:r>
              <a:rPr lang="en-US" sz="2000" dirty="0">
                <a:latin typeface="Avenir Next LT Pro" panose="020B0504020202020204" pitchFamily="34" charset="0"/>
              </a:rPr>
              <a:t>Not all similarity function are kernels, but many useful ones are. Common kernels are linear, polynomial, sigmoid, and radial basis functions. Many specialized kernels have been developed to measure similarity across specific data like graphs.</a:t>
            </a:r>
          </a:p>
          <a:p>
            <a:pPr marL="0" lvl="2"/>
            <a:endParaRPr lang="en-US" sz="2000" dirty="0">
              <a:latin typeface="Avenir Next LT Pro" panose="020B0504020202020204" pitchFamily="34" charset="0"/>
            </a:endParaRPr>
          </a:p>
          <a:p>
            <a:pPr marL="0" lvl="2"/>
            <a:endParaRPr lang="en-US" sz="2000" dirty="0">
              <a:latin typeface="Avenir Next LT Pro" panose="020B0504020202020204" pitchFamily="34" charset="0"/>
            </a:endParaRPr>
          </a:p>
          <a:p>
            <a:pPr marL="0" lvl="2"/>
            <a:r>
              <a:rPr lang="en-US" sz="2000" dirty="0">
                <a:latin typeface="Avenir Next LT Pro" panose="020B0504020202020204" pitchFamily="34" charset="0"/>
              </a:rPr>
              <a:t>Kernels can be directly applied to SVMs and with a bit of work many other models.</a:t>
            </a:r>
          </a:p>
          <a:p>
            <a:pPr marL="0" lvl="2"/>
            <a:endParaRPr lang="en-US" sz="2000" dirty="0">
              <a:latin typeface="Avenir Next LT Pro" panose="020B0504020202020204" pitchFamily="34" charset="0"/>
            </a:endParaRPr>
          </a:p>
          <a:p>
            <a:pPr marL="0" lvl="2"/>
            <a:endParaRPr lang="en-US" sz="2000" dirty="0">
              <a:latin typeface="Avenir Next LT Pro" panose="020B0504020202020204" pitchFamily="34" charset="0"/>
            </a:endParaRPr>
          </a:p>
          <a:p>
            <a:pPr marL="0" lvl="2"/>
            <a:endParaRPr lang="en-US" sz="2000" dirty="0">
              <a:latin typeface="Avenir Next LT Pro" panose="020B0504020202020204" pitchFamily="34" charset="0"/>
            </a:endParaRPr>
          </a:p>
        </p:txBody>
      </p:sp>
    </p:spTree>
    <p:extLst>
      <p:ext uri="{BB962C8B-B14F-4D97-AF65-F5344CB8AC3E}">
        <p14:creationId xmlns:p14="http://schemas.microsoft.com/office/powerpoint/2010/main" val="16283680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4B5BB8-0CDF-4F03-9E59-54372205FF58}"/>
              </a:ext>
            </a:extLst>
          </p:cNvPr>
          <p:cNvSpPr>
            <a:spLocks noGrp="1"/>
          </p:cNvSpPr>
          <p:nvPr>
            <p:ph type="sldNum" sz="quarter" idx="10"/>
          </p:nvPr>
        </p:nvSpPr>
        <p:spPr/>
        <p:txBody>
          <a:bodyPr/>
          <a:lstStyle/>
          <a:p>
            <a:fld id="{02C8B7B2-9496-47E5-990F-169BD0B1DE6A}" type="slidenum">
              <a:rPr lang="en-US" smtClean="0"/>
              <a:t>83</a:t>
            </a:fld>
            <a:endParaRPr lang="en-US"/>
          </a:p>
        </p:txBody>
      </p:sp>
      <p:sp>
        <p:nvSpPr>
          <p:cNvPr id="4" name="Text Placeholder 3">
            <a:extLst>
              <a:ext uri="{FF2B5EF4-FFF2-40B4-BE49-F238E27FC236}">
                <a16:creationId xmlns:a16="http://schemas.microsoft.com/office/drawing/2014/main" id="{B648E506-1D8E-4A4A-975E-16EC53B8A2CD}"/>
              </a:ext>
            </a:extLst>
          </p:cNvPr>
          <p:cNvSpPr>
            <a:spLocks noGrp="1"/>
          </p:cNvSpPr>
          <p:nvPr>
            <p:ph type="body" sz="quarter" idx="11"/>
          </p:nvPr>
        </p:nvSpPr>
        <p:spPr>
          <a:xfrm>
            <a:off x="2828925" y="2895600"/>
            <a:ext cx="8957691" cy="1419225"/>
          </a:xfrm>
        </p:spPr>
        <p:txBody>
          <a:bodyPr/>
          <a:lstStyle/>
          <a:p>
            <a:pPr marL="0" indent="0">
              <a:buNone/>
            </a:pPr>
            <a:r>
              <a:rPr lang="en-US" sz="2800" b="1" dirty="0">
                <a:latin typeface="Avenir Next LT Pro" panose="020B0504020202020204" pitchFamily="34" charset="0"/>
              </a:rPr>
              <a:t>Next Time: </a:t>
            </a:r>
            <a:r>
              <a:rPr lang="en-US" dirty="0">
                <a:latin typeface="Avenir Next LT Pro" panose="020B0504020202020204" pitchFamily="34" charset="0"/>
              </a:rPr>
              <a:t>Review for the midterm!</a:t>
            </a:r>
            <a:endParaRPr lang="en-US" sz="2800" b="1" dirty="0">
              <a:latin typeface="Avenir Next LT Pro" panose="020B0504020202020204" pitchFamily="34" charset="0"/>
            </a:endParaRPr>
          </a:p>
          <a:p>
            <a:pPr marL="0" indent="0">
              <a:buNone/>
            </a:pPr>
            <a:endParaRPr lang="en-US" dirty="0"/>
          </a:p>
        </p:txBody>
      </p:sp>
      <p:sp>
        <p:nvSpPr>
          <p:cNvPr id="2" name="Title 1">
            <a:extLst>
              <a:ext uri="{FF2B5EF4-FFF2-40B4-BE49-F238E27FC236}">
                <a16:creationId xmlns:a16="http://schemas.microsoft.com/office/drawing/2014/main" id="{39CB6772-464B-4057-AE6B-92720B2EB041}"/>
              </a:ext>
            </a:extLst>
          </p:cNvPr>
          <p:cNvSpPr>
            <a:spLocks noGrp="1"/>
          </p:cNvSpPr>
          <p:nvPr>
            <p:ph type="title" idx="4294967295"/>
          </p:nvPr>
        </p:nvSpPr>
        <p:spPr>
          <a:xfrm>
            <a:off x="0" y="9525"/>
            <a:ext cx="10353675" cy="358775"/>
          </a:xfrm>
        </p:spPr>
        <p:txBody>
          <a:bodyPr/>
          <a:lstStyle/>
          <a:p>
            <a:r>
              <a:rPr lang="en-US" dirty="0"/>
              <a:t>Next time</a:t>
            </a:r>
          </a:p>
        </p:txBody>
      </p:sp>
    </p:spTree>
    <p:extLst>
      <p:ext uri="{BB962C8B-B14F-4D97-AF65-F5344CB8AC3E}">
        <p14:creationId xmlns:p14="http://schemas.microsoft.com/office/powerpoint/2010/main" val="3221286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75DA-CCC9-4425-BE5C-11E99EF49C5B}"/>
              </a:ext>
            </a:extLst>
          </p:cNvPr>
          <p:cNvSpPr>
            <a:spLocks noGrp="1"/>
          </p:cNvSpPr>
          <p:nvPr>
            <p:ph type="title"/>
          </p:nvPr>
        </p:nvSpPr>
        <p:spPr/>
        <p:txBody>
          <a:bodyPr/>
          <a:lstStyle/>
          <a:p>
            <a:r>
              <a:rPr lang="en-US" dirty="0"/>
              <a:t>Numerical Stability</a:t>
            </a:r>
          </a:p>
        </p:txBody>
      </p:sp>
      <p:sp>
        <p:nvSpPr>
          <p:cNvPr id="3" name="Slide Number Placeholder 2">
            <a:extLst>
              <a:ext uri="{FF2B5EF4-FFF2-40B4-BE49-F238E27FC236}">
                <a16:creationId xmlns:a16="http://schemas.microsoft.com/office/drawing/2014/main" id="{A993B50E-F426-496C-A8AC-7C966C966625}"/>
              </a:ext>
            </a:extLst>
          </p:cNvPr>
          <p:cNvSpPr>
            <a:spLocks noGrp="1"/>
          </p:cNvSpPr>
          <p:nvPr>
            <p:ph type="sldNum" sz="quarter" idx="4"/>
          </p:nvPr>
        </p:nvSpPr>
        <p:spPr/>
        <p:txBody>
          <a:bodyPr/>
          <a:lstStyle/>
          <a:p>
            <a:fld id="{02C8B7B2-9496-47E5-990F-169BD0B1DE6A}" type="slidenum">
              <a:rPr lang="en-US" smtClean="0"/>
              <a:t>9</a:t>
            </a:fld>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281FA5F-C758-1448-A25F-70B9D6B4ACAC}"/>
                  </a:ext>
                </a:extLst>
              </p:cNvPr>
              <p:cNvSpPr/>
              <p:nvPr/>
            </p:nvSpPr>
            <p:spPr>
              <a:xfrm>
                <a:off x="1574346" y="1369825"/>
                <a:ext cx="7207422" cy="10257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r>
                            <a:rPr lang="en-US" sz="3200" i="1">
                              <a:latin typeface="Cambria Math" panose="02040503050406030204" pitchFamily="18" charset="0"/>
                            </a:rPr>
                            <m:t>𝜎</m:t>
                          </m:r>
                          <m:d>
                            <m:dPr>
                              <m:ctrlPr>
                                <a:rPr lang="en-US" sz="3200" i="1">
                                  <a:latin typeface="Cambria Math" panose="02040503050406030204" pitchFamily="18" charset="0"/>
                                </a:rPr>
                              </m:ctrlPr>
                            </m:dPr>
                            <m:e>
                              <m:r>
                                <a:rPr lang="en-US" sz="3200" b="1" i="1">
                                  <a:latin typeface="Cambria Math" panose="02040503050406030204" pitchFamily="18" charset="0"/>
                                </a:rPr>
                                <m:t>𝒛</m:t>
                              </m:r>
                            </m:e>
                          </m:d>
                        </m:e>
                      </m:func>
                      <m:r>
                        <a:rPr lang="en-US" sz="3200" i="1">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1+</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m:t>
                                  </m:r>
                                  <m:r>
                                    <a:rPr lang="en-US" sz="3200" b="1" i="1">
                                      <a:latin typeface="Cambria Math" panose="02040503050406030204" pitchFamily="18" charset="0"/>
                                    </a:rPr>
                                    <m:t>𝒛</m:t>
                                  </m:r>
                                </m:sup>
                              </m:sSup>
                            </m:den>
                          </m:f>
                        </m:e>
                      </m:func>
                      <m:r>
                        <a:rPr lang="en-US" sz="3200" b="0" i="1" smtClean="0">
                          <a:latin typeface="Cambria Math" panose="02040503050406030204" pitchFamily="18" charset="0"/>
                        </a:rPr>
                        <m:t>=</m:t>
                      </m:r>
                      <m:r>
                        <a:rPr lang="en-US" sz="3200" b="0" i="0" smtClean="0">
                          <a:solidFill>
                            <a:srgbClr val="FF0000"/>
                          </a:solidFill>
                          <a:latin typeface="Cambria Math" panose="02040503050406030204" pitchFamily="18" charset="0"/>
                        </a:rPr>
                        <m:t>−</m:t>
                      </m:r>
                      <m:r>
                        <m:rPr>
                          <m:sty m:val="p"/>
                        </m:rPr>
                        <a:rPr lang="en-US" sz="3200" b="0" i="0" smtClean="0">
                          <a:solidFill>
                            <a:srgbClr val="FF0000"/>
                          </a:solidFill>
                          <a:latin typeface="Cambria Math" panose="02040503050406030204" pitchFamily="18" charset="0"/>
                        </a:rPr>
                        <m:t>log</m:t>
                      </m:r>
                      <m:r>
                        <a:rPr lang="en-US" sz="3200" b="0" i="1" smtClean="0">
                          <a:solidFill>
                            <a:srgbClr val="FF0000"/>
                          </a:solidFill>
                          <a:latin typeface="Cambria Math" panose="02040503050406030204" pitchFamily="18" charset="0"/>
                        </a:rPr>
                        <m:t>⁡(1+</m:t>
                      </m:r>
                      <m:sSup>
                        <m:sSupPr>
                          <m:ctrlPr>
                            <a:rPr lang="en-US" sz="3200" b="0" i="1" smtClean="0">
                              <a:solidFill>
                                <a:srgbClr val="FF0000"/>
                              </a:solidFill>
                              <a:latin typeface="Cambria Math" panose="02040503050406030204" pitchFamily="18" charset="0"/>
                            </a:rPr>
                          </m:ctrlPr>
                        </m:sSupPr>
                        <m:e>
                          <m:r>
                            <a:rPr lang="en-US" sz="3200" b="0" i="1" smtClean="0">
                              <a:solidFill>
                                <a:srgbClr val="FF0000"/>
                              </a:solidFill>
                              <a:latin typeface="Cambria Math" panose="02040503050406030204" pitchFamily="18" charset="0"/>
                            </a:rPr>
                            <m:t>𝑒</m:t>
                          </m:r>
                        </m:e>
                        <m:sup>
                          <m:r>
                            <a:rPr lang="en-US" sz="3200" b="0" i="1" smtClean="0">
                              <a:solidFill>
                                <a:srgbClr val="FF0000"/>
                              </a:solidFill>
                              <a:latin typeface="Cambria Math" panose="02040503050406030204" pitchFamily="18" charset="0"/>
                            </a:rPr>
                            <m:t>−</m:t>
                          </m:r>
                          <m:r>
                            <a:rPr lang="en-US" sz="3200" b="0" i="1" smtClean="0">
                              <a:solidFill>
                                <a:srgbClr val="FF0000"/>
                              </a:solidFill>
                              <a:latin typeface="Cambria Math" panose="02040503050406030204" pitchFamily="18" charset="0"/>
                            </a:rPr>
                            <m:t>𝑧</m:t>
                          </m:r>
                        </m:sup>
                      </m:sSup>
                      <m:r>
                        <a:rPr lang="en-US" sz="3200" b="0" i="1" smtClean="0">
                          <a:solidFill>
                            <a:srgbClr val="FF0000"/>
                          </a:solidFill>
                          <a:latin typeface="Cambria Math" panose="02040503050406030204" pitchFamily="18" charset="0"/>
                        </a:rPr>
                        <m:t>)</m:t>
                      </m:r>
                    </m:oMath>
                  </m:oMathPara>
                </a14:m>
                <a:endParaRPr lang="en-US" sz="3200" dirty="0"/>
              </a:p>
            </p:txBody>
          </p:sp>
        </mc:Choice>
        <mc:Fallback xmlns="">
          <p:sp>
            <p:nvSpPr>
              <p:cNvPr id="4" name="Rectangle 3">
                <a:extLst>
                  <a:ext uri="{FF2B5EF4-FFF2-40B4-BE49-F238E27FC236}">
                    <a16:creationId xmlns:a16="http://schemas.microsoft.com/office/drawing/2014/main" id="{2281FA5F-C758-1448-A25F-70B9D6B4ACAC}"/>
                  </a:ext>
                </a:extLst>
              </p:cNvPr>
              <p:cNvSpPr>
                <a:spLocks noRot="1" noChangeAspect="1" noMove="1" noResize="1" noEditPoints="1" noAdjustHandles="1" noChangeArrowheads="1" noChangeShapeType="1" noTextEdit="1"/>
              </p:cNvSpPr>
              <p:nvPr/>
            </p:nvSpPr>
            <p:spPr>
              <a:xfrm>
                <a:off x="1574346" y="1369825"/>
                <a:ext cx="7207422" cy="1025730"/>
              </a:xfrm>
              <a:prstGeom prst="rect">
                <a:avLst/>
              </a:prstGeom>
              <a:blipFill>
                <a:blip r:embed="rId2"/>
                <a:stretch>
                  <a:fillRect l="-176" r="-352" b="-4938"/>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2838D8EC-B08F-914A-90FE-64B323639846}"/>
              </a:ext>
            </a:extLst>
          </p:cNvPr>
          <p:cNvSpPr txBox="1"/>
          <p:nvPr/>
        </p:nvSpPr>
        <p:spPr>
          <a:xfrm>
            <a:off x="182063" y="736510"/>
            <a:ext cx="9042960" cy="461665"/>
          </a:xfrm>
          <a:prstGeom prst="rect">
            <a:avLst/>
          </a:prstGeom>
          <a:noFill/>
        </p:spPr>
        <p:txBody>
          <a:bodyPr wrap="square">
            <a:spAutoFit/>
          </a:bodyPr>
          <a:lstStyle/>
          <a:p>
            <a:pPr marL="0" lvl="2"/>
            <a:r>
              <a:rPr lang="en-US" sz="2400" b="1" dirty="0">
                <a:latin typeface="Avenir Next LT Pro" panose="020B0504020202020204" pitchFamily="34" charset="0"/>
              </a:rPr>
              <a:t>This time, consider computing the log-logistic:</a:t>
            </a:r>
            <a:endParaRPr lang="en-US" sz="2400" dirty="0">
              <a:latin typeface="Avenir Next LT Pro" panose="020B0504020202020204" pitchFamily="34"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360E7B3-BF46-AC4C-973B-F730322EA90D}"/>
                  </a:ext>
                </a:extLst>
              </p:cNvPr>
              <p:cNvSpPr txBox="1"/>
              <p:nvPr/>
            </p:nvSpPr>
            <p:spPr>
              <a:xfrm>
                <a:off x="196745" y="3728142"/>
                <a:ext cx="3275660" cy="830997"/>
              </a:xfrm>
              <a:prstGeom prst="rect">
                <a:avLst/>
              </a:prstGeom>
              <a:noFill/>
            </p:spPr>
            <p:txBody>
              <a:bodyPr wrap="square">
                <a:spAutoFit/>
              </a:bodyPr>
              <a:lstStyle/>
              <a:p>
                <a:pPr marL="0" lvl="2"/>
                <a:r>
                  <a:rPr lang="en-US" sz="2400" b="1" dirty="0">
                    <a:latin typeface="Avenir Next LT Pro" panose="020B0504020202020204" pitchFamily="34" charset="0"/>
                  </a:rPr>
                  <a:t>Let </a:t>
                </a:r>
                <a14:m>
                  <m:oMath xmlns:m="http://schemas.openxmlformats.org/officeDocument/2006/math">
                    <m:r>
                      <a:rPr lang="en-US" sz="2400" b="1" i="1" smtClean="0">
                        <a:latin typeface="Cambria Math" panose="02040503050406030204" pitchFamily="18" charset="0"/>
                      </a:rPr>
                      <m:t>𝒄</m:t>
                    </m:r>
                    <m:r>
                      <a:rPr lang="en-US" sz="2400" b="1" i="1" smtClean="0">
                        <a:latin typeface="Cambria Math" panose="02040503050406030204" pitchFamily="18" charset="0"/>
                      </a:rPr>
                      <m:t>=</m:t>
                    </m:r>
                    <m:r>
                      <a:rPr lang="en-US" sz="2400" b="1" i="1" smtClean="0">
                        <a:latin typeface="Cambria Math" panose="02040503050406030204" pitchFamily="18" charset="0"/>
                      </a:rPr>
                      <m:t>𝒎𝒂𝒙</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𝟎</m:t>
                        </m:r>
                        <m:r>
                          <a:rPr lang="en-US" sz="2400" b="1" i="1" smtClean="0">
                            <a:latin typeface="Cambria Math" panose="02040503050406030204" pitchFamily="18" charset="0"/>
                          </a:rPr>
                          <m:t>, −</m:t>
                        </m:r>
                        <m:r>
                          <a:rPr lang="en-US" sz="2400" b="1" i="1" smtClean="0">
                            <a:latin typeface="Cambria Math" panose="02040503050406030204" pitchFamily="18" charset="0"/>
                          </a:rPr>
                          <m:t>𝒛</m:t>
                        </m:r>
                      </m:e>
                    </m:d>
                  </m:oMath>
                </a14:m>
                <a:r>
                  <a:rPr lang="en-US" sz="2400" dirty="0">
                    <a:solidFill>
                      <a:schemeClr val="tx1"/>
                    </a:solidFill>
                    <a:latin typeface="Avenir Next LT Pro" panose="020B0504020202020204" pitchFamily="34" charset="0"/>
                  </a:rPr>
                  <a:t>:</a:t>
                </a:r>
              </a:p>
              <a:p>
                <a:pPr marL="0" lvl="2"/>
                <a:endParaRPr lang="en-US" sz="2400" dirty="0">
                  <a:solidFill>
                    <a:schemeClr val="tx1"/>
                  </a:solidFill>
                  <a:latin typeface="Avenir Next LT Pro" panose="020B0504020202020204" pitchFamily="34" charset="0"/>
                </a:endParaRPr>
              </a:p>
            </p:txBody>
          </p:sp>
        </mc:Choice>
        <mc:Fallback xmlns="">
          <p:sp>
            <p:nvSpPr>
              <p:cNvPr id="53" name="TextBox 52">
                <a:extLst>
                  <a:ext uri="{FF2B5EF4-FFF2-40B4-BE49-F238E27FC236}">
                    <a16:creationId xmlns:a16="http://schemas.microsoft.com/office/drawing/2014/main" id="{0360E7B3-BF46-AC4C-973B-F730322EA90D}"/>
                  </a:ext>
                </a:extLst>
              </p:cNvPr>
              <p:cNvSpPr txBox="1">
                <a:spLocks noRot="1" noChangeAspect="1" noMove="1" noResize="1" noEditPoints="1" noAdjustHandles="1" noChangeArrowheads="1" noChangeShapeType="1" noTextEdit="1"/>
              </p:cNvSpPr>
              <p:nvPr/>
            </p:nvSpPr>
            <p:spPr>
              <a:xfrm>
                <a:off x="196745" y="3728142"/>
                <a:ext cx="3275660" cy="830997"/>
              </a:xfrm>
              <a:prstGeom prst="rect">
                <a:avLst/>
              </a:prstGeom>
              <a:blipFill>
                <a:blip r:embed="rId3"/>
                <a:stretch>
                  <a:fillRect l="-2317" t="-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50916A6-10AA-984B-9228-1B689B0F8AF3}"/>
                  </a:ext>
                </a:extLst>
              </p:cNvPr>
              <p:cNvSpPr/>
              <p:nvPr/>
            </p:nvSpPr>
            <p:spPr>
              <a:xfrm>
                <a:off x="5560543" y="2567205"/>
                <a:ext cx="377693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r>
                        <a:rPr lang="en-US" sz="3200" b="0" i="1" smtClean="0">
                          <a:solidFill>
                            <a:srgbClr val="FF0000"/>
                          </a:solidFill>
                          <a:latin typeface="Cambria Math" panose="02040503050406030204" pitchFamily="18" charset="0"/>
                        </a:rPr>
                        <m:t>−</m:t>
                      </m:r>
                      <m:func>
                        <m:funcPr>
                          <m:ctrlPr>
                            <a:rPr lang="en-US" sz="3200" b="0" i="1" smtClean="0">
                              <a:solidFill>
                                <a:srgbClr val="FF0000"/>
                              </a:solidFill>
                              <a:latin typeface="Cambria Math" panose="02040503050406030204" pitchFamily="18" charset="0"/>
                            </a:rPr>
                          </m:ctrlPr>
                        </m:funcPr>
                        <m:fName>
                          <m:r>
                            <m:rPr>
                              <m:sty m:val="p"/>
                            </m:rPr>
                            <a:rPr lang="en-US" sz="3200" b="0" i="0" smtClean="0">
                              <a:solidFill>
                                <a:srgbClr val="FF0000"/>
                              </a:solidFill>
                              <a:latin typeface="Cambria Math" panose="02040503050406030204" pitchFamily="18" charset="0"/>
                            </a:rPr>
                            <m:t>log</m:t>
                          </m:r>
                        </m:fName>
                        <m:e>
                          <m:d>
                            <m:dPr>
                              <m:ctrlPr>
                                <a:rPr lang="en-US" sz="3200" b="0" i="1" smtClean="0">
                                  <a:solidFill>
                                    <a:srgbClr val="FF0000"/>
                                  </a:solidFill>
                                  <a:latin typeface="Cambria Math" panose="02040503050406030204" pitchFamily="18" charset="0"/>
                                </a:rPr>
                              </m:ctrlPr>
                            </m:dPr>
                            <m:e>
                              <m:sSup>
                                <m:sSupPr>
                                  <m:ctrlPr>
                                    <a:rPr lang="en-US" sz="3200" i="1">
                                      <a:solidFill>
                                        <a:srgbClr val="FF0000"/>
                                      </a:solidFill>
                                      <a:latin typeface="Cambria Math" panose="02040503050406030204" pitchFamily="18" charset="0"/>
                                    </a:rPr>
                                  </m:ctrlPr>
                                </m:sSupPr>
                                <m:e>
                                  <m:r>
                                    <a:rPr lang="en-US" sz="3200" i="1">
                                      <a:solidFill>
                                        <a:srgbClr val="FF0000"/>
                                      </a:solidFill>
                                      <a:latin typeface="Cambria Math" panose="02040503050406030204" pitchFamily="18" charset="0"/>
                                    </a:rPr>
                                    <m:t>𝑒</m:t>
                                  </m:r>
                                </m:e>
                                <m:sup>
                                  <m:r>
                                    <a:rPr lang="en-US" sz="3200" i="1">
                                      <a:solidFill>
                                        <a:srgbClr val="FF0000"/>
                                      </a:solidFill>
                                      <a:latin typeface="Cambria Math" panose="02040503050406030204" pitchFamily="18" charset="0"/>
                                    </a:rPr>
                                    <m:t>𝑧</m:t>
                                  </m:r>
                                </m:sup>
                              </m:sSup>
                              <m:r>
                                <a:rPr lang="en-US" sz="3200" i="1">
                                  <a:solidFill>
                                    <a:srgbClr val="FF0000"/>
                                  </a:solidFill>
                                  <a:latin typeface="Cambria Math" panose="02040503050406030204" pitchFamily="18" charset="0"/>
                                </a:rPr>
                                <m:t>+</m:t>
                              </m:r>
                              <m:r>
                                <a:rPr lang="en-US" sz="3200" b="0" i="1" smtClean="0">
                                  <a:solidFill>
                                    <a:srgbClr val="FF0000"/>
                                  </a:solidFill>
                                  <a:latin typeface="Cambria Math" panose="02040503050406030204" pitchFamily="18" charset="0"/>
                                </a:rPr>
                                <m:t>1</m:t>
                              </m:r>
                            </m:e>
                          </m:d>
                          <m:r>
                            <a:rPr lang="en-US" sz="3200" b="0" i="1" smtClean="0">
                              <a:solidFill>
                                <a:srgbClr val="FF0000"/>
                              </a:solidFill>
                              <a:latin typeface="Cambria Math" panose="02040503050406030204" pitchFamily="18" charset="0"/>
                            </a:rPr>
                            <m:t>+</m:t>
                          </m:r>
                          <m:r>
                            <a:rPr lang="en-US" sz="3200" b="0" i="1" smtClean="0">
                              <a:solidFill>
                                <a:srgbClr val="FF0000"/>
                              </a:solidFill>
                              <a:latin typeface="Cambria Math" panose="02040503050406030204" pitchFamily="18" charset="0"/>
                            </a:rPr>
                            <m:t>𝑧</m:t>
                          </m:r>
                        </m:e>
                      </m:func>
                    </m:oMath>
                  </m:oMathPara>
                </a14:m>
                <a:endParaRPr lang="en-US" sz="3200" dirty="0"/>
              </a:p>
            </p:txBody>
          </p:sp>
        </mc:Choice>
        <mc:Fallback xmlns="">
          <p:sp>
            <p:nvSpPr>
              <p:cNvPr id="7" name="Rectangle 6">
                <a:extLst>
                  <a:ext uri="{FF2B5EF4-FFF2-40B4-BE49-F238E27FC236}">
                    <a16:creationId xmlns:a16="http://schemas.microsoft.com/office/drawing/2014/main" id="{D50916A6-10AA-984B-9228-1B689B0F8AF3}"/>
                  </a:ext>
                </a:extLst>
              </p:cNvPr>
              <p:cNvSpPr>
                <a:spLocks noRot="1" noChangeAspect="1" noMove="1" noResize="1" noEditPoints="1" noAdjustHandles="1" noChangeArrowheads="1" noChangeShapeType="1" noTextEdit="1"/>
              </p:cNvSpPr>
              <p:nvPr/>
            </p:nvSpPr>
            <p:spPr>
              <a:xfrm>
                <a:off x="5560543" y="2567205"/>
                <a:ext cx="3776931" cy="584775"/>
              </a:xfrm>
              <a:prstGeom prst="rect">
                <a:avLst/>
              </a:prstGeom>
              <a:blipFill>
                <a:blip r:embed="rId4"/>
                <a:stretch>
                  <a:fillRect b="-1914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266AC0B-BA43-1E48-9622-443B5D3768D5}"/>
              </a:ext>
            </a:extLst>
          </p:cNvPr>
          <p:cNvSpPr txBox="1"/>
          <p:nvPr/>
        </p:nvSpPr>
        <p:spPr>
          <a:xfrm>
            <a:off x="9617196" y="1651857"/>
            <a:ext cx="1015663" cy="461665"/>
          </a:xfrm>
          <a:prstGeom prst="rect">
            <a:avLst/>
          </a:prstGeom>
          <a:noFill/>
        </p:spPr>
        <p:txBody>
          <a:bodyPr wrap="square">
            <a:spAutoFit/>
          </a:bodyPr>
          <a:lstStyle/>
          <a:p>
            <a:pPr marL="0" lvl="2"/>
            <a:r>
              <a:rPr lang="en-US" sz="2400" b="1" dirty="0">
                <a:solidFill>
                  <a:srgbClr val="FF0000"/>
                </a:solidFill>
                <a:latin typeface="Avenir Next LT Pro" panose="020B0504020202020204" pitchFamily="34" charset="0"/>
              </a:rPr>
              <a:t>(A)</a:t>
            </a:r>
            <a:endParaRPr lang="en-US" sz="2400" dirty="0">
              <a:solidFill>
                <a:srgbClr val="FF0000"/>
              </a:solidFill>
              <a:latin typeface="Avenir Next LT Pro" panose="020B0504020202020204" pitchFamily="34" charset="0"/>
            </a:endParaRPr>
          </a:p>
        </p:txBody>
      </p:sp>
      <p:sp>
        <p:nvSpPr>
          <p:cNvPr id="9" name="TextBox 8">
            <a:extLst>
              <a:ext uri="{FF2B5EF4-FFF2-40B4-BE49-F238E27FC236}">
                <a16:creationId xmlns:a16="http://schemas.microsoft.com/office/drawing/2014/main" id="{D0884D2B-0B30-F643-84E9-653FE2E349AB}"/>
              </a:ext>
            </a:extLst>
          </p:cNvPr>
          <p:cNvSpPr txBox="1"/>
          <p:nvPr/>
        </p:nvSpPr>
        <p:spPr>
          <a:xfrm>
            <a:off x="9617196" y="2628759"/>
            <a:ext cx="1015663" cy="461665"/>
          </a:xfrm>
          <a:prstGeom prst="rect">
            <a:avLst/>
          </a:prstGeom>
          <a:noFill/>
        </p:spPr>
        <p:txBody>
          <a:bodyPr wrap="square">
            <a:spAutoFit/>
          </a:bodyPr>
          <a:lstStyle/>
          <a:p>
            <a:pPr marL="0" lvl="2"/>
            <a:r>
              <a:rPr lang="en-US" sz="2400" b="1" dirty="0">
                <a:solidFill>
                  <a:srgbClr val="FF0000"/>
                </a:solidFill>
                <a:latin typeface="Avenir Next LT Pro" panose="020B0504020202020204" pitchFamily="34" charset="0"/>
              </a:rPr>
              <a:t>(B)</a:t>
            </a:r>
            <a:endParaRPr lang="en-US" sz="2400" dirty="0">
              <a:solidFill>
                <a:srgbClr val="FF0000"/>
              </a:solidFill>
              <a:latin typeface="Avenir Next LT Pro" panose="020B0504020202020204" pitchFamily="34" charset="0"/>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CDD797F-3EAC-3647-B519-FAA8691157C4}"/>
                  </a:ext>
                </a:extLst>
              </p:cNvPr>
              <p:cNvSpPr/>
              <p:nvPr/>
            </p:nvSpPr>
            <p:spPr>
              <a:xfrm>
                <a:off x="3472405" y="3659547"/>
                <a:ext cx="644311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r>
                            <a:rPr lang="en-US" sz="3200" i="1">
                              <a:latin typeface="Cambria Math" panose="02040503050406030204" pitchFamily="18" charset="0"/>
                            </a:rPr>
                            <m:t>𝜎</m:t>
                          </m:r>
                          <m:d>
                            <m:dPr>
                              <m:ctrlPr>
                                <a:rPr lang="en-US" sz="3200" i="1">
                                  <a:latin typeface="Cambria Math" panose="02040503050406030204" pitchFamily="18" charset="0"/>
                                </a:rPr>
                              </m:ctrlPr>
                            </m:dPr>
                            <m:e>
                              <m:r>
                                <a:rPr lang="en-US" sz="3200" b="1" i="1">
                                  <a:latin typeface="Cambria Math" panose="02040503050406030204" pitchFamily="18" charset="0"/>
                                </a:rPr>
                                <m:t>𝒛</m:t>
                              </m:r>
                            </m:e>
                          </m:d>
                        </m:e>
                      </m:func>
                      <m:r>
                        <a:rPr lang="en-US" sz="3200" i="1">
                          <a:latin typeface="Cambria Math" panose="02040503050406030204" pitchFamily="18" charset="0"/>
                        </a:rPr>
                        <m:t>=</m:t>
                      </m:r>
                      <m:r>
                        <a:rPr lang="en-US" sz="3200" b="0" i="0"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0−</m:t>
                                  </m:r>
                                  <m:r>
                                    <a:rPr lang="en-US" sz="3200" b="0" i="1" smtClean="0">
                                      <a:latin typeface="Cambria Math" panose="02040503050406030204" pitchFamily="18" charset="0"/>
                                    </a:rPr>
                                    <m:t>𝑐</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m:t>
                                  </m:r>
                                  <m:r>
                                    <a:rPr lang="en-US" sz="3200" b="0" i="1" smtClean="0">
                                      <a:latin typeface="Cambria Math" panose="02040503050406030204" pitchFamily="18" charset="0"/>
                                    </a:rPr>
                                    <m:t>𝑧</m:t>
                                  </m:r>
                                  <m:r>
                                    <a:rPr lang="en-US" sz="3200" b="0" i="1" smtClean="0">
                                      <a:latin typeface="Cambria Math" panose="02040503050406030204" pitchFamily="18" charset="0"/>
                                    </a:rPr>
                                    <m:t>−</m:t>
                                  </m:r>
                                  <m:r>
                                    <a:rPr lang="en-US" sz="3200" b="0" i="1" smtClean="0">
                                      <a:latin typeface="Cambria Math" panose="02040503050406030204" pitchFamily="18" charset="0"/>
                                    </a:rPr>
                                    <m:t>𝑐</m:t>
                                  </m:r>
                                </m:sup>
                              </m:sSup>
                            </m:e>
                          </m:d>
                        </m:e>
                      </m:func>
                      <m:r>
                        <a:rPr lang="en-US" sz="3200" b="0" i="1" smtClean="0">
                          <a:latin typeface="Cambria Math" panose="02040503050406030204" pitchFamily="18" charset="0"/>
                        </a:rPr>
                        <m:t>−</m:t>
                      </m:r>
                      <m:r>
                        <a:rPr lang="en-US" sz="3200" b="0" i="1" smtClean="0">
                          <a:latin typeface="Cambria Math" panose="02040503050406030204" pitchFamily="18" charset="0"/>
                        </a:rPr>
                        <m:t>𝑐</m:t>
                      </m:r>
                    </m:oMath>
                  </m:oMathPara>
                </a14:m>
                <a:endParaRPr lang="en-US" sz="3200" dirty="0"/>
              </a:p>
            </p:txBody>
          </p:sp>
        </mc:Choice>
        <mc:Fallback xmlns="">
          <p:sp>
            <p:nvSpPr>
              <p:cNvPr id="10" name="Rectangle 9">
                <a:extLst>
                  <a:ext uri="{FF2B5EF4-FFF2-40B4-BE49-F238E27FC236}">
                    <a16:creationId xmlns:a16="http://schemas.microsoft.com/office/drawing/2014/main" id="{0CDD797F-3EAC-3647-B519-FAA8691157C4}"/>
                  </a:ext>
                </a:extLst>
              </p:cNvPr>
              <p:cNvSpPr>
                <a:spLocks noRot="1" noChangeAspect="1" noMove="1" noResize="1" noEditPoints="1" noAdjustHandles="1" noChangeArrowheads="1" noChangeShapeType="1" noTextEdit="1"/>
              </p:cNvSpPr>
              <p:nvPr/>
            </p:nvSpPr>
            <p:spPr>
              <a:xfrm>
                <a:off x="3472405" y="3659547"/>
                <a:ext cx="6443110" cy="584775"/>
              </a:xfrm>
              <a:prstGeom prst="rect">
                <a:avLst/>
              </a:prstGeom>
              <a:blipFill>
                <a:blip r:embed="rId5"/>
                <a:stretch>
                  <a:fillRect b="-1956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131D7266-F292-244C-A609-0CD5CFB4E1D0}"/>
              </a:ext>
            </a:extLst>
          </p:cNvPr>
          <p:cNvSpPr txBox="1"/>
          <p:nvPr/>
        </p:nvSpPr>
        <p:spPr>
          <a:xfrm>
            <a:off x="10136825" y="4744479"/>
            <a:ext cx="2504014" cy="400110"/>
          </a:xfrm>
          <a:prstGeom prst="rect">
            <a:avLst/>
          </a:prstGeom>
          <a:noFill/>
        </p:spPr>
        <p:txBody>
          <a:bodyPr wrap="square">
            <a:spAutoFit/>
          </a:bodyPr>
          <a:lstStyle/>
          <a:p>
            <a:pPr marL="0" lvl="2"/>
            <a:r>
              <a:rPr lang="en-US" sz="2000" b="1" dirty="0">
                <a:solidFill>
                  <a:srgbClr val="FF0000"/>
                </a:solidFill>
                <a:latin typeface="Avenir Next LT Pro" panose="020B0504020202020204" pitchFamily="34" charset="0"/>
              </a:rPr>
              <a:t>(A when z &gt; 0)</a:t>
            </a:r>
            <a:endParaRPr lang="en-US" sz="2000" dirty="0">
              <a:solidFill>
                <a:srgbClr val="FF0000"/>
              </a:solidFill>
              <a:latin typeface="Avenir Next LT Pro" panose="020B0504020202020204" pitchFamily="34" charset="0"/>
            </a:endParaRPr>
          </a:p>
        </p:txBody>
      </p:sp>
      <p:sp>
        <p:nvSpPr>
          <p:cNvPr id="13" name="TextBox 12">
            <a:extLst>
              <a:ext uri="{FF2B5EF4-FFF2-40B4-BE49-F238E27FC236}">
                <a16:creationId xmlns:a16="http://schemas.microsoft.com/office/drawing/2014/main" id="{13C15396-2144-1D44-94AC-20DC8B211B80}"/>
              </a:ext>
            </a:extLst>
          </p:cNvPr>
          <p:cNvSpPr txBox="1"/>
          <p:nvPr/>
        </p:nvSpPr>
        <p:spPr>
          <a:xfrm>
            <a:off x="10136825" y="5706301"/>
            <a:ext cx="2504014" cy="400110"/>
          </a:xfrm>
          <a:prstGeom prst="rect">
            <a:avLst/>
          </a:prstGeom>
          <a:noFill/>
        </p:spPr>
        <p:txBody>
          <a:bodyPr wrap="square">
            <a:spAutoFit/>
          </a:bodyPr>
          <a:lstStyle/>
          <a:p>
            <a:pPr marL="0" lvl="2"/>
            <a:r>
              <a:rPr lang="en-US" sz="2000" b="1" dirty="0">
                <a:solidFill>
                  <a:srgbClr val="FF0000"/>
                </a:solidFill>
                <a:latin typeface="Avenir Next LT Pro" panose="020B0504020202020204" pitchFamily="34" charset="0"/>
              </a:rPr>
              <a:t>(B when z &lt; 0)</a:t>
            </a:r>
            <a:endParaRPr lang="en-US" sz="2000" dirty="0">
              <a:solidFill>
                <a:srgbClr val="FF0000"/>
              </a:solidFill>
              <a:latin typeface="Avenir Next LT Pro" panose="020B0504020202020204" pitchFamily="34" charset="0"/>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D75623F5-9CDC-2947-8410-68F40167BA81}"/>
                  </a:ext>
                </a:extLst>
              </p:cNvPr>
              <p:cNvSpPr/>
              <p:nvPr/>
            </p:nvSpPr>
            <p:spPr>
              <a:xfrm>
                <a:off x="66568" y="4707936"/>
                <a:ext cx="955062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r>
                            <a:rPr lang="en-US" sz="3200" i="1">
                              <a:latin typeface="Cambria Math" panose="02040503050406030204" pitchFamily="18" charset="0"/>
                            </a:rPr>
                            <m:t>𝜎</m:t>
                          </m:r>
                          <m:d>
                            <m:dPr>
                              <m:ctrlPr>
                                <a:rPr lang="en-US" sz="3200" i="1">
                                  <a:latin typeface="Cambria Math" panose="02040503050406030204" pitchFamily="18" charset="0"/>
                                </a:rPr>
                              </m:ctrlPr>
                            </m:dPr>
                            <m:e>
                              <m:r>
                                <a:rPr lang="en-US" sz="3200" b="1" i="1">
                                  <a:latin typeface="Cambria Math" panose="02040503050406030204" pitchFamily="18" charset="0"/>
                                </a:rPr>
                                <m:t>𝒛</m:t>
                              </m:r>
                            </m:e>
                          </m:d>
                        </m:e>
                      </m:func>
                      <m:r>
                        <a:rPr lang="en-US" sz="3200" i="1">
                          <a:latin typeface="Cambria Math" panose="02040503050406030204" pitchFamily="18" charset="0"/>
                        </a:rPr>
                        <m:t>=</m:t>
                      </m:r>
                      <m:r>
                        <a:rPr lang="en-US" sz="3200" b="0" i="0"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0−0</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m:t>
                                  </m:r>
                                  <m:r>
                                    <a:rPr lang="en-US" sz="3200" b="0" i="1" smtClean="0">
                                      <a:latin typeface="Cambria Math" panose="02040503050406030204" pitchFamily="18" charset="0"/>
                                    </a:rPr>
                                    <m:t>𝑧</m:t>
                                  </m:r>
                                  <m:r>
                                    <a:rPr lang="en-US" sz="3200" b="0" i="1" smtClean="0">
                                      <a:latin typeface="Cambria Math" panose="02040503050406030204" pitchFamily="18" charset="0"/>
                                    </a:rPr>
                                    <m:t>−0</m:t>
                                  </m:r>
                                </m:sup>
                              </m:sSup>
                            </m:e>
                          </m:d>
                        </m:e>
                      </m:func>
                      <m:r>
                        <a:rPr lang="en-US" sz="3200" b="0" i="1" smtClean="0">
                          <a:latin typeface="Cambria Math" panose="02040503050406030204" pitchFamily="18" charset="0"/>
                        </a:rPr>
                        <m:t>−0=</m:t>
                      </m:r>
                      <m:r>
                        <a:rPr lang="en-US" sz="3200">
                          <a:latin typeface="Cambria Math" panose="02040503050406030204" pitchFamily="18" charset="0"/>
                        </a:rPr>
                        <m:t>−</m:t>
                      </m:r>
                      <m:r>
                        <m:rPr>
                          <m:sty m:val="p"/>
                        </m:rPr>
                        <a:rPr lang="en-US" sz="3200">
                          <a:latin typeface="Cambria Math" panose="02040503050406030204" pitchFamily="18" charset="0"/>
                        </a:rPr>
                        <m:t>log</m:t>
                      </m:r>
                      <m:r>
                        <a:rPr lang="en-US" sz="3200" i="1">
                          <a:latin typeface="Cambria Math" panose="02040503050406030204" pitchFamily="18" charset="0"/>
                        </a:rPr>
                        <m:t>⁡(1+</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m:t>
                          </m:r>
                          <m:r>
                            <a:rPr lang="en-US" sz="3200" i="1">
                              <a:latin typeface="Cambria Math" panose="02040503050406030204" pitchFamily="18" charset="0"/>
                            </a:rPr>
                            <m:t>𝑧</m:t>
                          </m:r>
                        </m:sup>
                      </m:sSup>
                      <m:r>
                        <a:rPr lang="en-US" sz="3200" i="1">
                          <a:latin typeface="Cambria Math" panose="02040503050406030204" pitchFamily="18" charset="0"/>
                        </a:rPr>
                        <m:t>)</m:t>
                      </m:r>
                    </m:oMath>
                  </m:oMathPara>
                </a14:m>
                <a:endParaRPr lang="en-US" sz="3200" dirty="0"/>
              </a:p>
            </p:txBody>
          </p:sp>
        </mc:Choice>
        <mc:Fallback xmlns="">
          <p:sp>
            <p:nvSpPr>
              <p:cNvPr id="14" name="Rectangle 13">
                <a:extLst>
                  <a:ext uri="{FF2B5EF4-FFF2-40B4-BE49-F238E27FC236}">
                    <a16:creationId xmlns:a16="http://schemas.microsoft.com/office/drawing/2014/main" id="{D75623F5-9CDC-2947-8410-68F40167BA81}"/>
                  </a:ext>
                </a:extLst>
              </p:cNvPr>
              <p:cNvSpPr>
                <a:spLocks noRot="1" noChangeAspect="1" noMove="1" noResize="1" noEditPoints="1" noAdjustHandles="1" noChangeArrowheads="1" noChangeShapeType="1" noTextEdit="1"/>
              </p:cNvSpPr>
              <p:nvPr/>
            </p:nvSpPr>
            <p:spPr>
              <a:xfrm>
                <a:off x="66568" y="4707936"/>
                <a:ext cx="9550628" cy="584775"/>
              </a:xfrm>
              <a:prstGeom prst="rect">
                <a:avLst/>
              </a:prstGeom>
              <a:blipFill>
                <a:blip r:embed="rId6"/>
                <a:stretch>
                  <a:fillRect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BB8E142C-A049-D24C-8C8F-2EF417B4FC14}"/>
                  </a:ext>
                </a:extLst>
              </p:cNvPr>
              <p:cNvSpPr/>
              <p:nvPr/>
            </p:nvSpPr>
            <p:spPr>
              <a:xfrm>
                <a:off x="66568" y="5621597"/>
                <a:ext cx="1007025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r>
                            <a:rPr lang="en-US" sz="3200" i="1">
                              <a:latin typeface="Cambria Math" panose="02040503050406030204" pitchFamily="18" charset="0"/>
                            </a:rPr>
                            <m:t>𝜎</m:t>
                          </m:r>
                          <m:d>
                            <m:dPr>
                              <m:ctrlPr>
                                <a:rPr lang="en-US" sz="3200" i="1">
                                  <a:latin typeface="Cambria Math" panose="02040503050406030204" pitchFamily="18" charset="0"/>
                                </a:rPr>
                              </m:ctrlPr>
                            </m:dPr>
                            <m:e>
                              <m:r>
                                <a:rPr lang="en-US" sz="3200" b="1" i="1">
                                  <a:latin typeface="Cambria Math" panose="02040503050406030204" pitchFamily="18" charset="0"/>
                                </a:rPr>
                                <m:t>𝒛</m:t>
                              </m:r>
                            </m:e>
                          </m:d>
                        </m:e>
                      </m:func>
                      <m:r>
                        <a:rPr lang="en-US" sz="3200" i="1">
                          <a:latin typeface="Cambria Math" panose="02040503050406030204" pitchFamily="18" charset="0"/>
                        </a:rPr>
                        <m:t>=</m:t>
                      </m:r>
                      <m:r>
                        <a:rPr lang="en-US" sz="3200" b="0" i="0"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0+</m:t>
                                  </m:r>
                                  <m:r>
                                    <a:rPr lang="en-US" sz="3200" b="0" i="1" smtClean="0">
                                      <a:latin typeface="Cambria Math" panose="02040503050406030204" pitchFamily="18" charset="0"/>
                                    </a:rPr>
                                    <m:t>𝑧</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m:t>
                                  </m:r>
                                  <m:r>
                                    <a:rPr lang="en-US" sz="3200" b="0" i="1" smtClean="0">
                                      <a:latin typeface="Cambria Math" panose="02040503050406030204" pitchFamily="18" charset="0"/>
                                    </a:rPr>
                                    <m:t>𝑧</m:t>
                                  </m:r>
                                  <m:r>
                                    <a:rPr lang="en-US" sz="3200" b="0" i="1" smtClean="0">
                                      <a:latin typeface="Cambria Math" panose="02040503050406030204" pitchFamily="18" charset="0"/>
                                    </a:rPr>
                                    <m:t>+</m:t>
                                  </m:r>
                                  <m:r>
                                    <a:rPr lang="en-US" sz="3200" b="0" i="1" smtClean="0">
                                      <a:latin typeface="Cambria Math" panose="02040503050406030204" pitchFamily="18" charset="0"/>
                                    </a:rPr>
                                    <m:t>𝑧</m:t>
                                  </m:r>
                                </m:sup>
                              </m:sSup>
                            </m:e>
                          </m:d>
                        </m:e>
                      </m:func>
                      <m:r>
                        <a:rPr lang="en-US" sz="3200" b="0" i="1" smtClean="0">
                          <a:latin typeface="Cambria Math" panose="02040503050406030204" pitchFamily="18" charset="0"/>
                        </a:rPr>
                        <m:t>+</m:t>
                      </m:r>
                      <m:r>
                        <a:rPr lang="en-US" sz="3200" b="0" i="1" smtClean="0">
                          <a:latin typeface="Cambria Math" panose="02040503050406030204" pitchFamily="18" charset="0"/>
                        </a:rPr>
                        <m:t>𝑧</m:t>
                      </m:r>
                      <m:r>
                        <a:rPr lang="en-US" sz="3200" i="1">
                          <a:latin typeface="Cambria Math" panose="02040503050406030204" pitchFamily="18" charset="0"/>
                        </a:rPr>
                        <m:t>=−</m:t>
                      </m:r>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log</m:t>
                          </m:r>
                        </m:fName>
                        <m:e>
                          <m:d>
                            <m:dPr>
                              <m:ctrlPr>
                                <a:rPr lang="en-US" sz="3200" i="1">
                                  <a:latin typeface="Cambria Math" panose="02040503050406030204" pitchFamily="18" charset="0"/>
                                </a:rPr>
                              </m:ctrlPr>
                            </m:dPr>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𝑧</m:t>
                                  </m:r>
                                </m:sup>
                              </m:sSup>
                              <m:r>
                                <a:rPr lang="en-US" sz="3200" i="1">
                                  <a:latin typeface="Cambria Math" panose="02040503050406030204" pitchFamily="18" charset="0"/>
                                </a:rPr>
                                <m:t>+1</m:t>
                              </m:r>
                            </m:e>
                          </m:d>
                          <m:r>
                            <a:rPr lang="en-US" sz="3200" i="1">
                              <a:latin typeface="Cambria Math" panose="02040503050406030204" pitchFamily="18" charset="0"/>
                            </a:rPr>
                            <m:t>+</m:t>
                          </m:r>
                          <m:r>
                            <a:rPr lang="en-US" sz="3200" i="1">
                              <a:latin typeface="Cambria Math" panose="02040503050406030204" pitchFamily="18" charset="0"/>
                            </a:rPr>
                            <m:t>𝑧</m:t>
                          </m:r>
                        </m:e>
                      </m:func>
                    </m:oMath>
                  </m:oMathPara>
                </a14:m>
                <a:endParaRPr lang="en-US" sz="3200" dirty="0"/>
              </a:p>
            </p:txBody>
          </p:sp>
        </mc:Choice>
        <mc:Fallback xmlns="">
          <p:sp>
            <p:nvSpPr>
              <p:cNvPr id="15" name="Rectangle 14">
                <a:extLst>
                  <a:ext uri="{FF2B5EF4-FFF2-40B4-BE49-F238E27FC236}">
                    <a16:creationId xmlns:a16="http://schemas.microsoft.com/office/drawing/2014/main" id="{BB8E142C-A049-D24C-8C8F-2EF417B4FC14}"/>
                  </a:ext>
                </a:extLst>
              </p:cNvPr>
              <p:cNvSpPr>
                <a:spLocks noRot="1" noChangeAspect="1" noMove="1" noResize="1" noEditPoints="1" noAdjustHandles="1" noChangeArrowheads="1" noChangeShapeType="1" noTextEdit="1"/>
              </p:cNvSpPr>
              <p:nvPr/>
            </p:nvSpPr>
            <p:spPr>
              <a:xfrm>
                <a:off x="66568" y="5621597"/>
                <a:ext cx="10070257" cy="584775"/>
              </a:xfrm>
              <a:prstGeom prst="rect">
                <a:avLst/>
              </a:prstGeom>
              <a:blipFill>
                <a:blip r:embed="rId7"/>
                <a:stretch>
                  <a:fillRect b="-17021"/>
                </a:stretch>
              </a:blipFill>
            </p:spPr>
            <p:txBody>
              <a:bodyPr/>
              <a:lstStyle/>
              <a:p>
                <a:r>
                  <a:rPr lang="en-US">
                    <a:noFill/>
                  </a:rPr>
                  <a:t> </a:t>
                </a:r>
              </a:p>
            </p:txBody>
          </p:sp>
        </mc:Fallback>
      </mc:AlternateContent>
    </p:spTree>
    <p:extLst>
      <p:ext uri="{BB962C8B-B14F-4D97-AF65-F5344CB8AC3E}">
        <p14:creationId xmlns:p14="http://schemas.microsoft.com/office/powerpoint/2010/main" val="11414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Lst>
  </p:timing>
</p:sld>
</file>

<file path=ppt/theme/theme1.xml><?xml version="1.0" encoding="utf-8"?>
<a:theme xmlns:a="http://schemas.openxmlformats.org/drawingml/2006/main" name="CS539">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539" id="{822DD2A6-CE25-4827-B94B-CFD5B929E096}" vid="{1CFDBF4D-E3B9-4FCB-9D8E-160FC41F3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CS539</Template>
  <TotalTime>56838</TotalTime>
  <Words>5729</Words>
  <Application>Microsoft Macintosh PowerPoint</Application>
  <PresentationFormat>Widescreen</PresentationFormat>
  <Paragraphs>871</Paragraphs>
  <Slides>83</Slides>
  <Notes>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83</vt:i4>
      </vt:variant>
    </vt:vector>
  </HeadingPairs>
  <TitlesOfParts>
    <vt:vector size="93" baseType="lpstr">
      <vt:lpstr>Arial</vt:lpstr>
      <vt:lpstr>Arial Nova Light</vt:lpstr>
      <vt:lpstr>Avenir Book</vt:lpstr>
      <vt:lpstr>Avenir Next LT Pro</vt:lpstr>
      <vt:lpstr>Calibri</vt:lpstr>
      <vt:lpstr>Cambria Math</vt:lpstr>
      <vt:lpstr>inherit</vt:lpstr>
      <vt:lpstr>Microsoft Yi Baiti</vt:lpstr>
      <vt:lpstr>Roboto</vt:lpstr>
      <vt:lpstr>CS539</vt:lpstr>
      <vt:lpstr>Machine Learning  and Data Mining</vt:lpstr>
      <vt:lpstr>Administrative: Midterm Next Monday</vt:lpstr>
      <vt:lpstr>Numerical Stability</vt:lpstr>
      <vt:lpstr>Numerical Stability</vt:lpstr>
      <vt:lpstr>Numerical Stability</vt:lpstr>
      <vt:lpstr>Numerical Stability</vt:lpstr>
      <vt:lpstr>Numerical Stability</vt:lpstr>
      <vt:lpstr>Numerical Stability</vt:lpstr>
      <vt:lpstr>Numerical Stability</vt:lpstr>
      <vt:lpstr>Numerical Stability</vt:lpstr>
      <vt:lpstr>Numerical Stability</vt:lpstr>
      <vt:lpstr>HW2 Graphs with Stable NNL Calc</vt:lpstr>
      <vt:lpstr>HW2 Graphs with Stable NNL Calc</vt:lpstr>
      <vt:lpstr>PowerPoint Presentation</vt:lpstr>
      <vt:lpstr>A Motivating Discussion</vt:lpstr>
      <vt:lpstr>A Motivating Discussion</vt:lpstr>
      <vt:lpstr>New Topic: Support Vector Machines</vt:lpstr>
      <vt:lpstr>Hard-Margin SVM</vt:lpstr>
      <vt:lpstr>Max-Margin Classifiers</vt:lpstr>
      <vt:lpstr>Step 1) Establish Some Convenient Notation</vt:lpstr>
      <vt:lpstr>Hard-Margin Support Vector Machine Objective</vt:lpstr>
      <vt:lpstr>Hard-Margin Support Vector Machine Objective</vt:lpstr>
      <vt:lpstr>Hard-Margin Support Vector Machine Objective</vt:lpstr>
      <vt:lpstr>Hard-Margin Support Vector Machine Objective</vt:lpstr>
      <vt:lpstr>Demo SVM QP Manually Solved</vt:lpstr>
      <vt:lpstr>Hard-Margin SVM Primal and Dual Formulations</vt:lpstr>
      <vt:lpstr>Recap of what we’ve been doing so far</vt:lpstr>
      <vt:lpstr>Examining the Dual Let Us Observe A Few Neat Things</vt:lpstr>
      <vt:lpstr>Teaser for Next Time: What about the non-linearly separable case?</vt:lpstr>
      <vt:lpstr>Teaser for Next Time: What about the non-linearly separable case?</vt:lpstr>
      <vt:lpstr>PowerPoint Presentation</vt:lpstr>
      <vt:lpstr>Soft-Margin Support Vector Machine</vt:lpstr>
      <vt:lpstr>Soft-Margin Support Vector Machine</vt:lpstr>
      <vt:lpstr>Soft-Margin Support Vector Machine</vt:lpstr>
      <vt:lpstr>Soft-Margin Support Vector Machine</vt:lpstr>
      <vt:lpstr>Soft-Margin Support Vector Machine</vt:lpstr>
      <vt:lpstr>PowerPoint Presentation</vt:lpstr>
      <vt:lpstr>PowerPoint Presentation</vt:lpstr>
      <vt:lpstr>PowerPoint Presentation</vt:lpstr>
      <vt:lpstr>Soft-Margin Support Vector Machine – Dual Formulation</vt:lpstr>
      <vt:lpstr>Soft-Margin Support Vector Machine – Dual Formulation</vt:lpstr>
      <vt:lpstr>Comparing Hard and Soft Margin SVM</vt:lpstr>
      <vt:lpstr>A Note About Solving this Equation</vt:lpstr>
      <vt:lpstr>A Note About Solving this Equation</vt:lpstr>
      <vt:lpstr>A Note About Solving this Equation</vt:lpstr>
      <vt:lpstr>Summarizing Soft-Margin SVMs</vt:lpstr>
      <vt:lpstr>PowerPoint Presentation</vt:lpstr>
      <vt:lpstr>PowerPoint Presentation</vt:lpstr>
      <vt:lpstr>A Quick Reminder About Something We Covered Before</vt:lpstr>
      <vt:lpstr>A Quick Reminder About Something We Covered Before</vt:lpstr>
      <vt:lpstr>A Quick Reminder About Something We Covered Before</vt:lpstr>
      <vt:lpstr>A Quick Reminder About Something We Covered Before</vt:lpstr>
      <vt:lpstr>A Quick Reminder About Something We Covered Before</vt:lpstr>
      <vt:lpstr>A Quick Reminder About Something We Covered Before</vt:lpstr>
      <vt:lpstr>A Quick Reminder About Something We Covered Before</vt:lpstr>
      <vt:lpstr>The Motivating Question</vt:lpstr>
      <vt:lpstr>Learning Linear Classifiers over Basis Functions</vt:lpstr>
      <vt:lpstr>Learning Linear Classifiers over Basis Functions</vt:lpstr>
      <vt:lpstr>Learning Linear Classifiers over Basis Functions</vt:lpstr>
      <vt:lpstr>Example: Quadratic Feature Space</vt:lpstr>
      <vt:lpstr>The Trouble with Transforms</vt:lpstr>
      <vt:lpstr>Dot Product in Quadratic Feature Space</vt:lpstr>
      <vt:lpstr>PowerPoint Presentation</vt:lpstr>
      <vt:lpstr>Dot Product in Quadratic Feature Space as a Kernel Function</vt:lpstr>
      <vt:lpstr>Kernel Functions: The Kernel Trick</vt:lpstr>
      <vt:lpstr>Kernel Functions: The Kernel Trick</vt:lpstr>
      <vt:lpstr>Kernel Functions: The Kernel Trick</vt:lpstr>
      <vt:lpstr>Kernel Functions: The Kernel Trick</vt:lpstr>
      <vt:lpstr>Looking back at SVM with Kernels in Mind</vt:lpstr>
      <vt:lpstr>Kernel SVM</vt:lpstr>
      <vt:lpstr>A Note About Solving this Equation</vt:lpstr>
      <vt:lpstr>PowerPoint Presentation</vt:lpstr>
      <vt:lpstr>The Kernel Trick Is Pretty General</vt:lpstr>
      <vt:lpstr>PowerPoint Presentation</vt:lpstr>
      <vt:lpstr>Recall the Perceptron</vt:lpstr>
      <vt:lpstr>PowerPoint Presentation</vt:lpstr>
      <vt:lpstr>Kernelizing the Perceptron</vt:lpstr>
      <vt:lpstr>Kernelizing the Perceptron</vt:lpstr>
      <vt:lpstr>Kernelizing the Perceptron</vt:lpstr>
      <vt:lpstr>Kernelizing the Perceptron</vt:lpstr>
      <vt:lpstr>Kernelizing Linear Regression</vt:lpstr>
      <vt:lpstr>Summarizing Kernels</vt:lpstr>
      <vt:lpstr>Next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In A Word?</dc:title>
  <dc:creator>stefmlpcola@gmail.com</dc:creator>
  <cp:lastModifiedBy>Lee, Stefan M</cp:lastModifiedBy>
  <cp:revision>1877</cp:revision>
  <dcterms:created xsi:type="dcterms:W3CDTF">2020-11-24T17:22:38Z</dcterms:created>
  <dcterms:modified xsi:type="dcterms:W3CDTF">2023-10-30T22:33:33Z</dcterms:modified>
</cp:coreProperties>
</file>